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61" r:id="rId5"/>
    <p:sldId id="268" r:id="rId6"/>
    <p:sldId id="262" r:id="rId7"/>
    <p:sldId id="264" r:id="rId8"/>
    <p:sldId id="265" r:id="rId9"/>
    <p:sldId id="266" r:id="rId10"/>
    <p:sldId id="267"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44" d="100"/>
          <a:sy n="44" d="100"/>
        </p:scale>
        <p:origin x="1740"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none" spc="20" baseline="0">
                <a:solidFill>
                  <a:schemeClr val="tx1"/>
                </a:solidFill>
                <a:latin typeface="Garamond" panose="02020404030301010803" pitchFamily="18" charset="0"/>
                <a:ea typeface="+mn-ea"/>
                <a:cs typeface="+mn-cs"/>
              </a:defRPr>
            </a:pPr>
            <a:r>
              <a:rPr lang="en-US" sz="1800" b="1">
                <a:solidFill>
                  <a:schemeClr val="tx1"/>
                </a:solidFill>
                <a:latin typeface="Garamond" panose="02020404030301010803" pitchFamily="18" charset="0"/>
              </a:rPr>
              <a:t>RECURSOS TECNICOS Y HUMANOS</a:t>
            </a:r>
          </a:p>
        </c:rich>
      </c:tx>
      <c:overlay val="0"/>
      <c:spPr>
        <a:noFill/>
        <a:ln>
          <a:noFill/>
        </a:ln>
        <a:effectLst/>
      </c:spPr>
      <c:txPr>
        <a:bodyPr rot="0" spcFirstLastPara="1" vertOverflow="ellipsis" vert="horz" wrap="square" anchor="ctr" anchorCtr="1"/>
        <a:lstStyle/>
        <a:p>
          <a:pPr>
            <a:defRPr sz="1800" b="1" i="0" u="none" strike="noStrike" kern="1200" cap="none" spc="20" baseline="0">
              <a:solidFill>
                <a:schemeClr val="tx1"/>
              </a:solidFill>
              <a:latin typeface="Garamond" panose="02020404030301010803" pitchFamily="18" charset="0"/>
              <a:ea typeface="+mn-ea"/>
              <a:cs typeface="+mn-cs"/>
            </a:defRPr>
          </a:pPr>
          <a:endParaRPr lang="es-E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835870516185477E-2"/>
          <c:y val="0.13964050897480332"/>
          <c:w val="0.8710857392825897"/>
          <c:h val="0.73454419657392533"/>
        </c:manualLayout>
      </c:layout>
      <c:bar3DChart>
        <c:barDir val="col"/>
        <c:grouping val="clustered"/>
        <c:varyColors val="0"/>
        <c:ser>
          <c:idx val="0"/>
          <c:order val="0"/>
          <c:tx>
            <c:strRef>
              <c:f>ESTUDIANTES_CON_DISCAPACIDAD!$B$91</c:f>
              <c:strCache>
                <c:ptCount val="1"/>
                <c:pt idx="0">
                  <c:v>PORCENTAJE</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a:sp3d contourW="9525">
              <a:contourClr>
                <a:schemeClr val="accent1">
                  <a:shade val="95000"/>
                </a:schemeClr>
              </a:contourClr>
            </a:sp3d>
          </c:spPr>
          <c:invertIfNegative val="0"/>
          <c:dPt>
            <c:idx val="0"/>
            <c:invertIfNegative val="0"/>
            <c:bubble3D val="0"/>
            <c:spPr>
              <a:solidFill>
                <a:schemeClr val="accent2"/>
              </a:solidFill>
              <a:ln w="9525" cap="flat" cmpd="sng" algn="ctr">
                <a:solidFill>
                  <a:schemeClr val="accent1">
                    <a:shade val="95000"/>
                  </a:schemeClr>
                </a:solidFill>
                <a:round/>
              </a:ln>
              <a:effectLst/>
              <a:sp3d contourW="9525">
                <a:contourClr>
                  <a:schemeClr val="accent1">
                    <a:shade val="95000"/>
                  </a:schemeClr>
                </a:contourClr>
              </a:sp3d>
            </c:spPr>
            <c:extLst>
              <c:ext xmlns:c16="http://schemas.microsoft.com/office/drawing/2014/chart" uri="{C3380CC4-5D6E-409C-BE32-E72D297353CC}">
                <c16:uniqueId val="{00000001-9BD6-42B0-A9E5-73D4E87721B6}"/>
              </c:ext>
            </c:extLst>
          </c:dPt>
          <c:dPt>
            <c:idx val="1"/>
            <c:invertIfNegative val="0"/>
            <c:bubble3D val="0"/>
            <c:spPr>
              <a:solidFill>
                <a:srgbClr val="FFFF00"/>
              </a:solidFill>
              <a:ln w="9525" cap="flat" cmpd="sng" algn="ctr">
                <a:solidFill>
                  <a:schemeClr val="accent1">
                    <a:shade val="95000"/>
                  </a:schemeClr>
                </a:solidFill>
                <a:round/>
              </a:ln>
              <a:effectLst/>
              <a:sp3d contourW="9525">
                <a:contourClr>
                  <a:schemeClr val="accent1">
                    <a:shade val="95000"/>
                  </a:schemeClr>
                </a:contourClr>
              </a:sp3d>
            </c:spPr>
            <c:extLst>
              <c:ext xmlns:c16="http://schemas.microsoft.com/office/drawing/2014/chart" uri="{C3380CC4-5D6E-409C-BE32-E72D297353CC}">
                <c16:uniqueId val="{00000003-9BD6-42B0-A9E5-73D4E87721B6}"/>
              </c:ext>
            </c:extLst>
          </c:dPt>
          <c:dPt>
            <c:idx val="2"/>
            <c:invertIfNegative val="0"/>
            <c:bubble3D val="0"/>
            <c:spPr>
              <a:solidFill>
                <a:schemeClr val="accent6">
                  <a:lumMod val="60000"/>
                  <a:lumOff val="40000"/>
                </a:schemeClr>
              </a:solidFill>
              <a:ln w="9525" cap="flat" cmpd="sng" algn="ctr">
                <a:solidFill>
                  <a:schemeClr val="accent1">
                    <a:shade val="95000"/>
                  </a:schemeClr>
                </a:solidFill>
                <a:round/>
              </a:ln>
              <a:effectLst/>
              <a:sp3d contourW="9525">
                <a:contourClr>
                  <a:schemeClr val="accent1">
                    <a:shade val="95000"/>
                  </a:schemeClr>
                </a:contourClr>
              </a:sp3d>
            </c:spPr>
            <c:extLst>
              <c:ext xmlns:c16="http://schemas.microsoft.com/office/drawing/2014/chart" uri="{C3380CC4-5D6E-409C-BE32-E72D297353CC}">
                <c16:uniqueId val="{00000005-9BD6-42B0-A9E5-73D4E87721B6}"/>
              </c:ext>
            </c:extLst>
          </c:dPt>
          <c:dPt>
            <c:idx val="3"/>
            <c:invertIfNegative val="0"/>
            <c:bubble3D val="0"/>
            <c:spPr>
              <a:solidFill>
                <a:schemeClr val="accent4">
                  <a:lumMod val="60000"/>
                  <a:lumOff val="40000"/>
                </a:schemeClr>
              </a:solidFill>
              <a:ln w="9525" cap="flat" cmpd="sng" algn="ctr">
                <a:solidFill>
                  <a:schemeClr val="accent1">
                    <a:shade val="95000"/>
                  </a:schemeClr>
                </a:solidFill>
                <a:round/>
              </a:ln>
              <a:effectLst/>
              <a:sp3d contourW="9525">
                <a:contourClr>
                  <a:schemeClr val="accent1">
                    <a:shade val="95000"/>
                  </a:schemeClr>
                </a:contourClr>
              </a:sp3d>
            </c:spPr>
            <c:extLst>
              <c:ext xmlns:c16="http://schemas.microsoft.com/office/drawing/2014/chart" uri="{C3380CC4-5D6E-409C-BE32-E72D297353CC}">
                <c16:uniqueId val="{00000007-9BD6-42B0-A9E5-73D4E87721B6}"/>
              </c:ext>
            </c:extLst>
          </c:dPt>
          <c:dLbls>
            <c:dLbl>
              <c:idx val="0"/>
              <c:tx>
                <c:rich>
                  <a:bodyPr/>
                  <a:lstStyle/>
                  <a:p>
                    <a:fld id="{CCD5EE34-FBA6-48CB-840D-A5CC6F64864B}" type="VALUE">
                      <a:rPr lang="en-US"/>
                      <a:pPr/>
                      <a:t>[VALOR]</a:t>
                    </a:fld>
                    <a:r>
                      <a:rPr lang="en-US"/>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BD6-42B0-A9E5-73D4E87721B6}"/>
                </c:ext>
              </c:extLst>
            </c:dLbl>
            <c:dLbl>
              <c:idx val="1"/>
              <c:tx>
                <c:rich>
                  <a:bodyPr/>
                  <a:lstStyle/>
                  <a:p>
                    <a:fld id="{10DF9735-1DAF-4C8B-A82C-1977D7590C2C}" type="VALUE">
                      <a:rPr lang="en-US"/>
                      <a:pPr/>
                      <a:t>[VALOR]</a:t>
                    </a:fld>
                    <a:r>
                      <a:rPr lang="en-US"/>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BD6-42B0-A9E5-73D4E87721B6}"/>
                </c:ext>
              </c:extLst>
            </c:dLbl>
            <c:dLbl>
              <c:idx val="2"/>
              <c:tx>
                <c:rich>
                  <a:bodyPr/>
                  <a:lstStyle/>
                  <a:p>
                    <a:fld id="{0012FDB8-84D4-4CC6-9320-493D77A7568A}" type="VALUE">
                      <a:rPr lang="en-US"/>
                      <a:pPr/>
                      <a:t>[VALOR]</a:t>
                    </a:fld>
                    <a:r>
                      <a:rPr lang="en-US"/>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BD6-42B0-A9E5-73D4E87721B6}"/>
                </c:ext>
              </c:extLst>
            </c:dLbl>
            <c:dLbl>
              <c:idx val="3"/>
              <c:layout>
                <c:manualLayout>
                  <c:x val="0"/>
                  <c:y val="-2.7777777777777776E-2"/>
                </c:manualLayout>
              </c:layout>
              <c:tx>
                <c:rich>
                  <a:bodyPr/>
                  <a:lstStyle/>
                  <a:p>
                    <a:fld id="{E07B7839-0160-4EE5-9E61-A7EF129EB5A8}" type="VALUE">
                      <a:rPr lang="en-US"/>
                      <a:pPr/>
                      <a:t>[VALOR]</a:t>
                    </a:fld>
                    <a:r>
                      <a:rPr lang="en-US"/>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BD6-42B0-A9E5-73D4E87721B6}"/>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ESTUDIANTES_CON_DISCAPACIDAD!$A$92:$A$95</c:f>
              <c:strCache>
                <c:ptCount val="4"/>
                <c:pt idx="0">
                  <c:v>AUDIFONOS</c:v>
                </c:pt>
                <c:pt idx="1">
                  <c:v>GRABADORA</c:v>
                </c:pt>
                <c:pt idx="2">
                  <c:v>SOPORTE DE UN COMPAÑERO</c:v>
                </c:pt>
                <c:pt idx="3">
                  <c:v>NINGUNO</c:v>
                </c:pt>
              </c:strCache>
            </c:strRef>
          </c:cat>
          <c:val>
            <c:numRef>
              <c:f>ESTUDIANTES_CON_DISCAPACIDAD!$B$92:$B$95</c:f>
              <c:numCache>
                <c:formatCode>0.00</c:formatCode>
                <c:ptCount val="4"/>
                <c:pt idx="0">
                  <c:v>7.6923076923076925</c:v>
                </c:pt>
                <c:pt idx="1">
                  <c:v>3.8461538461538463</c:v>
                </c:pt>
                <c:pt idx="2">
                  <c:v>28.846153846153843</c:v>
                </c:pt>
                <c:pt idx="3">
                  <c:v>59.615384615384613</c:v>
                </c:pt>
              </c:numCache>
            </c:numRef>
          </c:val>
          <c:extLst>
            <c:ext xmlns:c16="http://schemas.microsoft.com/office/drawing/2014/chart" uri="{C3380CC4-5D6E-409C-BE32-E72D297353CC}">
              <c16:uniqueId val="{00000008-9BD6-42B0-A9E5-73D4E87721B6}"/>
            </c:ext>
          </c:extLst>
        </c:ser>
        <c:dLbls>
          <c:showLegendKey val="0"/>
          <c:showVal val="1"/>
          <c:showCatName val="0"/>
          <c:showSerName val="0"/>
          <c:showPercent val="0"/>
          <c:showBubbleSize val="0"/>
        </c:dLbls>
        <c:gapWidth val="150"/>
        <c:shape val="box"/>
        <c:axId val="501391712"/>
        <c:axId val="514467904"/>
        <c:axId val="0"/>
      </c:bar3DChart>
      <c:catAx>
        <c:axId val="5013917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s-ES"/>
          </a:p>
        </c:txPr>
        <c:crossAx val="514467904"/>
        <c:crosses val="autoZero"/>
        <c:auto val="1"/>
        <c:lblAlgn val="ctr"/>
        <c:lblOffset val="100"/>
        <c:noMultiLvlLbl val="0"/>
      </c:catAx>
      <c:valAx>
        <c:axId val="5144679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ES"/>
          </a:p>
        </c:txPr>
        <c:crossAx val="501391712"/>
        <c:crosses val="autoZero"/>
        <c:crossBetween val="between"/>
      </c:valAx>
      <c:spPr>
        <a:noFill/>
        <a:ln>
          <a:solidFill>
            <a:schemeClr val="accent4">
              <a:lumMod val="20000"/>
              <a:lumOff val="80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FF0000"/>
      </a:solidFill>
      <a:round/>
    </a:ln>
    <a:effectLst/>
  </c:spPr>
  <c:txPr>
    <a:bodyPr/>
    <a:lstStyle/>
    <a:p>
      <a:pPr>
        <a:defRPr/>
      </a:pPr>
      <a:endParaRPr lang="es-E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26057633420822396"/>
          <c:y val="2.3148148148148147E-2"/>
        </c:manualLayout>
      </c:layout>
      <c:overlay val="0"/>
      <c:spPr>
        <a:noFill/>
        <a:ln>
          <a:noFill/>
        </a:ln>
        <a:effectLst/>
      </c:spPr>
      <c:txPr>
        <a:bodyPr rot="0" spcFirstLastPara="1" vertOverflow="ellipsis" vert="horz" wrap="square" anchor="ctr" anchorCtr="1"/>
        <a:lstStyle/>
        <a:p>
          <a:pPr>
            <a:defRPr sz="1800" b="1" i="0" u="none" strike="noStrike" kern="1200" cap="none" spc="50" baseline="0">
              <a:solidFill>
                <a:schemeClr val="tx1"/>
              </a:solidFill>
              <a:latin typeface="Garamond" panose="02020404030301010803" pitchFamily="18" charset="0"/>
              <a:ea typeface="+mn-ea"/>
              <a:cs typeface="+mn-cs"/>
            </a:defRPr>
          </a:pPr>
          <a:endParaRPr lang="es-ES"/>
        </a:p>
      </c:txPr>
    </c:title>
    <c:autoTitleDeleted val="0"/>
    <c:view3D>
      <c:rotX val="15"/>
      <c:rotY val="20"/>
      <c:depthPercent val="100"/>
      <c:rAngAx val="1"/>
    </c:view3D>
    <c:floor>
      <c:thickness val="0"/>
      <c:spPr>
        <a:solidFill>
          <a:schemeClr val="lt1">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1960808297021125"/>
          <c:y val="0.30451237263464337"/>
          <c:w val="0.78039191702978872"/>
          <c:h val="0.57788490412497562"/>
        </c:manualLayout>
      </c:layout>
      <c:bar3DChart>
        <c:barDir val="col"/>
        <c:grouping val="clustered"/>
        <c:varyColors val="0"/>
        <c:ser>
          <c:idx val="0"/>
          <c:order val="0"/>
          <c:tx>
            <c:strRef>
              <c:f>'[tabulaciones corregidas discapacitados.xlsx]Hoja1'!$L$44</c:f>
              <c:strCache>
                <c:ptCount val="1"/>
                <c:pt idx="0">
                  <c:v>PROFESORES RECIBIR FORMACION ESPECIFICA</c:v>
                </c:pt>
              </c:strCache>
            </c:strRef>
          </c:tx>
          <c:spPr>
            <a:solidFill>
              <a:schemeClr val="accent1"/>
            </a:solidFill>
            <a:ln>
              <a:solidFill>
                <a:schemeClr val="accent1">
                  <a:lumMod val="75000"/>
                </a:schemeClr>
              </a:solidFill>
            </a:ln>
            <a:effectLst/>
            <a:scene3d>
              <a:camera prst="orthographicFront"/>
              <a:lightRig rig="threePt" dir="t"/>
            </a:scene3d>
            <a:sp3d prstMaterial="translucentPowder">
              <a:contourClr>
                <a:schemeClr val="accent1">
                  <a:lumMod val="75000"/>
                </a:schemeClr>
              </a:contourClr>
            </a:sp3d>
          </c:spPr>
          <c:invertIfNegative val="0"/>
          <c:dPt>
            <c:idx val="0"/>
            <c:invertIfNegative val="0"/>
            <c:bubble3D val="0"/>
            <c:spPr>
              <a:solidFill>
                <a:schemeClr val="accent5">
                  <a:lumMod val="75000"/>
                </a:schemeClr>
              </a:solidFill>
              <a:ln>
                <a:solidFill>
                  <a:srgbClr val="FF0000"/>
                </a:solidFill>
              </a:ln>
              <a:effectLst/>
              <a:scene3d>
                <a:camera prst="orthographicFront"/>
                <a:lightRig rig="threePt" dir="t"/>
              </a:scene3d>
              <a:sp3d prstMaterial="translucentPowder">
                <a:contourClr>
                  <a:srgbClr val="FF0000"/>
                </a:contourClr>
              </a:sp3d>
            </c:spPr>
            <c:extLst>
              <c:ext xmlns:c16="http://schemas.microsoft.com/office/drawing/2014/chart" uri="{C3380CC4-5D6E-409C-BE32-E72D297353CC}">
                <c16:uniqueId val="{00000001-913F-4966-ACFC-3AD1DE51DEB4}"/>
              </c:ext>
            </c:extLst>
          </c:dPt>
          <c:dPt>
            <c:idx val="1"/>
            <c:invertIfNegative val="0"/>
            <c:bubble3D val="0"/>
            <c:spPr>
              <a:solidFill>
                <a:srgbClr val="00B050"/>
              </a:solidFill>
              <a:ln>
                <a:solidFill>
                  <a:srgbClr val="FF0000"/>
                </a:solidFill>
              </a:ln>
              <a:effectLst/>
              <a:scene3d>
                <a:camera prst="orthographicFront"/>
                <a:lightRig rig="threePt" dir="t"/>
              </a:scene3d>
              <a:sp3d prstMaterial="translucentPowder">
                <a:contourClr>
                  <a:srgbClr val="FF0000"/>
                </a:contourClr>
              </a:sp3d>
            </c:spPr>
            <c:extLst>
              <c:ext xmlns:c16="http://schemas.microsoft.com/office/drawing/2014/chart" uri="{C3380CC4-5D6E-409C-BE32-E72D297353CC}">
                <c16:uniqueId val="{00000003-913F-4966-ACFC-3AD1DE51DEB4}"/>
              </c:ext>
            </c:extLst>
          </c:dPt>
          <c:dPt>
            <c:idx val="2"/>
            <c:invertIfNegative val="0"/>
            <c:bubble3D val="0"/>
            <c:spPr>
              <a:solidFill>
                <a:srgbClr val="FFFF00"/>
              </a:solidFill>
              <a:ln>
                <a:solidFill>
                  <a:srgbClr val="FF0000"/>
                </a:solidFill>
              </a:ln>
              <a:effectLst/>
              <a:scene3d>
                <a:camera prst="orthographicFront"/>
                <a:lightRig rig="threePt" dir="t"/>
              </a:scene3d>
              <a:sp3d prstMaterial="translucentPowder">
                <a:contourClr>
                  <a:srgbClr val="FF0000"/>
                </a:contourClr>
              </a:sp3d>
            </c:spPr>
            <c:extLst>
              <c:ext xmlns:c16="http://schemas.microsoft.com/office/drawing/2014/chart" uri="{C3380CC4-5D6E-409C-BE32-E72D297353CC}">
                <c16:uniqueId val="{00000005-913F-4966-ACFC-3AD1DE51DEB4}"/>
              </c:ext>
            </c:extLst>
          </c:dPt>
          <c:dLbls>
            <c:dLbl>
              <c:idx val="0"/>
              <c:layout>
                <c:manualLayout>
                  <c:x val="-2.7777777777777779E-3"/>
                  <c:y val="-3.7037037037037035E-2"/>
                </c:manualLayout>
              </c:layout>
              <c:tx>
                <c:rich>
                  <a:bodyPr/>
                  <a:lstStyle/>
                  <a:p>
                    <a:fld id="{EE0849BD-EAEF-4DD2-872F-A9E6AC741D28}" type="VALUE">
                      <a:rPr lang="en-US"/>
                      <a:pPr/>
                      <a:t>[VALOR]</a:t>
                    </a:fld>
                    <a:r>
                      <a:rPr lang="en-US"/>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13F-4966-ACFC-3AD1DE51DEB4}"/>
                </c:ext>
              </c:extLst>
            </c:dLbl>
            <c:dLbl>
              <c:idx val="1"/>
              <c:layout>
                <c:manualLayout>
                  <c:x val="8.3333333333332309E-3"/>
                  <c:y val="-2.7777777777777863E-2"/>
                </c:manualLayout>
              </c:layout>
              <c:tx>
                <c:rich>
                  <a:bodyPr/>
                  <a:lstStyle/>
                  <a:p>
                    <a:fld id="{6B3AAC9D-0E01-4ECD-89FB-4405CA06E1E1}" type="VALUE">
                      <a:rPr lang="en-US"/>
                      <a:pPr/>
                      <a:t>[VALOR]</a:t>
                    </a:fld>
                    <a:r>
                      <a:rPr lang="en-US"/>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13F-4966-ACFC-3AD1DE51DEB4}"/>
                </c:ext>
              </c:extLst>
            </c:dLbl>
            <c:dLbl>
              <c:idx val="2"/>
              <c:layout>
                <c:manualLayout>
                  <c:x val="8.3333333333333332E-3"/>
                  <c:y val="-2.3148148148148234E-2"/>
                </c:manualLayout>
              </c:layout>
              <c:tx>
                <c:rich>
                  <a:bodyPr/>
                  <a:lstStyle/>
                  <a:p>
                    <a:fld id="{99BAD4F4-06FF-4D26-B233-2D95F0260638}" type="VALUE">
                      <a:rPr lang="en-US"/>
                      <a:pPr/>
                      <a:t>[VALOR]</a:t>
                    </a:fld>
                    <a:r>
                      <a:rPr lang="en-US"/>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13F-4966-ACFC-3AD1DE51DEB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'[tabulaciones corregidas discapacitados.xlsx]Hoja1'!$K$45:$K$47</c:f>
              <c:strCache>
                <c:ptCount val="3"/>
                <c:pt idx="0">
                  <c:v>SI</c:v>
                </c:pt>
                <c:pt idx="1">
                  <c:v>NO</c:v>
                </c:pt>
                <c:pt idx="2">
                  <c:v>NO LO SE</c:v>
                </c:pt>
              </c:strCache>
            </c:strRef>
          </c:cat>
          <c:val>
            <c:numRef>
              <c:f>'[tabulaciones corregidas discapacitados.xlsx]Hoja1'!$L$45:$L$47</c:f>
              <c:numCache>
                <c:formatCode>0.00</c:formatCode>
                <c:ptCount val="3"/>
                <c:pt idx="0">
                  <c:v>82.692307692307693</c:v>
                </c:pt>
                <c:pt idx="1">
                  <c:v>13.461538461538462</c:v>
                </c:pt>
                <c:pt idx="2">
                  <c:v>3.8461538461538463</c:v>
                </c:pt>
              </c:numCache>
            </c:numRef>
          </c:val>
          <c:extLst>
            <c:ext xmlns:c16="http://schemas.microsoft.com/office/drawing/2014/chart" uri="{C3380CC4-5D6E-409C-BE32-E72D297353CC}">
              <c16:uniqueId val="{00000006-913F-4966-ACFC-3AD1DE51DEB4}"/>
            </c:ext>
          </c:extLst>
        </c:ser>
        <c:dLbls>
          <c:showLegendKey val="0"/>
          <c:showVal val="1"/>
          <c:showCatName val="0"/>
          <c:showSerName val="0"/>
          <c:showPercent val="0"/>
          <c:showBubbleSize val="0"/>
        </c:dLbls>
        <c:gapWidth val="150"/>
        <c:shape val="box"/>
        <c:axId val="469249712"/>
        <c:axId val="632898336"/>
        <c:axId val="0"/>
      </c:bar3DChart>
      <c:catAx>
        <c:axId val="4692497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s-ES"/>
          </a:p>
        </c:txPr>
        <c:crossAx val="632898336"/>
        <c:crosses val="autoZero"/>
        <c:auto val="1"/>
        <c:lblAlgn val="ctr"/>
        <c:lblOffset val="100"/>
        <c:noMultiLvlLbl val="0"/>
      </c:catAx>
      <c:valAx>
        <c:axId val="632898336"/>
        <c:scaling>
          <c:orientation val="minMax"/>
        </c:scaling>
        <c:delete val="0"/>
        <c:axPos val="l"/>
        <c:majorGridlines>
          <c:spPr>
            <a:ln w="9525" cap="flat" cmpd="sng" algn="ctr">
              <a:solidFill>
                <a:schemeClr val="tx1">
                  <a:lumMod val="5000"/>
                  <a:lumOff val="9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ES"/>
          </a:p>
        </c:txPr>
        <c:crossAx val="469249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4">
        <a:lumMod val="20000"/>
        <a:lumOff val="80000"/>
      </a:schemeClr>
    </a:solidFill>
    <a:ln w="9525" cap="flat" cmpd="sng" algn="ctr">
      <a:solidFill>
        <a:srgbClr val="FF0000"/>
      </a:solidFill>
      <a:round/>
    </a:ln>
    <a:effectLst/>
  </c:spPr>
  <c:txPr>
    <a:bodyPr/>
    <a:lstStyle/>
    <a:p>
      <a:pPr>
        <a:defRPr/>
      </a:pPr>
      <a:endParaRPr lang="es-E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2">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lumMod val="75000"/>
          </a:schemeClr>
        </a:solidFill>
      </a:ln>
    </cs:spPr>
  </cs:dataPoint>
  <cs:dataPoint3D>
    <cs:lnRef idx="0">
      <cs:styleClr val="auto"/>
    </cs:lnRef>
    <cs:fillRef idx="0">
      <cs:styleClr val="auto"/>
    </cs:fillRef>
    <cs:effectRef idx="0"/>
    <cs:fontRef idx="minor">
      <a:schemeClr val="tx1"/>
    </cs:fontRef>
    <cs:spPr>
      <a:solidFill>
        <a:schemeClr val="phClr"/>
      </a:solidFill>
      <a:ln>
        <a:solidFill>
          <a:schemeClr val="phClr">
            <a:lumMod val="75000"/>
          </a:schemeClr>
        </a:solidFill>
      </a:ln>
      <a:scene3d>
        <a:camera prst="orthographicFront"/>
        <a:lightRig rig="threePt" dir="t"/>
      </a:scene3d>
      <a:sp3d prstMaterial="translucentPowder"/>
    </cs:spPr>
  </cs:dataPoint3D>
  <cs:dataPointLine>
    <cs:lnRef idx="0">
      <cs:styleClr val="auto"/>
    </cs:lnRef>
    <cs:fillRef idx="0"/>
    <cs:effectRef idx="0"/>
    <cs:fontRef idx="minor">
      <a:schemeClr val="tx1"/>
    </cs:fontRef>
    <cs:spPr>
      <a:ln w="28575" cap="rnd">
        <a:solidFill>
          <a:schemeClr val="phClr">
            <a:alpha val="70000"/>
          </a:schemeClr>
        </a:solidFill>
        <a:round/>
      </a:ln>
    </cs:spPr>
  </cs:dataPointLine>
  <cs:dataPointMarker>
    <cs:lnRef idx="0">
      <cs:styleClr val="auto"/>
    </cs:lnRef>
    <cs:fillRef idx="0">
      <cs:styleClr val="auto"/>
    </cs:fillRef>
    <cs:effectRef idx="0"/>
    <cs:fontRef idx="minor">
      <a:schemeClr val="dk1"/>
    </cs:fontRef>
    <cs:spPr>
      <a:solidFill>
        <a:schemeClr val="phClr">
          <a:alpha val="70000"/>
        </a:schemeClr>
      </a:solidFill>
      <a:ln>
        <a:solidFill>
          <a:schemeClr val="phClr">
            <a:lumMod val="7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tx1"/>
    </cs:fontRef>
    <cs:spPr>
      <a:solidFill>
        <a:schemeClr val="lt1">
          <a:alpha val="27000"/>
        </a:schemeClr>
      </a:solidFill>
      <a:sp3d/>
    </cs:spPr>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0" kern="1200" cap="none" spc="5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tx1"/>
    </cs:fontRef>
    <cs:spPr>
      <a:sp3d/>
    </cs:spPr>
  </cs:wall>
</cs:chartStyle>
</file>

<file path=ppt/diagrams/_rels/data3.xml.rels><?xml version="1.0" encoding="UTF-8" standalone="yes"?>
<Relationships xmlns="http://schemas.openxmlformats.org/package/2006/relationships"><Relationship Id="rId1" Type="http://schemas.openxmlformats.org/officeDocument/2006/relationships/image" Target="../media/image9.png"/></Relationships>
</file>

<file path=ppt/diagrams/_rels/drawing3.xml.rels><?xml version="1.0" encoding="UTF-8" standalone="yes"?>
<Relationships xmlns="http://schemas.openxmlformats.org/package/2006/relationships"><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88F244-664C-4322-B758-F691ACD20A0A}" type="doc">
      <dgm:prSet loTypeId="urn:microsoft.com/office/officeart/2009/3/layout/StepUpProcess" loCatId="process" qsTypeId="urn:microsoft.com/office/officeart/2005/8/quickstyle/simple1" qsCatId="simple" csTypeId="urn:microsoft.com/office/officeart/2005/8/colors/accent1_2" csCatId="accent1" phldr="1"/>
      <dgm:spPr/>
    </dgm:pt>
    <dgm:pt modelId="{DA7D97A6-945B-45BB-A1A4-5CF06086FF29}">
      <dgm:prSet phldrT="[Texto]"/>
      <dgm:spPr>
        <a:solidFill>
          <a:schemeClr val="accent5">
            <a:lumMod val="40000"/>
            <a:lumOff val="60000"/>
          </a:schemeClr>
        </a:solidFill>
        <a:ln>
          <a:solidFill>
            <a:schemeClr val="accent1">
              <a:lumMod val="60000"/>
              <a:lumOff val="40000"/>
            </a:schemeClr>
          </a:solidFill>
        </a:ln>
      </dgm:spPr>
      <dgm:t>
        <a:bodyPr/>
        <a:lstStyle/>
        <a:p>
          <a:r>
            <a:rPr lang="es-ES" dirty="0">
              <a:solidFill>
                <a:schemeClr val="tx1"/>
              </a:solidFill>
            </a:rPr>
            <a:t>Universidad</a:t>
          </a:r>
        </a:p>
      </dgm:t>
    </dgm:pt>
    <dgm:pt modelId="{DC1CB8A3-64E7-4B9F-9324-87E76BBC419A}" type="parTrans" cxnId="{DB57F1F4-06C6-4541-88DD-03EB4A48E6EA}">
      <dgm:prSet/>
      <dgm:spPr/>
      <dgm:t>
        <a:bodyPr/>
        <a:lstStyle/>
        <a:p>
          <a:endParaRPr lang="es-ES"/>
        </a:p>
      </dgm:t>
    </dgm:pt>
    <dgm:pt modelId="{657F5B67-2CA2-43B7-BE98-CBBDC60DCA71}" type="sibTrans" cxnId="{DB57F1F4-06C6-4541-88DD-03EB4A48E6EA}">
      <dgm:prSet/>
      <dgm:spPr/>
      <dgm:t>
        <a:bodyPr/>
        <a:lstStyle/>
        <a:p>
          <a:endParaRPr lang="es-ES"/>
        </a:p>
      </dgm:t>
    </dgm:pt>
    <dgm:pt modelId="{D285C651-2E4C-452E-A592-91814DF56270}">
      <dgm:prSet custT="1"/>
      <dgm:spPr>
        <a:solidFill>
          <a:schemeClr val="accent1">
            <a:lumMod val="60000"/>
            <a:lumOff val="40000"/>
          </a:schemeClr>
        </a:solidFill>
        <a:ln>
          <a:solidFill>
            <a:srgbClr val="0070C0"/>
          </a:solidFill>
        </a:ln>
      </dgm:spPr>
      <dgm:t>
        <a:bodyPr/>
        <a:lstStyle/>
        <a:p>
          <a:pPr algn="just"/>
          <a:r>
            <a:rPr lang="es-ES" sz="2000" b="1" dirty="0">
              <a:solidFill>
                <a:schemeClr val="tx1"/>
              </a:solidFill>
            </a:rPr>
            <a:t>Implica que todos los jóvenes y adultos de una determinada comunidad aprendan juntos </a:t>
          </a:r>
        </a:p>
      </dgm:t>
    </dgm:pt>
    <dgm:pt modelId="{6285A403-CB33-46BC-AA8C-7D4A383042EC}" type="parTrans" cxnId="{1FBAEF75-3D9B-49EC-A5CC-B4DD324C3F65}">
      <dgm:prSet/>
      <dgm:spPr/>
      <dgm:t>
        <a:bodyPr/>
        <a:lstStyle/>
        <a:p>
          <a:endParaRPr lang="es-ES"/>
        </a:p>
      </dgm:t>
    </dgm:pt>
    <dgm:pt modelId="{E3CB82BD-6A6E-4511-85C7-C0D0D4B8542F}" type="sibTrans" cxnId="{1FBAEF75-3D9B-49EC-A5CC-B4DD324C3F65}">
      <dgm:prSet/>
      <dgm:spPr/>
      <dgm:t>
        <a:bodyPr/>
        <a:lstStyle/>
        <a:p>
          <a:endParaRPr lang="es-ES"/>
        </a:p>
      </dgm:t>
    </dgm:pt>
    <dgm:pt modelId="{7254ED29-63F7-4596-B1F4-4F63448D73CB}">
      <dgm:prSet custT="1"/>
      <dgm:spPr>
        <a:solidFill>
          <a:schemeClr val="accent6">
            <a:lumMod val="40000"/>
            <a:lumOff val="60000"/>
          </a:schemeClr>
        </a:solidFill>
        <a:ln>
          <a:solidFill>
            <a:srgbClr val="0070C0"/>
          </a:solidFill>
        </a:ln>
      </dgm:spPr>
      <dgm:t>
        <a:bodyPr/>
        <a:lstStyle/>
        <a:p>
          <a:r>
            <a:rPr lang="es-ES" sz="1800" b="1" dirty="0">
              <a:solidFill>
                <a:schemeClr val="tx1"/>
              </a:solidFill>
            </a:rPr>
            <a:t>Estudiantes con discapacidad</a:t>
          </a:r>
        </a:p>
      </dgm:t>
    </dgm:pt>
    <dgm:pt modelId="{EF4AA19C-6FDA-4171-A911-FBD619F5DB78}" type="parTrans" cxnId="{654D6F5C-9298-4B09-AC32-54DD1662FBD6}">
      <dgm:prSet/>
      <dgm:spPr/>
      <dgm:t>
        <a:bodyPr/>
        <a:lstStyle/>
        <a:p>
          <a:endParaRPr lang="es-ES"/>
        </a:p>
      </dgm:t>
    </dgm:pt>
    <dgm:pt modelId="{A10AAFA2-9081-4914-AF5E-680C286BF6B5}" type="sibTrans" cxnId="{654D6F5C-9298-4B09-AC32-54DD1662FBD6}">
      <dgm:prSet/>
      <dgm:spPr/>
      <dgm:t>
        <a:bodyPr/>
        <a:lstStyle/>
        <a:p>
          <a:endParaRPr lang="es-ES"/>
        </a:p>
      </dgm:t>
    </dgm:pt>
    <dgm:pt modelId="{E26D1AD1-671B-4452-8EC6-C2FEF757A86E}" type="pres">
      <dgm:prSet presAssocID="{6D88F244-664C-4322-B758-F691ACD20A0A}" presName="rootnode" presStyleCnt="0">
        <dgm:presLayoutVars>
          <dgm:chMax/>
          <dgm:chPref/>
          <dgm:dir/>
          <dgm:animLvl val="lvl"/>
        </dgm:presLayoutVars>
      </dgm:prSet>
      <dgm:spPr/>
    </dgm:pt>
    <dgm:pt modelId="{13D84B58-F12D-44BE-875D-EF55447B7291}" type="pres">
      <dgm:prSet presAssocID="{D285C651-2E4C-452E-A592-91814DF56270}" presName="composite" presStyleCnt="0"/>
      <dgm:spPr/>
    </dgm:pt>
    <dgm:pt modelId="{34A7BABD-A164-4DE2-8251-E4D3C55DFC0D}" type="pres">
      <dgm:prSet presAssocID="{D285C651-2E4C-452E-A592-91814DF56270}" presName="LShape" presStyleLbl="alignNode1" presStyleIdx="0" presStyleCnt="5"/>
      <dgm:spPr/>
    </dgm:pt>
    <dgm:pt modelId="{26A86F1A-3E13-4032-B91E-844C5E4629F7}" type="pres">
      <dgm:prSet presAssocID="{D285C651-2E4C-452E-A592-91814DF56270}" presName="ParentText" presStyleLbl="revTx" presStyleIdx="0" presStyleCnt="3">
        <dgm:presLayoutVars>
          <dgm:chMax val="0"/>
          <dgm:chPref val="0"/>
          <dgm:bulletEnabled val="1"/>
        </dgm:presLayoutVars>
      </dgm:prSet>
      <dgm:spPr/>
    </dgm:pt>
    <dgm:pt modelId="{7D7129FB-B9F3-4F64-83EA-A5AD6D5F1C96}" type="pres">
      <dgm:prSet presAssocID="{D285C651-2E4C-452E-A592-91814DF56270}" presName="Triangle" presStyleLbl="alignNode1" presStyleIdx="1" presStyleCnt="5"/>
      <dgm:spPr/>
    </dgm:pt>
    <dgm:pt modelId="{0AF571B3-1470-4F43-A9D2-07F8EA305083}" type="pres">
      <dgm:prSet presAssocID="{E3CB82BD-6A6E-4511-85C7-C0D0D4B8542F}" presName="sibTrans" presStyleCnt="0"/>
      <dgm:spPr/>
    </dgm:pt>
    <dgm:pt modelId="{DC422177-845F-4CD8-AF29-0F03627D9F63}" type="pres">
      <dgm:prSet presAssocID="{E3CB82BD-6A6E-4511-85C7-C0D0D4B8542F}" presName="space" presStyleCnt="0"/>
      <dgm:spPr/>
    </dgm:pt>
    <dgm:pt modelId="{03D23D63-A681-434C-9551-1DE069F9C17B}" type="pres">
      <dgm:prSet presAssocID="{7254ED29-63F7-4596-B1F4-4F63448D73CB}" presName="composite" presStyleCnt="0"/>
      <dgm:spPr/>
    </dgm:pt>
    <dgm:pt modelId="{2693201A-722D-4794-8BB1-5E052EBF365F}" type="pres">
      <dgm:prSet presAssocID="{7254ED29-63F7-4596-B1F4-4F63448D73CB}" presName="LShape" presStyleLbl="alignNode1" presStyleIdx="2" presStyleCnt="5"/>
      <dgm:spPr/>
    </dgm:pt>
    <dgm:pt modelId="{F06ED512-9049-4513-80F8-F674161F5F35}" type="pres">
      <dgm:prSet presAssocID="{7254ED29-63F7-4596-B1F4-4F63448D73CB}" presName="ParentText" presStyleLbl="revTx" presStyleIdx="1" presStyleCnt="3" custScaleY="51533">
        <dgm:presLayoutVars>
          <dgm:chMax val="0"/>
          <dgm:chPref val="0"/>
          <dgm:bulletEnabled val="1"/>
        </dgm:presLayoutVars>
      </dgm:prSet>
      <dgm:spPr/>
    </dgm:pt>
    <dgm:pt modelId="{D11B86B0-47C1-40A2-9E31-9D8505472074}" type="pres">
      <dgm:prSet presAssocID="{7254ED29-63F7-4596-B1F4-4F63448D73CB}" presName="Triangle" presStyleLbl="alignNode1" presStyleIdx="3" presStyleCnt="5"/>
      <dgm:spPr/>
    </dgm:pt>
    <dgm:pt modelId="{B7D4D6EE-EDC1-4B84-98BD-AC81F62D4BC0}" type="pres">
      <dgm:prSet presAssocID="{A10AAFA2-9081-4914-AF5E-680C286BF6B5}" presName="sibTrans" presStyleCnt="0"/>
      <dgm:spPr/>
    </dgm:pt>
    <dgm:pt modelId="{C06912CA-0583-4B06-84A6-199779EE6271}" type="pres">
      <dgm:prSet presAssocID="{A10AAFA2-9081-4914-AF5E-680C286BF6B5}" presName="space" presStyleCnt="0"/>
      <dgm:spPr/>
    </dgm:pt>
    <dgm:pt modelId="{7EE41E10-DB33-44CB-A298-6FC13D9CDDBC}" type="pres">
      <dgm:prSet presAssocID="{DA7D97A6-945B-45BB-A1A4-5CF06086FF29}" presName="composite" presStyleCnt="0"/>
      <dgm:spPr/>
    </dgm:pt>
    <dgm:pt modelId="{A079EE23-F675-4E08-85DB-6A2C315B1D09}" type="pres">
      <dgm:prSet presAssocID="{DA7D97A6-945B-45BB-A1A4-5CF06086FF29}" presName="LShape" presStyleLbl="alignNode1" presStyleIdx="4" presStyleCnt="5"/>
      <dgm:spPr/>
    </dgm:pt>
    <dgm:pt modelId="{1E8F28DF-47B7-4966-818C-BC73ED3EFA31}" type="pres">
      <dgm:prSet presAssocID="{DA7D97A6-945B-45BB-A1A4-5CF06086FF29}" presName="ParentText" presStyleLbl="revTx" presStyleIdx="2" presStyleCnt="3" custScaleY="33094">
        <dgm:presLayoutVars>
          <dgm:chMax val="0"/>
          <dgm:chPref val="0"/>
          <dgm:bulletEnabled val="1"/>
        </dgm:presLayoutVars>
      </dgm:prSet>
      <dgm:spPr/>
    </dgm:pt>
  </dgm:ptLst>
  <dgm:cxnLst>
    <dgm:cxn modelId="{654D6F5C-9298-4B09-AC32-54DD1662FBD6}" srcId="{6D88F244-664C-4322-B758-F691ACD20A0A}" destId="{7254ED29-63F7-4596-B1F4-4F63448D73CB}" srcOrd="1" destOrd="0" parTransId="{EF4AA19C-6FDA-4171-A911-FBD619F5DB78}" sibTransId="{A10AAFA2-9081-4914-AF5E-680C286BF6B5}"/>
    <dgm:cxn modelId="{A2914D4A-D9F0-4D30-AF1B-771568887056}" type="presOf" srcId="{D285C651-2E4C-452E-A592-91814DF56270}" destId="{26A86F1A-3E13-4032-B91E-844C5E4629F7}" srcOrd="0" destOrd="0" presId="urn:microsoft.com/office/officeart/2009/3/layout/StepUpProcess"/>
    <dgm:cxn modelId="{1FBAEF75-3D9B-49EC-A5CC-B4DD324C3F65}" srcId="{6D88F244-664C-4322-B758-F691ACD20A0A}" destId="{D285C651-2E4C-452E-A592-91814DF56270}" srcOrd="0" destOrd="0" parTransId="{6285A403-CB33-46BC-AA8C-7D4A383042EC}" sibTransId="{E3CB82BD-6A6E-4511-85C7-C0D0D4B8542F}"/>
    <dgm:cxn modelId="{405AD47A-10FD-40A2-88F0-2D345F2519AD}" type="presOf" srcId="{6D88F244-664C-4322-B758-F691ACD20A0A}" destId="{E26D1AD1-671B-4452-8EC6-C2FEF757A86E}" srcOrd="0" destOrd="0" presId="urn:microsoft.com/office/officeart/2009/3/layout/StepUpProcess"/>
    <dgm:cxn modelId="{18E088A6-A2F0-4ED7-9DFB-21EF7F672930}" type="presOf" srcId="{7254ED29-63F7-4596-B1F4-4F63448D73CB}" destId="{F06ED512-9049-4513-80F8-F674161F5F35}" srcOrd="0" destOrd="0" presId="urn:microsoft.com/office/officeart/2009/3/layout/StepUpProcess"/>
    <dgm:cxn modelId="{9A26A6B3-920D-4E49-A60F-6D5368FF5CE3}" type="presOf" srcId="{DA7D97A6-945B-45BB-A1A4-5CF06086FF29}" destId="{1E8F28DF-47B7-4966-818C-BC73ED3EFA31}" srcOrd="0" destOrd="0" presId="urn:microsoft.com/office/officeart/2009/3/layout/StepUpProcess"/>
    <dgm:cxn modelId="{DB57F1F4-06C6-4541-88DD-03EB4A48E6EA}" srcId="{6D88F244-664C-4322-B758-F691ACD20A0A}" destId="{DA7D97A6-945B-45BB-A1A4-5CF06086FF29}" srcOrd="2" destOrd="0" parTransId="{DC1CB8A3-64E7-4B9F-9324-87E76BBC419A}" sibTransId="{657F5B67-2CA2-43B7-BE98-CBBDC60DCA71}"/>
    <dgm:cxn modelId="{997696A8-DAA7-49F8-A7F9-BAC0E353B755}" type="presParOf" srcId="{E26D1AD1-671B-4452-8EC6-C2FEF757A86E}" destId="{13D84B58-F12D-44BE-875D-EF55447B7291}" srcOrd="0" destOrd="0" presId="urn:microsoft.com/office/officeart/2009/3/layout/StepUpProcess"/>
    <dgm:cxn modelId="{95BADDE3-7582-4E23-90F6-4F8AD18FB2B7}" type="presParOf" srcId="{13D84B58-F12D-44BE-875D-EF55447B7291}" destId="{34A7BABD-A164-4DE2-8251-E4D3C55DFC0D}" srcOrd="0" destOrd="0" presId="urn:microsoft.com/office/officeart/2009/3/layout/StepUpProcess"/>
    <dgm:cxn modelId="{19FD0BEA-9584-47FB-AA87-5D47C1F5E297}" type="presParOf" srcId="{13D84B58-F12D-44BE-875D-EF55447B7291}" destId="{26A86F1A-3E13-4032-B91E-844C5E4629F7}" srcOrd="1" destOrd="0" presId="urn:microsoft.com/office/officeart/2009/3/layout/StepUpProcess"/>
    <dgm:cxn modelId="{B0493676-2EFC-46AC-B45A-C3F0C9F7ABCD}" type="presParOf" srcId="{13D84B58-F12D-44BE-875D-EF55447B7291}" destId="{7D7129FB-B9F3-4F64-83EA-A5AD6D5F1C96}" srcOrd="2" destOrd="0" presId="urn:microsoft.com/office/officeart/2009/3/layout/StepUpProcess"/>
    <dgm:cxn modelId="{16D57734-25FC-4748-9761-D927846F4DA8}" type="presParOf" srcId="{E26D1AD1-671B-4452-8EC6-C2FEF757A86E}" destId="{0AF571B3-1470-4F43-A9D2-07F8EA305083}" srcOrd="1" destOrd="0" presId="urn:microsoft.com/office/officeart/2009/3/layout/StepUpProcess"/>
    <dgm:cxn modelId="{4FB0FF73-3D28-4D0B-A990-7D46B8C9BC2E}" type="presParOf" srcId="{0AF571B3-1470-4F43-A9D2-07F8EA305083}" destId="{DC422177-845F-4CD8-AF29-0F03627D9F63}" srcOrd="0" destOrd="0" presId="urn:microsoft.com/office/officeart/2009/3/layout/StepUpProcess"/>
    <dgm:cxn modelId="{8C5CA27E-6BC6-47D6-AA78-0E619E425BA1}" type="presParOf" srcId="{E26D1AD1-671B-4452-8EC6-C2FEF757A86E}" destId="{03D23D63-A681-434C-9551-1DE069F9C17B}" srcOrd="2" destOrd="0" presId="urn:microsoft.com/office/officeart/2009/3/layout/StepUpProcess"/>
    <dgm:cxn modelId="{81144A67-9067-40D3-8DB7-FA579872F042}" type="presParOf" srcId="{03D23D63-A681-434C-9551-1DE069F9C17B}" destId="{2693201A-722D-4794-8BB1-5E052EBF365F}" srcOrd="0" destOrd="0" presId="urn:microsoft.com/office/officeart/2009/3/layout/StepUpProcess"/>
    <dgm:cxn modelId="{64BCED06-87B1-4207-B75C-283B2476EB58}" type="presParOf" srcId="{03D23D63-A681-434C-9551-1DE069F9C17B}" destId="{F06ED512-9049-4513-80F8-F674161F5F35}" srcOrd="1" destOrd="0" presId="urn:microsoft.com/office/officeart/2009/3/layout/StepUpProcess"/>
    <dgm:cxn modelId="{641C348A-7040-44A4-B5F7-CBB332C3ED6B}" type="presParOf" srcId="{03D23D63-A681-434C-9551-1DE069F9C17B}" destId="{D11B86B0-47C1-40A2-9E31-9D8505472074}" srcOrd="2" destOrd="0" presId="urn:microsoft.com/office/officeart/2009/3/layout/StepUpProcess"/>
    <dgm:cxn modelId="{B0DF6ECF-88C0-4EBC-9CCB-071CA46001DD}" type="presParOf" srcId="{E26D1AD1-671B-4452-8EC6-C2FEF757A86E}" destId="{B7D4D6EE-EDC1-4B84-98BD-AC81F62D4BC0}" srcOrd="3" destOrd="0" presId="urn:microsoft.com/office/officeart/2009/3/layout/StepUpProcess"/>
    <dgm:cxn modelId="{DAED9E0A-F195-4ADC-B03D-8FBEF20C120B}" type="presParOf" srcId="{B7D4D6EE-EDC1-4B84-98BD-AC81F62D4BC0}" destId="{C06912CA-0583-4B06-84A6-199779EE6271}" srcOrd="0" destOrd="0" presId="urn:microsoft.com/office/officeart/2009/3/layout/StepUpProcess"/>
    <dgm:cxn modelId="{2C0678F4-E632-4F67-B1DE-C5D698895D7E}" type="presParOf" srcId="{E26D1AD1-671B-4452-8EC6-C2FEF757A86E}" destId="{7EE41E10-DB33-44CB-A298-6FC13D9CDDBC}" srcOrd="4" destOrd="0" presId="urn:microsoft.com/office/officeart/2009/3/layout/StepUpProcess"/>
    <dgm:cxn modelId="{7677425C-EDCB-4F0B-AD45-C6D6E38CAF9E}" type="presParOf" srcId="{7EE41E10-DB33-44CB-A298-6FC13D9CDDBC}" destId="{A079EE23-F675-4E08-85DB-6A2C315B1D09}" srcOrd="0" destOrd="0" presId="urn:microsoft.com/office/officeart/2009/3/layout/StepUpProcess"/>
    <dgm:cxn modelId="{AD16064D-380B-4FD4-9C1C-9F84608A4A91}" type="presParOf" srcId="{7EE41E10-DB33-44CB-A298-6FC13D9CDDBC}" destId="{1E8F28DF-47B7-4966-818C-BC73ED3EFA31}"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991266-C937-497D-882C-355828686553}" type="doc">
      <dgm:prSet loTypeId="urn:microsoft.com/office/officeart/2005/8/layout/arrow5" loCatId="relationship" qsTypeId="urn:microsoft.com/office/officeart/2005/8/quickstyle/simple1" qsCatId="simple" csTypeId="urn:microsoft.com/office/officeart/2005/8/colors/accent2_5" csCatId="accent2" phldr="1"/>
      <dgm:spPr/>
      <dgm:t>
        <a:bodyPr/>
        <a:lstStyle/>
        <a:p>
          <a:endParaRPr lang="es-ES"/>
        </a:p>
      </dgm:t>
    </dgm:pt>
    <dgm:pt modelId="{8CB16433-C046-4A3E-9006-56E46EBF28B0}">
      <dgm:prSet phldrT="[Texto]"/>
      <dgm:spPr/>
      <dgm:t>
        <a:bodyPr/>
        <a:lstStyle/>
        <a:p>
          <a:r>
            <a:rPr lang="es-MX" b="1" dirty="0">
              <a:solidFill>
                <a:schemeClr val="tx1"/>
              </a:solidFill>
            </a:rPr>
            <a:t>Clases de refuerzo </a:t>
          </a:r>
          <a:endParaRPr lang="es-ES" b="1" dirty="0">
            <a:solidFill>
              <a:schemeClr val="tx1"/>
            </a:solidFill>
          </a:endParaRPr>
        </a:p>
      </dgm:t>
    </dgm:pt>
    <dgm:pt modelId="{7A909A77-EE52-4E79-8E94-1C01AE0335A3}" type="parTrans" cxnId="{FDD9168A-BF99-483B-9474-F234D79CFE7F}">
      <dgm:prSet/>
      <dgm:spPr/>
      <dgm:t>
        <a:bodyPr/>
        <a:lstStyle/>
        <a:p>
          <a:endParaRPr lang="es-ES"/>
        </a:p>
      </dgm:t>
    </dgm:pt>
    <dgm:pt modelId="{960E5850-0F98-4F4D-A267-C353F4E03DF5}" type="sibTrans" cxnId="{FDD9168A-BF99-483B-9474-F234D79CFE7F}">
      <dgm:prSet/>
      <dgm:spPr/>
      <dgm:t>
        <a:bodyPr/>
        <a:lstStyle/>
        <a:p>
          <a:endParaRPr lang="es-ES"/>
        </a:p>
      </dgm:t>
    </dgm:pt>
    <dgm:pt modelId="{0CB30B36-87B5-45FD-948B-8153F1766DC4}">
      <dgm:prSet custT="1"/>
      <dgm:spPr/>
      <dgm:t>
        <a:bodyPr/>
        <a:lstStyle/>
        <a:p>
          <a:r>
            <a:rPr lang="es-MX" sz="2400" b="1" dirty="0">
              <a:solidFill>
                <a:schemeClr val="tx1"/>
              </a:solidFill>
            </a:rPr>
            <a:t>Asesoramiento</a:t>
          </a:r>
          <a:endParaRPr lang="es-ES" sz="2400" b="1" dirty="0">
            <a:solidFill>
              <a:schemeClr val="tx1"/>
            </a:solidFill>
          </a:endParaRPr>
        </a:p>
      </dgm:t>
    </dgm:pt>
    <dgm:pt modelId="{54E2A395-329A-41CA-957A-BA73172A2476}" type="parTrans" cxnId="{DAB00A96-8DC8-48B1-AD3F-8A966169A319}">
      <dgm:prSet/>
      <dgm:spPr/>
      <dgm:t>
        <a:bodyPr/>
        <a:lstStyle/>
        <a:p>
          <a:endParaRPr lang="es-ES"/>
        </a:p>
      </dgm:t>
    </dgm:pt>
    <dgm:pt modelId="{A8B0FFFB-4685-4D3A-864F-7335FB4CDB3C}" type="sibTrans" cxnId="{DAB00A96-8DC8-48B1-AD3F-8A966169A319}">
      <dgm:prSet/>
      <dgm:spPr/>
      <dgm:t>
        <a:bodyPr/>
        <a:lstStyle/>
        <a:p>
          <a:endParaRPr lang="es-ES"/>
        </a:p>
      </dgm:t>
    </dgm:pt>
    <dgm:pt modelId="{9F392414-5BC7-46B8-A9A4-CF86D0C586C3}" type="pres">
      <dgm:prSet presAssocID="{21991266-C937-497D-882C-355828686553}" presName="diagram" presStyleCnt="0">
        <dgm:presLayoutVars>
          <dgm:dir/>
          <dgm:resizeHandles val="exact"/>
        </dgm:presLayoutVars>
      </dgm:prSet>
      <dgm:spPr/>
    </dgm:pt>
    <dgm:pt modelId="{F2092D76-C785-4DFE-B8EE-DCE2180998F5}" type="pres">
      <dgm:prSet presAssocID="{0CB30B36-87B5-45FD-948B-8153F1766DC4}" presName="arrow" presStyleLbl="node1" presStyleIdx="0" presStyleCnt="2" custScaleY="100328" custRadScaleRad="104989" custRadScaleInc="-4">
        <dgm:presLayoutVars>
          <dgm:bulletEnabled val="1"/>
        </dgm:presLayoutVars>
      </dgm:prSet>
      <dgm:spPr/>
    </dgm:pt>
    <dgm:pt modelId="{9DE56C06-6E5F-4F22-A3AB-3B9C205BDC27}" type="pres">
      <dgm:prSet presAssocID="{8CB16433-C046-4A3E-9006-56E46EBF28B0}" presName="arrow" presStyleLbl="node1" presStyleIdx="1" presStyleCnt="2">
        <dgm:presLayoutVars>
          <dgm:bulletEnabled val="1"/>
        </dgm:presLayoutVars>
      </dgm:prSet>
      <dgm:spPr/>
    </dgm:pt>
  </dgm:ptLst>
  <dgm:cxnLst>
    <dgm:cxn modelId="{0DD7D655-1203-4B35-B75D-B53D57B560F3}" type="presOf" srcId="{8CB16433-C046-4A3E-9006-56E46EBF28B0}" destId="{9DE56C06-6E5F-4F22-A3AB-3B9C205BDC27}" srcOrd="0" destOrd="0" presId="urn:microsoft.com/office/officeart/2005/8/layout/arrow5"/>
    <dgm:cxn modelId="{FDD9168A-BF99-483B-9474-F234D79CFE7F}" srcId="{21991266-C937-497D-882C-355828686553}" destId="{8CB16433-C046-4A3E-9006-56E46EBF28B0}" srcOrd="1" destOrd="0" parTransId="{7A909A77-EE52-4E79-8E94-1C01AE0335A3}" sibTransId="{960E5850-0F98-4F4D-A267-C353F4E03DF5}"/>
    <dgm:cxn modelId="{DAB00A96-8DC8-48B1-AD3F-8A966169A319}" srcId="{21991266-C937-497D-882C-355828686553}" destId="{0CB30B36-87B5-45FD-948B-8153F1766DC4}" srcOrd="0" destOrd="0" parTransId="{54E2A395-329A-41CA-957A-BA73172A2476}" sibTransId="{A8B0FFFB-4685-4D3A-864F-7335FB4CDB3C}"/>
    <dgm:cxn modelId="{6549E4B0-CD1E-4472-B9EF-FD108E94126B}" type="presOf" srcId="{0CB30B36-87B5-45FD-948B-8153F1766DC4}" destId="{F2092D76-C785-4DFE-B8EE-DCE2180998F5}" srcOrd="0" destOrd="0" presId="urn:microsoft.com/office/officeart/2005/8/layout/arrow5"/>
    <dgm:cxn modelId="{BA8235FD-3898-4418-AFE5-43F00E4D6E7B}" type="presOf" srcId="{21991266-C937-497D-882C-355828686553}" destId="{9F392414-5BC7-46B8-A9A4-CF86D0C586C3}" srcOrd="0" destOrd="0" presId="urn:microsoft.com/office/officeart/2005/8/layout/arrow5"/>
    <dgm:cxn modelId="{BDAA7FFE-53C7-44EE-84A2-226271C5D5DD}" type="presParOf" srcId="{9F392414-5BC7-46B8-A9A4-CF86D0C586C3}" destId="{F2092D76-C785-4DFE-B8EE-DCE2180998F5}" srcOrd="0" destOrd="0" presId="urn:microsoft.com/office/officeart/2005/8/layout/arrow5"/>
    <dgm:cxn modelId="{7833CA23-62A7-49C5-A534-AAD327E1087D}" type="presParOf" srcId="{9F392414-5BC7-46B8-A9A4-CF86D0C586C3}" destId="{9DE56C06-6E5F-4F22-A3AB-3B9C205BDC27}" srcOrd="1" destOrd="0" presId="urn:microsoft.com/office/officeart/2005/8/layout/arrow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2F4489-73B8-4226-95AF-62AD349EF21B}"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s-ES"/>
        </a:p>
      </dgm:t>
    </dgm:pt>
    <dgm:pt modelId="{FA4A8782-2877-42A4-8310-B2016C796FD8}">
      <dgm:prSet phldrT="[Texto]" custT="1"/>
      <dgm:spPr>
        <a:blipFill rotWithShape="0">
          <a:blip xmlns:r="http://schemas.openxmlformats.org/officeDocument/2006/relationships" r:embed="rId1"/>
          <a:srcRect/>
          <a:stretch>
            <a:fillRect l="-7000" r="-7000"/>
          </a:stretch>
        </a:blipFill>
        <a:ln>
          <a:solidFill>
            <a:srgbClr val="FF0000"/>
          </a:solidFill>
        </a:ln>
      </dgm:spPr>
      <dgm:t>
        <a:bodyPr/>
        <a:lstStyle/>
        <a:p>
          <a:endParaRPr lang="es-ES" sz="2400" dirty="0"/>
        </a:p>
      </dgm:t>
    </dgm:pt>
    <dgm:pt modelId="{011A4BDE-FAC7-48DF-9477-A7CB0324DAE5}" type="parTrans" cxnId="{A07D31DD-7385-4117-87C3-A80F7CE7C6FE}">
      <dgm:prSet/>
      <dgm:spPr/>
      <dgm:t>
        <a:bodyPr/>
        <a:lstStyle/>
        <a:p>
          <a:endParaRPr lang="es-ES"/>
        </a:p>
      </dgm:t>
    </dgm:pt>
    <dgm:pt modelId="{392160E8-3CC5-43E5-9978-1E040B0EBA48}" type="sibTrans" cxnId="{A07D31DD-7385-4117-87C3-A80F7CE7C6FE}">
      <dgm:prSet/>
      <dgm:spPr/>
      <dgm:t>
        <a:bodyPr/>
        <a:lstStyle/>
        <a:p>
          <a:endParaRPr lang="es-ES"/>
        </a:p>
      </dgm:t>
    </dgm:pt>
    <dgm:pt modelId="{D5FA2236-D398-4F8C-B67B-14382148984F}">
      <dgm:prSet phldrT="[Texto]" custT="1"/>
      <dgm:spPr>
        <a:solidFill>
          <a:schemeClr val="accent6">
            <a:lumMod val="20000"/>
            <a:lumOff val="80000"/>
          </a:schemeClr>
        </a:solidFill>
        <a:ln>
          <a:solidFill>
            <a:srgbClr val="C00000"/>
          </a:solidFill>
        </a:ln>
      </dgm:spPr>
      <dgm:t>
        <a:bodyPr/>
        <a:lstStyle/>
        <a:p>
          <a:r>
            <a:rPr lang="es-ES" sz="2000" b="1" dirty="0">
              <a:solidFill>
                <a:srgbClr val="FF0000"/>
              </a:solidFill>
              <a:latin typeface="Arial" pitchFamily="34" charset="0"/>
              <a:cs typeface="Arial" pitchFamily="34" charset="0"/>
            </a:rPr>
            <a:t>LUGAR DE LA INVESTIGACION</a:t>
          </a:r>
        </a:p>
        <a:p>
          <a:r>
            <a:rPr lang="es-ES" sz="2000" b="1" dirty="0">
              <a:solidFill>
                <a:schemeClr val="tx1"/>
              </a:solidFill>
              <a:latin typeface="Arial" pitchFamily="34" charset="0"/>
              <a:cs typeface="Arial" pitchFamily="34" charset="0"/>
            </a:rPr>
            <a:t>UTMACH</a:t>
          </a:r>
          <a:endParaRPr lang="es-ES" sz="2000" dirty="0">
            <a:solidFill>
              <a:schemeClr val="tx1"/>
            </a:solidFill>
          </a:endParaRPr>
        </a:p>
      </dgm:t>
    </dgm:pt>
    <dgm:pt modelId="{1F71A138-3241-49C1-A0CF-CACED772DE62}" type="parTrans" cxnId="{1D71F783-A77C-41AD-8923-477BE3EE4381}">
      <dgm:prSet/>
      <dgm:spPr/>
      <dgm:t>
        <a:bodyPr/>
        <a:lstStyle/>
        <a:p>
          <a:endParaRPr lang="es-ES"/>
        </a:p>
      </dgm:t>
    </dgm:pt>
    <dgm:pt modelId="{7439D720-1F64-4793-9319-4844CEC62EF0}" type="sibTrans" cxnId="{1D71F783-A77C-41AD-8923-477BE3EE4381}">
      <dgm:prSet/>
      <dgm:spPr/>
      <dgm:t>
        <a:bodyPr/>
        <a:lstStyle/>
        <a:p>
          <a:endParaRPr lang="es-ES"/>
        </a:p>
      </dgm:t>
    </dgm:pt>
    <dgm:pt modelId="{BE168289-F9F5-4DCF-B02F-B5D627754585}">
      <dgm:prSet custT="1"/>
      <dgm:spPr>
        <a:solidFill>
          <a:schemeClr val="accent5">
            <a:lumMod val="20000"/>
            <a:lumOff val="80000"/>
          </a:schemeClr>
        </a:solidFill>
        <a:ln>
          <a:solidFill>
            <a:srgbClr val="C00000"/>
          </a:solidFill>
        </a:ln>
      </dgm:spPr>
      <dgm:t>
        <a:bodyPr/>
        <a:lstStyle/>
        <a:p>
          <a:r>
            <a:rPr lang="es-ES" sz="2000" b="1" dirty="0">
              <a:solidFill>
                <a:srgbClr val="FF0000"/>
              </a:solidFill>
              <a:latin typeface="Arial" pitchFamily="34" charset="0"/>
              <a:cs typeface="Arial" pitchFamily="34" charset="0"/>
            </a:rPr>
            <a:t>UNIVERSO y</a:t>
          </a:r>
          <a:r>
            <a:rPr lang="es-ES" sz="2000" b="1" dirty="0">
              <a:solidFill>
                <a:srgbClr val="002060"/>
              </a:solidFill>
              <a:latin typeface="Arial" pitchFamily="34" charset="0"/>
              <a:cs typeface="Arial" pitchFamily="34" charset="0"/>
            </a:rPr>
            <a:t> </a:t>
          </a:r>
          <a:r>
            <a:rPr lang="es-ES" sz="2000" b="1" dirty="0">
              <a:solidFill>
                <a:srgbClr val="FF0000"/>
              </a:solidFill>
              <a:latin typeface="Arial" pitchFamily="34" charset="0"/>
              <a:cs typeface="Arial" pitchFamily="34" charset="0"/>
            </a:rPr>
            <a:t>MUESTRA</a:t>
          </a:r>
        </a:p>
        <a:p>
          <a:r>
            <a:rPr lang="es-ES" sz="2000" b="1" dirty="0">
              <a:solidFill>
                <a:schemeClr val="tx1"/>
              </a:solidFill>
              <a:latin typeface="Arial" pitchFamily="34" charset="0"/>
              <a:cs typeface="Arial" pitchFamily="34" charset="0"/>
            </a:rPr>
            <a:t>220 INDIVIDUOS DE LA C.U.</a:t>
          </a:r>
          <a:endParaRPr lang="es-ES" sz="2000" dirty="0">
            <a:solidFill>
              <a:schemeClr val="tx1"/>
            </a:solidFill>
          </a:endParaRPr>
        </a:p>
      </dgm:t>
    </dgm:pt>
    <dgm:pt modelId="{ED9711C6-F93B-4283-821E-A5B52035A944}" type="parTrans" cxnId="{E1493C7E-DAF9-4CAC-8F9F-9890D9FD0531}">
      <dgm:prSet/>
      <dgm:spPr/>
      <dgm:t>
        <a:bodyPr/>
        <a:lstStyle/>
        <a:p>
          <a:endParaRPr lang="es-ES"/>
        </a:p>
      </dgm:t>
    </dgm:pt>
    <dgm:pt modelId="{C0493CF8-121A-4F83-BBB7-E740A54CADE7}" type="sibTrans" cxnId="{E1493C7E-DAF9-4CAC-8F9F-9890D9FD0531}">
      <dgm:prSet/>
      <dgm:spPr/>
      <dgm:t>
        <a:bodyPr/>
        <a:lstStyle/>
        <a:p>
          <a:endParaRPr lang="es-ES"/>
        </a:p>
      </dgm:t>
    </dgm:pt>
    <dgm:pt modelId="{3E396FF9-BEEF-48A9-87DE-0C62359DA87C}">
      <dgm:prSet custT="1"/>
      <dgm:spPr>
        <a:solidFill>
          <a:schemeClr val="accent3">
            <a:lumMod val="40000"/>
            <a:lumOff val="60000"/>
          </a:schemeClr>
        </a:solidFill>
        <a:ln>
          <a:solidFill>
            <a:srgbClr val="002060"/>
          </a:solidFill>
        </a:ln>
      </dgm:spPr>
      <dgm:t>
        <a:bodyPr/>
        <a:lstStyle/>
        <a:p>
          <a:r>
            <a:rPr lang="es-ES" altLang="es-EC" sz="2000" b="1" dirty="0">
              <a:solidFill>
                <a:srgbClr val="0000FF"/>
              </a:solidFill>
              <a:latin typeface="Arial" pitchFamily="34" charset="0"/>
              <a:cs typeface="Arial" pitchFamily="34" charset="0"/>
            </a:rPr>
            <a:t>TIPO DE INVESTIGACIÓN</a:t>
          </a:r>
        </a:p>
        <a:p>
          <a:r>
            <a:rPr lang="es-ES" altLang="es-EC" sz="1800" b="1" dirty="0">
              <a:solidFill>
                <a:schemeClr val="tx1"/>
              </a:solidFill>
              <a:latin typeface="Arial" pitchFamily="34" charset="0"/>
              <a:cs typeface="Arial" pitchFamily="34" charset="0"/>
            </a:rPr>
            <a:t>EXPLORATIVA</a:t>
          </a:r>
        </a:p>
      </dgm:t>
    </dgm:pt>
    <dgm:pt modelId="{2CAACCF5-5246-4477-BF73-4BEB30F50875}" type="parTrans" cxnId="{ED72E4F6-BD54-4FD1-95CD-49B07266F3FE}">
      <dgm:prSet/>
      <dgm:spPr/>
      <dgm:t>
        <a:bodyPr/>
        <a:lstStyle/>
        <a:p>
          <a:endParaRPr lang="es-ES"/>
        </a:p>
      </dgm:t>
    </dgm:pt>
    <dgm:pt modelId="{6A40C8B1-8DC9-4F99-A17A-9B423DCC18F8}" type="sibTrans" cxnId="{ED72E4F6-BD54-4FD1-95CD-49B07266F3FE}">
      <dgm:prSet/>
      <dgm:spPr/>
      <dgm:t>
        <a:bodyPr/>
        <a:lstStyle/>
        <a:p>
          <a:endParaRPr lang="es-ES"/>
        </a:p>
      </dgm:t>
    </dgm:pt>
    <dgm:pt modelId="{B7D14778-CE18-46D5-8B60-37828123B74F}">
      <dgm:prSet custT="1"/>
      <dgm:spPr>
        <a:solidFill>
          <a:schemeClr val="accent4">
            <a:lumMod val="20000"/>
            <a:lumOff val="80000"/>
          </a:schemeClr>
        </a:solidFill>
        <a:ln>
          <a:solidFill>
            <a:schemeClr val="accent4">
              <a:lumMod val="75000"/>
            </a:schemeClr>
          </a:solidFill>
        </a:ln>
      </dgm:spPr>
      <dgm:t>
        <a:bodyPr/>
        <a:lstStyle/>
        <a:p>
          <a:r>
            <a:rPr lang="es-ES" altLang="es-EC" sz="2000" b="1" dirty="0">
              <a:solidFill>
                <a:srgbClr val="0000FF"/>
              </a:solidFill>
              <a:latin typeface="Arial" pitchFamily="34" charset="0"/>
              <a:cs typeface="Arial" pitchFamily="34" charset="0"/>
            </a:rPr>
            <a:t>TÉCNICAS</a:t>
          </a:r>
        </a:p>
        <a:p>
          <a:r>
            <a:rPr lang="es-ES" altLang="es-EC" sz="1800" b="1" dirty="0">
              <a:solidFill>
                <a:srgbClr val="0000FF"/>
              </a:solidFill>
              <a:latin typeface="Arial" pitchFamily="34" charset="0"/>
              <a:cs typeface="Arial" pitchFamily="34" charset="0"/>
            </a:rPr>
            <a:t>INVESTIGACIÓN</a:t>
          </a:r>
        </a:p>
        <a:p>
          <a:r>
            <a:rPr lang="es-ES" altLang="es-EC" sz="1800" b="1" dirty="0">
              <a:solidFill>
                <a:schemeClr val="tx1"/>
              </a:solidFill>
              <a:latin typeface="Arial" pitchFamily="34" charset="0"/>
              <a:cs typeface="Arial" pitchFamily="34" charset="0"/>
            </a:rPr>
            <a:t>ENTREVISTA-ENCUESTAS</a:t>
          </a:r>
        </a:p>
        <a:p>
          <a:endParaRPr lang="es-ES" altLang="es-EC" sz="1800" b="1" dirty="0">
            <a:solidFill>
              <a:srgbClr val="0000FF"/>
            </a:solidFill>
            <a:latin typeface="Arial" pitchFamily="34" charset="0"/>
            <a:cs typeface="Arial" pitchFamily="34" charset="0"/>
          </a:endParaRPr>
        </a:p>
      </dgm:t>
    </dgm:pt>
    <dgm:pt modelId="{C6DBB047-3CA2-429F-A4DE-83A05C7E75FA}" type="parTrans" cxnId="{E991FF13-17F2-4789-B9C7-57558A09E1D7}">
      <dgm:prSet/>
      <dgm:spPr/>
      <dgm:t>
        <a:bodyPr/>
        <a:lstStyle/>
        <a:p>
          <a:endParaRPr lang="es-ES"/>
        </a:p>
      </dgm:t>
    </dgm:pt>
    <dgm:pt modelId="{04E8E719-D66D-4485-A418-E568142836C0}" type="sibTrans" cxnId="{E991FF13-17F2-4789-B9C7-57558A09E1D7}">
      <dgm:prSet/>
      <dgm:spPr/>
      <dgm:t>
        <a:bodyPr/>
        <a:lstStyle/>
        <a:p>
          <a:endParaRPr lang="es-ES"/>
        </a:p>
      </dgm:t>
    </dgm:pt>
    <dgm:pt modelId="{D0D5208E-F63A-4265-838C-A0F896F3EA2B}" type="pres">
      <dgm:prSet presAssocID="{CE2F4489-73B8-4226-95AF-62AD349EF21B}" presName="Name0" presStyleCnt="0">
        <dgm:presLayoutVars>
          <dgm:chMax val="1"/>
          <dgm:dir/>
          <dgm:animLvl val="ctr"/>
          <dgm:resizeHandles val="exact"/>
        </dgm:presLayoutVars>
      </dgm:prSet>
      <dgm:spPr/>
    </dgm:pt>
    <dgm:pt modelId="{206C01DF-69F1-448C-A4A6-C53F8E505005}" type="pres">
      <dgm:prSet presAssocID="{FA4A8782-2877-42A4-8310-B2016C796FD8}" presName="centerShape" presStyleLbl="node0" presStyleIdx="0" presStyleCnt="1" custScaleX="277951" custScaleY="140012" custLinFactNeighborX="488" custLinFactNeighborY="297"/>
      <dgm:spPr/>
    </dgm:pt>
    <dgm:pt modelId="{F31D8E7E-EEFB-4FDF-8953-B70D244C35E1}" type="pres">
      <dgm:prSet presAssocID="{1F71A138-3241-49C1-A0CF-CACED772DE62}" presName="parTrans" presStyleLbl="sibTrans2D1" presStyleIdx="0" presStyleCnt="4"/>
      <dgm:spPr/>
    </dgm:pt>
    <dgm:pt modelId="{6B256116-6323-4395-BD14-2A2B5562B792}" type="pres">
      <dgm:prSet presAssocID="{1F71A138-3241-49C1-A0CF-CACED772DE62}" presName="connectorText" presStyleLbl="sibTrans2D1" presStyleIdx="0" presStyleCnt="4"/>
      <dgm:spPr/>
    </dgm:pt>
    <dgm:pt modelId="{4F2FEA57-DFB0-497C-9D0A-3B2D8A912570}" type="pres">
      <dgm:prSet presAssocID="{D5FA2236-D398-4F8C-B67B-14382148984F}" presName="node" presStyleLbl="node1" presStyleIdx="0" presStyleCnt="4" custScaleX="219814">
        <dgm:presLayoutVars>
          <dgm:bulletEnabled val="1"/>
        </dgm:presLayoutVars>
      </dgm:prSet>
      <dgm:spPr/>
    </dgm:pt>
    <dgm:pt modelId="{D2D12945-E563-454E-BE6C-F78EFE60603A}" type="pres">
      <dgm:prSet presAssocID="{ED9711C6-F93B-4283-821E-A5B52035A944}" presName="parTrans" presStyleLbl="sibTrans2D1" presStyleIdx="1" presStyleCnt="4"/>
      <dgm:spPr/>
    </dgm:pt>
    <dgm:pt modelId="{1E0C885B-0A46-46A7-A076-1698934A9829}" type="pres">
      <dgm:prSet presAssocID="{ED9711C6-F93B-4283-821E-A5B52035A944}" presName="connectorText" presStyleLbl="sibTrans2D1" presStyleIdx="1" presStyleCnt="4"/>
      <dgm:spPr/>
    </dgm:pt>
    <dgm:pt modelId="{0C56B5D4-19DE-4842-8117-AD8F27F6D1D0}" type="pres">
      <dgm:prSet presAssocID="{BE168289-F9F5-4DCF-B02F-B5D627754585}" presName="node" presStyleLbl="node1" presStyleIdx="1" presStyleCnt="4" custScaleX="198516" custRadScaleRad="187886" custRadScaleInc="3112">
        <dgm:presLayoutVars>
          <dgm:bulletEnabled val="1"/>
        </dgm:presLayoutVars>
      </dgm:prSet>
      <dgm:spPr/>
    </dgm:pt>
    <dgm:pt modelId="{900727A5-2707-4145-A694-95316E005AA0}" type="pres">
      <dgm:prSet presAssocID="{2CAACCF5-5246-4477-BF73-4BEB30F50875}" presName="parTrans" presStyleLbl="sibTrans2D1" presStyleIdx="2" presStyleCnt="4"/>
      <dgm:spPr/>
    </dgm:pt>
    <dgm:pt modelId="{B1958763-6336-4A75-9108-881E882946AB}" type="pres">
      <dgm:prSet presAssocID="{2CAACCF5-5246-4477-BF73-4BEB30F50875}" presName="connectorText" presStyleLbl="sibTrans2D1" presStyleIdx="2" presStyleCnt="4"/>
      <dgm:spPr/>
    </dgm:pt>
    <dgm:pt modelId="{CFAF4042-5D1E-4886-814B-CFB5C5D5B068}" type="pres">
      <dgm:prSet presAssocID="{3E396FF9-BEEF-48A9-87DE-0C62359DA87C}" presName="node" presStyleLbl="node1" presStyleIdx="2" presStyleCnt="4" custScaleX="209621" custRadScaleRad="96992" custRadScaleInc="3024">
        <dgm:presLayoutVars>
          <dgm:bulletEnabled val="1"/>
        </dgm:presLayoutVars>
      </dgm:prSet>
      <dgm:spPr/>
    </dgm:pt>
    <dgm:pt modelId="{C9997D66-C4D4-4534-801B-233271E6B7CB}" type="pres">
      <dgm:prSet presAssocID="{C6DBB047-3CA2-429F-A4DE-83A05C7E75FA}" presName="parTrans" presStyleLbl="sibTrans2D1" presStyleIdx="3" presStyleCnt="4"/>
      <dgm:spPr/>
    </dgm:pt>
    <dgm:pt modelId="{D423CA3D-6BFB-4441-BF01-407984376707}" type="pres">
      <dgm:prSet presAssocID="{C6DBB047-3CA2-429F-A4DE-83A05C7E75FA}" presName="connectorText" presStyleLbl="sibTrans2D1" presStyleIdx="3" presStyleCnt="4"/>
      <dgm:spPr/>
    </dgm:pt>
    <dgm:pt modelId="{408073E9-9437-4985-BB02-82758DB45D9D}" type="pres">
      <dgm:prSet presAssocID="{B7D14778-CE18-46D5-8B60-37828123B74F}" presName="node" presStyleLbl="node1" presStyleIdx="3" presStyleCnt="4" custScaleX="193047" custRadScaleRad="181766" custRadScaleInc="-2402">
        <dgm:presLayoutVars>
          <dgm:bulletEnabled val="1"/>
        </dgm:presLayoutVars>
      </dgm:prSet>
      <dgm:spPr/>
    </dgm:pt>
  </dgm:ptLst>
  <dgm:cxnLst>
    <dgm:cxn modelId="{E991FF13-17F2-4789-B9C7-57558A09E1D7}" srcId="{FA4A8782-2877-42A4-8310-B2016C796FD8}" destId="{B7D14778-CE18-46D5-8B60-37828123B74F}" srcOrd="3" destOrd="0" parTransId="{C6DBB047-3CA2-429F-A4DE-83A05C7E75FA}" sibTransId="{04E8E719-D66D-4485-A418-E568142836C0}"/>
    <dgm:cxn modelId="{8670CC18-4E90-4347-8CAD-D7137C5E094A}" type="presOf" srcId="{CE2F4489-73B8-4226-95AF-62AD349EF21B}" destId="{D0D5208E-F63A-4265-838C-A0F896F3EA2B}" srcOrd="0" destOrd="0" presId="urn:microsoft.com/office/officeart/2005/8/layout/radial5"/>
    <dgm:cxn modelId="{DAC25E34-ADBC-4FCE-8CCA-207958675072}" type="presOf" srcId="{D5FA2236-D398-4F8C-B67B-14382148984F}" destId="{4F2FEA57-DFB0-497C-9D0A-3B2D8A912570}" srcOrd="0" destOrd="0" presId="urn:microsoft.com/office/officeart/2005/8/layout/radial5"/>
    <dgm:cxn modelId="{CA40BE45-F8C8-4329-AAAE-310A661F7884}" type="presOf" srcId="{1F71A138-3241-49C1-A0CF-CACED772DE62}" destId="{6B256116-6323-4395-BD14-2A2B5562B792}" srcOrd="1" destOrd="0" presId="urn:microsoft.com/office/officeart/2005/8/layout/radial5"/>
    <dgm:cxn modelId="{6E21D468-D1BF-4661-A07F-B98DF8C3AE63}" type="presOf" srcId="{3E396FF9-BEEF-48A9-87DE-0C62359DA87C}" destId="{CFAF4042-5D1E-4886-814B-CFB5C5D5B068}" srcOrd="0" destOrd="0" presId="urn:microsoft.com/office/officeart/2005/8/layout/radial5"/>
    <dgm:cxn modelId="{FE64154D-2D3D-4953-B10E-FB628F697766}" type="presOf" srcId="{ED9711C6-F93B-4283-821E-A5B52035A944}" destId="{D2D12945-E563-454E-BE6C-F78EFE60603A}" srcOrd="0" destOrd="0" presId="urn:microsoft.com/office/officeart/2005/8/layout/radial5"/>
    <dgm:cxn modelId="{369FCB71-9D0A-4A57-B689-3B15E38C8B19}" type="presOf" srcId="{C6DBB047-3CA2-429F-A4DE-83A05C7E75FA}" destId="{C9997D66-C4D4-4534-801B-233271E6B7CB}" srcOrd="0" destOrd="0" presId="urn:microsoft.com/office/officeart/2005/8/layout/radial5"/>
    <dgm:cxn modelId="{703E3375-AE27-47EF-BF44-98831193B70D}" type="presOf" srcId="{FA4A8782-2877-42A4-8310-B2016C796FD8}" destId="{206C01DF-69F1-448C-A4A6-C53F8E505005}" srcOrd="0" destOrd="0" presId="urn:microsoft.com/office/officeart/2005/8/layout/radial5"/>
    <dgm:cxn modelId="{E1493C7E-DAF9-4CAC-8F9F-9890D9FD0531}" srcId="{FA4A8782-2877-42A4-8310-B2016C796FD8}" destId="{BE168289-F9F5-4DCF-B02F-B5D627754585}" srcOrd="1" destOrd="0" parTransId="{ED9711C6-F93B-4283-821E-A5B52035A944}" sibTransId="{C0493CF8-121A-4F83-BBB7-E740A54CADE7}"/>
    <dgm:cxn modelId="{1D71F783-A77C-41AD-8923-477BE3EE4381}" srcId="{FA4A8782-2877-42A4-8310-B2016C796FD8}" destId="{D5FA2236-D398-4F8C-B67B-14382148984F}" srcOrd="0" destOrd="0" parTransId="{1F71A138-3241-49C1-A0CF-CACED772DE62}" sibTransId="{7439D720-1F64-4793-9319-4844CEC62EF0}"/>
    <dgm:cxn modelId="{DBE9A58A-D3F6-4EBF-B359-34D2D0750831}" type="presOf" srcId="{C6DBB047-3CA2-429F-A4DE-83A05C7E75FA}" destId="{D423CA3D-6BFB-4441-BF01-407984376707}" srcOrd="1" destOrd="0" presId="urn:microsoft.com/office/officeart/2005/8/layout/radial5"/>
    <dgm:cxn modelId="{CFFCF891-5A2B-40E4-8C49-E3D6D1C7A8BE}" type="presOf" srcId="{1F71A138-3241-49C1-A0CF-CACED772DE62}" destId="{F31D8E7E-EEFB-4FDF-8953-B70D244C35E1}" srcOrd="0" destOrd="0" presId="urn:microsoft.com/office/officeart/2005/8/layout/radial5"/>
    <dgm:cxn modelId="{08B0CC92-64C8-4110-8D7F-7EB84F8BB508}" type="presOf" srcId="{B7D14778-CE18-46D5-8B60-37828123B74F}" destId="{408073E9-9437-4985-BB02-82758DB45D9D}" srcOrd="0" destOrd="0" presId="urn:microsoft.com/office/officeart/2005/8/layout/radial5"/>
    <dgm:cxn modelId="{BF72E4DC-E68D-4047-9F8F-6A1874A42DB7}" type="presOf" srcId="{2CAACCF5-5246-4477-BF73-4BEB30F50875}" destId="{900727A5-2707-4145-A694-95316E005AA0}" srcOrd="0" destOrd="0" presId="urn:microsoft.com/office/officeart/2005/8/layout/radial5"/>
    <dgm:cxn modelId="{A07D31DD-7385-4117-87C3-A80F7CE7C6FE}" srcId="{CE2F4489-73B8-4226-95AF-62AD349EF21B}" destId="{FA4A8782-2877-42A4-8310-B2016C796FD8}" srcOrd="0" destOrd="0" parTransId="{011A4BDE-FAC7-48DF-9477-A7CB0324DAE5}" sibTransId="{392160E8-3CC5-43E5-9978-1E040B0EBA48}"/>
    <dgm:cxn modelId="{455335DD-EE17-4EBD-B0EF-61E02FC3C083}" type="presOf" srcId="{BE168289-F9F5-4DCF-B02F-B5D627754585}" destId="{0C56B5D4-19DE-4842-8117-AD8F27F6D1D0}" srcOrd="0" destOrd="0" presId="urn:microsoft.com/office/officeart/2005/8/layout/radial5"/>
    <dgm:cxn modelId="{AA17E9F2-DA40-4446-8230-9EF9A9268643}" type="presOf" srcId="{ED9711C6-F93B-4283-821E-A5B52035A944}" destId="{1E0C885B-0A46-46A7-A076-1698934A9829}" srcOrd="1" destOrd="0" presId="urn:microsoft.com/office/officeart/2005/8/layout/radial5"/>
    <dgm:cxn modelId="{ED72E4F6-BD54-4FD1-95CD-49B07266F3FE}" srcId="{FA4A8782-2877-42A4-8310-B2016C796FD8}" destId="{3E396FF9-BEEF-48A9-87DE-0C62359DA87C}" srcOrd="2" destOrd="0" parTransId="{2CAACCF5-5246-4477-BF73-4BEB30F50875}" sibTransId="{6A40C8B1-8DC9-4F99-A17A-9B423DCC18F8}"/>
    <dgm:cxn modelId="{A57A05F8-B0C1-4535-8013-52F72B202222}" type="presOf" srcId="{2CAACCF5-5246-4477-BF73-4BEB30F50875}" destId="{B1958763-6336-4A75-9108-881E882946AB}" srcOrd="1" destOrd="0" presId="urn:microsoft.com/office/officeart/2005/8/layout/radial5"/>
    <dgm:cxn modelId="{9D9CE752-6FE7-436B-AC56-7CA48A641EDF}" type="presParOf" srcId="{D0D5208E-F63A-4265-838C-A0F896F3EA2B}" destId="{206C01DF-69F1-448C-A4A6-C53F8E505005}" srcOrd="0" destOrd="0" presId="urn:microsoft.com/office/officeart/2005/8/layout/radial5"/>
    <dgm:cxn modelId="{FC23D677-0F7F-4EB7-A328-A19373099080}" type="presParOf" srcId="{D0D5208E-F63A-4265-838C-A0F896F3EA2B}" destId="{F31D8E7E-EEFB-4FDF-8953-B70D244C35E1}" srcOrd="1" destOrd="0" presId="urn:microsoft.com/office/officeart/2005/8/layout/radial5"/>
    <dgm:cxn modelId="{9AE0E759-8E59-4CA6-B985-E1160D69BC9F}" type="presParOf" srcId="{F31D8E7E-EEFB-4FDF-8953-B70D244C35E1}" destId="{6B256116-6323-4395-BD14-2A2B5562B792}" srcOrd="0" destOrd="0" presId="urn:microsoft.com/office/officeart/2005/8/layout/radial5"/>
    <dgm:cxn modelId="{B42B4069-F8AD-4914-ACAC-990D1059C04B}" type="presParOf" srcId="{D0D5208E-F63A-4265-838C-A0F896F3EA2B}" destId="{4F2FEA57-DFB0-497C-9D0A-3B2D8A912570}" srcOrd="2" destOrd="0" presId="urn:microsoft.com/office/officeart/2005/8/layout/radial5"/>
    <dgm:cxn modelId="{52F3A697-390D-41F8-8884-F258058E17FD}" type="presParOf" srcId="{D0D5208E-F63A-4265-838C-A0F896F3EA2B}" destId="{D2D12945-E563-454E-BE6C-F78EFE60603A}" srcOrd="3" destOrd="0" presId="urn:microsoft.com/office/officeart/2005/8/layout/radial5"/>
    <dgm:cxn modelId="{F33EF695-BD20-441E-A0C3-A04CBD433F8B}" type="presParOf" srcId="{D2D12945-E563-454E-BE6C-F78EFE60603A}" destId="{1E0C885B-0A46-46A7-A076-1698934A9829}" srcOrd="0" destOrd="0" presId="urn:microsoft.com/office/officeart/2005/8/layout/radial5"/>
    <dgm:cxn modelId="{E0E0F6E1-3981-4A0D-ACDA-8AA821215851}" type="presParOf" srcId="{D0D5208E-F63A-4265-838C-A0F896F3EA2B}" destId="{0C56B5D4-19DE-4842-8117-AD8F27F6D1D0}" srcOrd="4" destOrd="0" presId="urn:microsoft.com/office/officeart/2005/8/layout/radial5"/>
    <dgm:cxn modelId="{C71C9235-DB68-4D45-927E-9563C1D59404}" type="presParOf" srcId="{D0D5208E-F63A-4265-838C-A0F896F3EA2B}" destId="{900727A5-2707-4145-A694-95316E005AA0}" srcOrd="5" destOrd="0" presId="urn:microsoft.com/office/officeart/2005/8/layout/radial5"/>
    <dgm:cxn modelId="{F8F3867F-93AA-4D75-81B1-F8CE7777A4BE}" type="presParOf" srcId="{900727A5-2707-4145-A694-95316E005AA0}" destId="{B1958763-6336-4A75-9108-881E882946AB}" srcOrd="0" destOrd="0" presId="urn:microsoft.com/office/officeart/2005/8/layout/radial5"/>
    <dgm:cxn modelId="{6569FB75-B97A-45B9-BF6D-1BE0ED325EA9}" type="presParOf" srcId="{D0D5208E-F63A-4265-838C-A0F896F3EA2B}" destId="{CFAF4042-5D1E-4886-814B-CFB5C5D5B068}" srcOrd="6" destOrd="0" presId="urn:microsoft.com/office/officeart/2005/8/layout/radial5"/>
    <dgm:cxn modelId="{1A8E12CD-2AEE-4050-866F-2847793070B0}" type="presParOf" srcId="{D0D5208E-F63A-4265-838C-A0F896F3EA2B}" destId="{C9997D66-C4D4-4534-801B-233271E6B7CB}" srcOrd="7" destOrd="0" presId="urn:microsoft.com/office/officeart/2005/8/layout/radial5"/>
    <dgm:cxn modelId="{A5D7E76B-F5F4-44E6-8351-8043E0609433}" type="presParOf" srcId="{C9997D66-C4D4-4534-801B-233271E6B7CB}" destId="{D423CA3D-6BFB-4441-BF01-407984376707}" srcOrd="0" destOrd="0" presId="urn:microsoft.com/office/officeart/2005/8/layout/radial5"/>
    <dgm:cxn modelId="{65F7110B-46F2-4517-A388-DA706EFE97B3}" type="presParOf" srcId="{D0D5208E-F63A-4265-838C-A0F896F3EA2B}" destId="{408073E9-9437-4985-BB02-82758DB45D9D}"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7BABD-A164-4DE2-8251-E4D3C55DFC0D}">
      <dsp:nvSpPr>
        <dsp:cNvPr id="0" name=""/>
        <dsp:cNvSpPr/>
      </dsp:nvSpPr>
      <dsp:spPr>
        <a:xfrm rot="5400000">
          <a:off x="664253" y="412951"/>
          <a:ext cx="1592213" cy="2649406"/>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A86F1A-3E13-4032-B91E-844C5E4629F7}">
      <dsp:nvSpPr>
        <dsp:cNvPr id="0" name=""/>
        <dsp:cNvSpPr/>
      </dsp:nvSpPr>
      <dsp:spPr>
        <a:xfrm>
          <a:off x="398473" y="1204553"/>
          <a:ext cx="2391899" cy="2096640"/>
        </a:xfrm>
        <a:prstGeom prst="rect">
          <a:avLst/>
        </a:prstGeom>
        <a:solidFill>
          <a:schemeClr val="accent1">
            <a:lumMod val="60000"/>
            <a:lumOff val="40000"/>
          </a:schemeClr>
        </a:solidFill>
        <a:ln>
          <a:solidFill>
            <a:srgbClr val="0070C0"/>
          </a:solid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s-ES" sz="2000" b="1" kern="1200" dirty="0">
              <a:solidFill>
                <a:schemeClr val="tx1"/>
              </a:solidFill>
            </a:rPr>
            <a:t>Implica que todos los jóvenes y adultos de una determinada comunidad aprendan juntos </a:t>
          </a:r>
        </a:p>
      </dsp:txBody>
      <dsp:txXfrm>
        <a:off x="398473" y="1204553"/>
        <a:ext cx="2391899" cy="2096640"/>
      </dsp:txXfrm>
    </dsp:sp>
    <dsp:sp modelId="{7D7129FB-B9F3-4F64-83EA-A5AD6D5F1C96}">
      <dsp:nvSpPr>
        <dsp:cNvPr id="0" name=""/>
        <dsp:cNvSpPr/>
      </dsp:nvSpPr>
      <dsp:spPr>
        <a:xfrm>
          <a:off x="2339070" y="217899"/>
          <a:ext cx="451301" cy="451301"/>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93201A-722D-4794-8BB1-5E052EBF365F}">
      <dsp:nvSpPr>
        <dsp:cNvPr id="0" name=""/>
        <dsp:cNvSpPr/>
      </dsp:nvSpPr>
      <dsp:spPr>
        <a:xfrm rot="5400000">
          <a:off x="3592405" y="196466"/>
          <a:ext cx="1592213" cy="2649406"/>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6ED512-9049-4513-80F8-F674161F5F35}">
      <dsp:nvSpPr>
        <dsp:cNvPr id="0" name=""/>
        <dsp:cNvSpPr/>
      </dsp:nvSpPr>
      <dsp:spPr>
        <a:xfrm>
          <a:off x="3326625" y="1496157"/>
          <a:ext cx="2391899" cy="1080461"/>
        </a:xfrm>
        <a:prstGeom prst="rect">
          <a:avLst/>
        </a:prstGeom>
        <a:solidFill>
          <a:schemeClr val="accent6">
            <a:lumMod val="40000"/>
            <a:lumOff val="60000"/>
          </a:schemeClr>
        </a:solidFill>
        <a:ln>
          <a:solidFill>
            <a:srgbClr val="0070C0"/>
          </a:solid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b="1" kern="1200" dirty="0">
              <a:solidFill>
                <a:schemeClr val="tx1"/>
              </a:solidFill>
            </a:rPr>
            <a:t>Estudiantes con discapacidad</a:t>
          </a:r>
        </a:p>
      </dsp:txBody>
      <dsp:txXfrm>
        <a:off x="3326625" y="1496157"/>
        <a:ext cx="2391899" cy="1080461"/>
      </dsp:txXfrm>
    </dsp:sp>
    <dsp:sp modelId="{D11B86B0-47C1-40A2-9E31-9D8505472074}">
      <dsp:nvSpPr>
        <dsp:cNvPr id="0" name=""/>
        <dsp:cNvSpPr/>
      </dsp:nvSpPr>
      <dsp:spPr>
        <a:xfrm>
          <a:off x="5267222" y="1414"/>
          <a:ext cx="451301" cy="451301"/>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79EE23-F675-4E08-85DB-6A2C315B1D09}">
      <dsp:nvSpPr>
        <dsp:cNvPr id="0" name=""/>
        <dsp:cNvSpPr/>
      </dsp:nvSpPr>
      <dsp:spPr>
        <a:xfrm rot="5400000">
          <a:off x="6520557" y="173281"/>
          <a:ext cx="1592213" cy="2649406"/>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8F28DF-47B7-4966-818C-BC73ED3EFA31}">
      <dsp:nvSpPr>
        <dsp:cNvPr id="0" name=""/>
        <dsp:cNvSpPr/>
      </dsp:nvSpPr>
      <dsp:spPr>
        <a:xfrm>
          <a:off x="6254777" y="1666272"/>
          <a:ext cx="2391899" cy="693862"/>
        </a:xfrm>
        <a:prstGeom prst="rect">
          <a:avLst/>
        </a:prstGeom>
        <a:solidFill>
          <a:schemeClr val="accent5">
            <a:lumMod val="40000"/>
            <a:lumOff val="60000"/>
          </a:schemeClr>
        </a:solidFill>
        <a:ln>
          <a:solidFill>
            <a:schemeClr val="accent1">
              <a:lumMod val="60000"/>
              <a:lumOff val="40000"/>
            </a:schemeClr>
          </a:solid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s-ES" sz="3000" kern="1200" dirty="0">
              <a:solidFill>
                <a:schemeClr val="tx1"/>
              </a:solidFill>
            </a:rPr>
            <a:t>Universidad</a:t>
          </a:r>
        </a:p>
      </dsp:txBody>
      <dsp:txXfrm>
        <a:off x="6254777" y="1666272"/>
        <a:ext cx="2391899" cy="693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92D76-C785-4DFE-B8EE-DCE2180998F5}">
      <dsp:nvSpPr>
        <dsp:cNvPr id="0" name=""/>
        <dsp:cNvSpPr/>
      </dsp:nvSpPr>
      <dsp:spPr>
        <a:xfrm rot="16200000">
          <a:off x="2952" y="918"/>
          <a:ext cx="2135359" cy="2142363"/>
        </a:xfrm>
        <a:prstGeom prst="downArrow">
          <a:avLst>
            <a:gd name="adj1" fmla="val 50000"/>
            <a:gd name="adj2" fmla="val 35000"/>
          </a:avLst>
        </a:prstGeom>
        <a:solidFill>
          <a:schemeClr val="accent2">
            <a:alpha val="9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MX" sz="2400" b="1" kern="1200" dirty="0">
              <a:solidFill>
                <a:schemeClr val="tx1"/>
              </a:solidFill>
            </a:rPr>
            <a:t>Asesoramiento</a:t>
          </a:r>
          <a:endParaRPr lang="es-ES" sz="2400" b="1" kern="1200" dirty="0">
            <a:solidFill>
              <a:schemeClr val="tx1"/>
            </a:solidFill>
          </a:endParaRPr>
        </a:p>
      </dsp:txBody>
      <dsp:txXfrm rot="5400000">
        <a:off x="-550" y="538260"/>
        <a:ext cx="1768675" cy="1067679"/>
      </dsp:txXfrm>
    </dsp:sp>
    <dsp:sp modelId="{9DE56C06-6E5F-4F22-A3AB-3B9C205BDC27}">
      <dsp:nvSpPr>
        <dsp:cNvPr id="0" name=""/>
        <dsp:cNvSpPr/>
      </dsp:nvSpPr>
      <dsp:spPr>
        <a:xfrm rot="5400000">
          <a:off x="8794730" y="3841"/>
          <a:ext cx="2135359" cy="2135359"/>
        </a:xfrm>
        <a:prstGeom prst="downArrow">
          <a:avLst>
            <a:gd name="adj1" fmla="val 50000"/>
            <a:gd name="adj2" fmla="val 35000"/>
          </a:avLst>
        </a:prstGeom>
        <a:solidFill>
          <a:schemeClr val="accent2">
            <a:alpha val="90000"/>
            <a:hueOff val="0"/>
            <a:satOff val="0"/>
            <a:lumOff val="0"/>
            <a:alpha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s-MX" sz="2300" b="1" kern="1200" dirty="0">
              <a:solidFill>
                <a:schemeClr val="tx1"/>
              </a:solidFill>
            </a:rPr>
            <a:t>Clases de refuerzo </a:t>
          </a:r>
          <a:endParaRPr lang="es-ES" sz="2300" b="1" kern="1200" dirty="0">
            <a:solidFill>
              <a:schemeClr val="tx1"/>
            </a:solidFill>
          </a:endParaRPr>
        </a:p>
      </dsp:txBody>
      <dsp:txXfrm rot="-5400000">
        <a:off x="9168418" y="537681"/>
        <a:ext cx="1761671" cy="10676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6C01DF-69F1-448C-A4A6-C53F8E505005}">
      <dsp:nvSpPr>
        <dsp:cNvPr id="0" name=""/>
        <dsp:cNvSpPr/>
      </dsp:nvSpPr>
      <dsp:spPr>
        <a:xfrm>
          <a:off x="3882851" y="1928176"/>
          <a:ext cx="4426261" cy="2229636"/>
        </a:xfrm>
        <a:prstGeom prst="ellipse">
          <a:avLst/>
        </a:prstGeom>
        <a:blipFill rotWithShape="0">
          <a:blip xmlns:r="http://schemas.openxmlformats.org/officeDocument/2006/relationships" r:embed="rId1"/>
          <a:srcRect/>
          <a:stretch>
            <a:fillRect l="-7000" r="-7000"/>
          </a:stretch>
        </a:blipFill>
        <a:ln w="15875" cap="rnd"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s-ES" sz="2400" kern="1200" dirty="0"/>
        </a:p>
      </dsp:txBody>
      <dsp:txXfrm>
        <a:off x="4531062" y="2254699"/>
        <a:ext cx="3129839" cy="1576590"/>
      </dsp:txXfrm>
    </dsp:sp>
    <dsp:sp modelId="{F31D8E7E-EEFB-4FDF-8953-B70D244C35E1}">
      <dsp:nvSpPr>
        <dsp:cNvPr id="0" name=""/>
        <dsp:cNvSpPr/>
      </dsp:nvSpPr>
      <dsp:spPr>
        <a:xfrm rot="16166647">
          <a:off x="5995846" y="1496861"/>
          <a:ext cx="175520" cy="5414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s-ES" sz="2300" kern="1200"/>
        </a:p>
      </dsp:txBody>
      <dsp:txXfrm rot="10800000">
        <a:off x="6022429" y="1631475"/>
        <a:ext cx="122864" cy="324862"/>
      </dsp:txXfrm>
    </dsp:sp>
    <dsp:sp modelId="{4F2FEA57-DFB0-497C-9D0A-3B2D8A912570}">
      <dsp:nvSpPr>
        <dsp:cNvPr id="0" name=""/>
        <dsp:cNvSpPr/>
      </dsp:nvSpPr>
      <dsp:spPr>
        <a:xfrm>
          <a:off x="4324001" y="4581"/>
          <a:ext cx="3500452" cy="1592460"/>
        </a:xfrm>
        <a:prstGeom prst="ellipse">
          <a:avLst/>
        </a:prstGeom>
        <a:solidFill>
          <a:schemeClr val="accent6">
            <a:lumMod val="20000"/>
            <a:lumOff val="80000"/>
          </a:schemeClr>
        </a:solidFill>
        <a:ln w="15875" cap="rnd"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rgbClr val="FF0000"/>
              </a:solidFill>
              <a:latin typeface="Arial" pitchFamily="34" charset="0"/>
              <a:cs typeface="Arial" pitchFamily="34" charset="0"/>
            </a:rPr>
            <a:t>LUGAR DE LA INVESTIGACION</a:t>
          </a:r>
        </a:p>
        <a:p>
          <a:pPr marL="0" lvl="0" indent="0" algn="ctr" defTabSz="889000">
            <a:lnSpc>
              <a:spcPct val="90000"/>
            </a:lnSpc>
            <a:spcBef>
              <a:spcPct val="0"/>
            </a:spcBef>
            <a:spcAft>
              <a:spcPct val="35000"/>
            </a:spcAft>
            <a:buNone/>
          </a:pPr>
          <a:r>
            <a:rPr lang="es-ES" sz="2000" b="1" kern="1200" dirty="0">
              <a:solidFill>
                <a:schemeClr val="tx1"/>
              </a:solidFill>
              <a:latin typeface="Arial" pitchFamily="34" charset="0"/>
              <a:cs typeface="Arial" pitchFamily="34" charset="0"/>
            </a:rPr>
            <a:t>UTMACH</a:t>
          </a:r>
          <a:endParaRPr lang="es-ES" sz="2000" kern="1200" dirty="0">
            <a:solidFill>
              <a:schemeClr val="tx1"/>
            </a:solidFill>
          </a:endParaRPr>
        </a:p>
      </dsp:txBody>
      <dsp:txXfrm>
        <a:off x="4836630" y="237791"/>
        <a:ext cx="2475194" cy="1126040"/>
      </dsp:txXfrm>
    </dsp:sp>
    <dsp:sp modelId="{D2D12945-E563-454E-BE6C-F78EFE60603A}">
      <dsp:nvSpPr>
        <dsp:cNvPr id="0" name=""/>
        <dsp:cNvSpPr/>
      </dsp:nvSpPr>
      <dsp:spPr>
        <a:xfrm rot="73540">
          <a:off x="8389487" y="2823470"/>
          <a:ext cx="198535" cy="5414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s-ES" sz="2300" kern="1200"/>
        </a:p>
      </dsp:txBody>
      <dsp:txXfrm>
        <a:off x="8389494" y="2931120"/>
        <a:ext cx="138975" cy="324862"/>
      </dsp:txXfrm>
    </dsp:sp>
    <dsp:sp modelId="{0C56B5D4-19DE-4842-8117-AD8F27F6D1D0}">
      <dsp:nvSpPr>
        <dsp:cNvPr id="0" name=""/>
        <dsp:cNvSpPr/>
      </dsp:nvSpPr>
      <dsp:spPr>
        <a:xfrm>
          <a:off x="8680204" y="2335872"/>
          <a:ext cx="3161289" cy="1592460"/>
        </a:xfrm>
        <a:prstGeom prst="ellipse">
          <a:avLst/>
        </a:prstGeom>
        <a:solidFill>
          <a:schemeClr val="accent5">
            <a:lumMod val="20000"/>
            <a:lumOff val="80000"/>
          </a:schemeClr>
        </a:solidFill>
        <a:ln w="15875" cap="rnd"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rgbClr val="FF0000"/>
              </a:solidFill>
              <a:latin typeface="Arial" pitchFamily="34" charset="0"/>
              <a:cs typeface="Arial" pitchFamily="34" charset="0"/>
            </a:rPr>
            <a:t>UNIVERSO y</a:t>
          </a:r>
          <a:r>
            <a:rPr lang="es-ES" sz="2000" b="1" kern="1200" dirty="0">
              <a:solidFill>
                <a:srgbClr val="002060"/>
              </a:solidFill>
              <a:latin typeface="Arial" pitchFamily="34" charset="0"/>
              <a:cs typeface="Arial" pitchFamily="34" charset="0"/>
            </a:rPr>
            <a:t> </a:t>
          </a:r>
          <a:r>
            <a:rPr lang="es-ES" sz="2000" b="1" kern="1200" dirty="0">
              <a:solidFill>
                <a:srgbClr val="FF0000"/>
              </a:solidFill>
              <a:latin typeface="Arial" pitchFamily="34" charset="0"/>
              <a:cs typeface="Arial" pitchFamily="34" charset="0"/>
            </a:rPr>
            <a:t>MUESTRA</a:t>
          </a:r>
        </a:p>
        <a:p>
          <a:pPr marL="0" lvl="0" indent="0" algn="ctr" defTabSz="889000">
            <a:lnSpc>
              <a:spcPct val="90000"/>
            </a:lnSpc>
            <a:spcBef>
              <a:spcPct val="0"/>
            </a:spcBef>
            <a:spcAft>
              <a:spcPct val="35000"/>
            </a:spcAft>
            <a:buNone/>
          </a:pPr>
          <a:r>
            <a:rPr lang="es-ES" sz="2000" b="1" kern="1200" dirty="0">
              <a:solidFill>
                <a:schemeClr val="tx1"/>
              </a:solidFill>
              <a:latin typeface="Arial" pitchFamily="34" charset="0"/>
              <a:cs typeface="Arial" pitchFamily="34" charset="0"/>
            </a:rPr>
            <a:t>220 INDIVIDUOS DE LA C.U.</a:t>
          </a:r>
          <a:endParaRPr lang="es-ES" sz="2000" kern="1200" dirty="0">
            <a:solidFill>
              <a:schemeClr val="tx1"/>
            </a:solidFill>
          </a:endParaRPr>
        </a:p>
      </dsp:txBody>
      <dsp:txXfrm>
        <a:off x="9143164" y="2569082"/>
        <a:ext cx="2235369" cy="1126040"/>
      </dsp:txXfrm>
    </dsp:sp>
    <dsp:sp modelId="{900727A5-2707-4145-A694-95316E005AA0}">
      <dsp:nvSpPr>
        <dsp:cNvPr id="0" name=""/>
        <dsp:cNvSpPr/>
      </dsp:nvSpPr>
      <dsp:spPr>
        <a:xfrm rot="5516938">
          <a:off x="5991223" y="4002005"/>
          <a:ext cx="125824" cy="5414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s-ES" sz="2300" kern="1200"/>
        </a:p>
      </dsp:txBody>
      <dsp:txXfrm rot="10800000">
        <a:off x="6010738" y="4091429"/>
        <a:ext cx="88077" cy="324862"/>
      </dsp:txXfrm>
    </dsp:sp>
    <dsp:sp modelId="{CFAF4042-5D1E-4886-814B-CFB5C5D5B068}">
      <dsp:nvSpPr>
        <dsp:cNvPr id="0" name=""/>
        <dsp:cNvSpPr/>
      </dsp:nvSpPr>
      <dsp:spPr>
        <a:xfrm>
          <a:off x="4353819" y="4394811"/>
          <a:ext cx="3338132" cy="1592460"/>
        </a:xfrm>
        <a:prstGeom prst="ellipse">
          <a:avLst/>
        </a:prstGeom>
        <a:solidFill>
          <a:schemeClr val="accent3">
            <a:lumMod val="40000"/>
            <a:lumOff val="60000"/>
          </a:schemeClr>
        </a:solidFill>
        <a:ln w="15875" cap="rnd"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altLang="es-EC" sz="2000" b="1" kern="1200" dirty="0">
              <a:solidFill>
                <a:srgbClr val="0000FF"/>
              </a:solidFill>
              <a:latin typeface="Arial" pitchFamily="34" charset="0"/>
              <a:cs typeface="Arial" pitchFamily="34" charset="0"/>
            </a:rPr>
            <a:t>TIPO DE INVESTIGACIÓN</a:t>
          </a:r>
        </a:p>
        <a:p>
          <a:pPr marL="0" lvl="0" indent="0" algn="ctr" defTabSz="889000">
            <a:lnSpc>
              <a:spcPct val="90000"/>
            </a:lnSpc>
            <a:spcBef>
              <a:spcPct val="0"/>
            </a:spcBef>
            <a:spcAft>
              <a:spcPct val="35000"/>
            </a:spcAft>
            <a:buNone/>
          </a:pPr>
          <a:r>
            <a:rPr lang="es-ES" altLang="es-EC" sz="1800" b="1" kern="1200" dirty="0">
              <a:solidFill>
                <a:schemeClr val="tx1"/>
              </a:solidFill>
              <a:latin typeface="Arial" pitchFamily="34" charset="0"/>
              <a:cs typeface="Arial" pitchFamily="34" charset="0"/>
            </a:rPr>
            <a:t>EXPLORATIVA</a:t>
          </a:r>
        </a:p>
      </dsp:txBody>
      <dsp:txXfrm>
        <a:off x="4842677" y="4628021"/>
        <a:ext cx="2360416" cy="1126040"/>
      </dsp:txXfrm>
    </dsp:sp>
    <dsp:sp modelId="{C9997D66-C4D4-4534-801B-233271E6B7CB}">
      <dsp:nvSpPr>
        <dsp:cNvPr id="0" name=""/>
        <dsp:cNvSpPr/>
      </dsp:nvSpPr>
      <dsp:spPr>
        <a:xfrm rot="10746665">
          <a:off x="3640887" y="2809036"/>
          <a:ext cx="171742" cy="5414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s-ES" sz="2300" kern="1200"/>
        </a:p>
      </dsp:txBody>
      <dsp:txXfrm rot="10800000">
        <a:off x="3692407" y="2916923"/>
        <a:ext cx="120219" cy="324862"/>
      </dsp:txXfrm>
    </dsp:sp>
    <dsp:sp modelId="{408073E9-9437-4985-BB02-82758DB45D9D}">
      <dsp:nvSpPr>
        <dsp:cNvPr id="0" name=""/>
        <dsp:cNvSpPr/>
      </dsp:nvSpPr>
      <dsp:spPr>
        <a:xfrm>
          <a:off x="486387" y="2309951"/>
          <a:ext cx="3074198" cy="1592460"/>
        </a:xfrm>
        <a:prstGeom prst="ellipse">
          <a:avLst/>
        </a:prstGeom>
        <a:solidFill>
          <a:schemeClr val="accent4">
            <a:lumMod val="20000"/>
            <a:lumOff val="80000"/>
          </a:schemeClr>
        </a:solidFill>
        <a:ln w="15875" cap="rnd"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altLang="es-EC" sz="2000" b="1" kern="1200" dirty="0">
              <a:solidFill>
                <a:srgbClr val="0000FF"/>
              </a:solidFill>
              <a:latin typeface="Arial" pitchFamily="34" charset="0"/>
              <a:cs typeface="Arial" pitchFamily="34" charset="0"/>
            </a:rPr>
            <a:t>TÉCNICAS</a:t>
          </a:r>
        </a:p>
        <a:p>
          <a:pPr marL="0" lvl="0" indent="0" algn="ctr" defTabSz="889000">
            <a:lnSpc>
              <a:spcPct val="90000"/>
            </a:lnSpc>
            <a:spcBef>
              <a:spcPct val="0"/>
            </a:spcBef>
            <a:spcAft>
              <a:spcPct val="35000"/>
            </a:spcAft>
            <a:buNone/>
          </a:pPr>
          <a:r>
            <a:rPr lang="es-ES" altLang="es-EC" sz="1800" b="1" kern="1200" dirty="0">
              <a:solidFill>
                <a:srgbClr val="0000FF"/>
              </a:solidFill>
              <a:latin typeface="Arial" pitchFamily="34" charset="0"/>
              <a:cs typeface="Arial" pitchFamily="34" charset="0"/>
            </a:rPr>
            <a:t>INVESTIGACIÓN</a:t>
          </a:r>
        </a:p>
        <a:p>
          <a:pPr marL="0" lvl="0" indent="0" algn="ctr" defTabSz="889000">
            <a:lnSpc>
              <a:spcPct val="90000"/>
            </a:lnSpc>
            <a:spcBef>
              <a:spcPct val="0"/>
            </a:spcBef>
            <a:spcAft>
              <a:spcPct val="35000"/>
            </a:spcAft>
            <a:buNone/>
          </a:pPr>
          <a:r>
            <a:rPr lang="es-ES" altLang="es-EC" sz="1800" b="1" kern="1200" dirty="0">
              <a:solidFill>
                <a:schemeClr val="tx1"/>
              </a:solidFill>
              <a:latin typeface="Arial" pitchFamily="34" charset="0"/>
              <a:cs typeface="Arial" pitchFamily="34" charset="0"/>
            </a:rPr>
            <a:t>ENTREVISTA-ENCUESTAS</a:t>
          </a:r>
        </a:p>
        <a:p>
          <a:pPr marL="0" lvl="0" indent="0" algn="ctr" defTabSz="889000">
            <a:lnSpc>
              <a:spcPct val="90000"/>
            </a:lnSpc>
            <a:spcBef>
              <a:spcPct val="0"/>
            </a:spcBef>
            <a:spcAft>
              <a:spcPct val="35000"/>
            </a:spcAft>
            <a:buNone/>
          </a:pPr>
          <a:endParaRPr lang="es-ES" altLang="es-EC" sz="1800" b="1" kern="1200" dirty="0">
            <a:solidFill>
              <a:srgbClr val="0000FF"/>
            </a:solidFill>
            <a:latin typeface="Arial" pitchFamily="34" charset="0"/>
            <a:cs typeface="Arial" pitchFamily="34" charset="0"/>
          </a:endParaRPr>
        </a:p>
      </dsp:txBody>
      <dsp:txXfrm>
        <a:off x="936593" y="2543161"/>
        <a:ext cx="2173786" cy="1126040"/>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581871F1-4E37-4643-9793-0556187AD9EA}" type="datetimeFigureOut">
              <a:rPr lang="es-MX" smtClean="0"/>
              <a:t>06/12/2017</a:t>
            </a:fld>
            <a:endParaRPr lang="es-MX"/>
          </a:p>
        </p:txBody>
      </p:sp>
      <p:sp>
        <p:nvSpPr>
          <p:cNvPr id="5" name="Footer Placeholder 4"/>
          <p:cNvSpPr>
            <a:spLocks noGrp="1"/>
          </p:cNvSpPr>
          <p:nvPr>
            <p:ph type="ftr" sz="quarter" idx="11"/>
          </p:nvPr>
        </p:nvSpPr>
        <p:spPr/>
        <p:txBody>
          <a:bodyPr/>
          <a:lstStyle/>
          <a:p>
            <a:endParaRPr lang="es-MX"/>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664C95D-BB1B-456A-B461-B9832499340D}" type="slidenum">
              <a:rPr lang="es-MX" smtClean="0"/>
              <a:t>‹Nº›</a:t>
            </a:fld>
            <a:endParaRPr lang="es-MX"/>
          </a:p>
        </p:txBody>
      </p:sp>
    </p:spTree>
    <p:extLst>
      <p:ext uri="{BB962C8B-B14F-4D97-AF65-F5344CB8AC3E}">
        <p14:creationId xmlns:p14="http://schemas.microsoft.com/office/powerpoint/2010/main" val="2505913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581871F1-4E37-4643-9793-0556187AD9EA}" type="datetimeFigureOut">
              <a:rPr lang="es-MX" smtClean="0"/>
              <a:t>06/12/2017</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664C95D-BB1B-456A-B461-B9832499340D}" type="slidenum">
              <a:rPr lang="es-MX" smtClean="0"/>
              <a:t>‹Nº›</a:t>
            </a:fld>
            <a:endParaRPr lang="es-MX"/>
          </a:p>
        </p:txBody>
      </p:sp>
    </p:spTree>
    <p:extLst>
      <p:ext uri="{BB962C8B-B14F-4D97-AF65-F5344CB8AC3E}">
        <p14:creationId xmlns:p14="http://schemas.microsoft.com/office/powerpoint/2010/main" val="2773324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581871F1-4E37-4643-9793-0556187AD9EA}" type="datetimeFigureOut">
              <a:rPr lang="es-MX" smtClean="0"/>
              <a:t>06/12/2017</a:t>
            </a:fld>
            <a:endParaRPr lang="es-MX"/>
          </a:p>
        </p:txBody>
      </p:sp>
      <p:sp>
        <p:nvSpPr>
          <p:cNvPr id="5" name="Footer Placeholder 4"/>
          <p:cNvSpPr>
            <a:spLocks noGrp="1"/>
          </p:cNvSpPr>
          <p:nvPr>
            <p:ph type="ftr" sz="quarter" idx="11"/>
          </p:nvPr>
        </p:nvSpPr>
        <p:spPr/>
        <p:txBody>
          <a:bodyPr/>
          <a:lstStyle/>
          <a:p>
            <a:endParaRPr lang="es-MX"/>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664C95D-BB1B-456A-B461-B9832499340D}" type="slidenum">
              <a:rPr lang="es-MX" smtClean="0"/>
              <a:t>‹Nº›</a:t>
            </a:fld>
            <a:endParaRPr lang="es-MX"/>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35550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581871F1-4E37-4643-9793-0556187AD9EA}" type="datetimeFigureOut">
              <a:rPr lang="es-MX" smtClean="0"/>
              <a:t>06/12/2017</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664C95D-BB1B-456A-B461-B9832499340D}" type="slidenum">
              <a:rPr lang="es-MX" smtClean="0"/>
              <a:t>‹Nº›</a:t>
            </a:fld>
            <a:endParaRPr lang="es-MX"/>
          </a:p>
        </p:txBody>
      </p:sp>
    </p:spTree>
    <p:extLst>
      <p:ext uri="{BB962C8B-B14F-4D97-AF65-F5344CB8AC3E}">
        <p14:creationId xmlns:p14="http://schemas.microsoft.com/office/powerpoint/2010/main" val="640779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581871F1-4E37-4643-9793-0556187AD9EA}" type="datetimeFigureOut">
              <a:rPr lang="es-MX" smtClean="0"/>
              <a:t>06/12/2017</a:t>
            </a:fld>
            <a:endParaRPr lang="es-MX"/>
          </a:p>
        </p:txBody>
      </p:sp>
      <p:sp>
        <p:nvSpPr>
          <p:cNvPr id="6" name="Footer Placeholder 5"/>
          <p:cNvSpPr>
            <a:spLocks noGrp="1"/>
          </p:cNvSpPr>
          <p:nvPr>
            <p:ph type="ftr" sz="quarter" idx="11"/>
          </p:nvPr>
        </p:nvSpPr>
        <p:spPr/>
        <p:txBody>
          <a:bodyPr/>
          <a:lstStyle/>
          <a:p>
            <a:endParaRPr lang="es-MX"/>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664C95D-BB1B-456A-B461-B9832499340D}" type="slidenum">
              <a:rPr lang="es-MX" smtClean="0"/>
              <a:t>‹Nº›</a:t>
            </a:fld>
            <a:endParaRPr lang="es-MX"/>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82767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581871F1-4E37-4643-9793-0556187AD9EA}" type="datetimeFigureOut">
              <a:rPr lang="es-MX" smtClean="0"/>
              <a:t>06/12/2017</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664C95D-BB1B-456A-B461-B9832499340D}" type="slidenum">
              <a:rPr lang="es-MX" smtClean="0"/>
              <a:t>‹Nº›</a:t>
            </a:fld>
            <a:endParaRPr lang="es-MX"/>
          </a:p>
        </p:txBody>
      </p:sp>
    </p:spTree>
    <p:extLst>
      <p:ext uri="{BB962C8B-B14F-4D97-AF65-F5344CB8AC3E}">
        <p14:creationId xmlns:p14="http://schemas.microsoft.com/office/powerpoint/2010/main" val="1593317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81871F1-4E37-4643-9793-0556187AD9EA}" type="datetimeFigureOut">
              <a:rPr lang="es-MX" smtClean="0"/>
              <a:t>06/12/2017</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664C95D-BB1B-456A-B461-B9832499340D}" type="slidenum">
              <a:rPr lang="es-MX" smtClean="0"/>
              <a:t>‹Nº›</a:t>
            </a:fld>
            <a:endParaRPr lang="es-MX"/>
          </a:p>
        </p:txBody>
      </p:sp>
    </p:spTree>
    <p:extLst>
      <p:ext uri="{BB962C8B-B14F-4D97-AF65-F5344CB8AC3E}">
        <p14:creationId xmlns:p14="http://schemas.microsoft.com/office/powerpoint/2010/main" val="2514011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81871F1-4E37-4643-9793-0556187AD9EA}" type="datetimeFigureOut">
              <a:rPr lang="es-MX" smtClean="0"/>
              <a:t>06/12/2017</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664C95D-BB1B-456A-B461-B9832499340D}" type="slidenum">
              <a:rPr lang="es-MX" smtClean="0"/>
              <a:t>‹Nº›</a:t>
            </a:fld>
            <a:endParaRPr lang="es-MX"/>
          </a:p>
        </p:txBody>
      </p:sp>
    </p:spTree>
    <p:extLst>
      <p:ext uri="{BB962C8B-B14F-4D97-AF65-F5344CB8AC3E}">
        <p14:creationId xmlns:p14="http://schemas.microsoft.com/office/powerpoint/2010/main" val="2364206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81871F1-4E37-4643-9793-0556187AD9EA}" type="datetimeFigureOut">
              <a:rPr lang="es-MX" smtClean="0"/>
              <a:t>06/12/2017</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664C95D-BB1B-456A-B461-B9832499340D}" type="slidenum">
              <a:rPr lang="es-MX" smtClean="0"/>
              <a:t>‹Nº›</a:t>
            </a:fld>
            <a:endParaRPr lang="es-MX"/>
          </a:p>
        </p:txBody>
      </p:sp>
    </p:spTree>
    <p:extLst>
      <p:ext uri="{BB962C8B-B14F-4D97-AF65-F5344CB8AC3E}">
        <p14:creationId xmlns:p14="http://schemas.microsoft.com/office/powerpoint/2010/main" val="907125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581871F1-4E37-4643-9793-0556187AD9EA}" type="datetimeFigureOut">
              <a:rPr lang="es-MX" smtClean="0"/>
              <a:t>06/12/2017</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664C95D-BB1B-456A-B461-B9832499340D}" type="slidenum">
              <a:rPr lang="es-MX" smtClean="0"/>
              <a:t>‹Nº›</a:t>
            </a:fld>
            <a:endParaRPr lang="es-MX"/>
          </a:p>
        </p:txBody>
      </p:sp>
    </p:spTree>
    <p:extLst>
      <p:ext uri="{BB962C8B-B14F-4D97-AF65-F5344CB8AC3E}">
        <p14:creationId xmlns:p14="http://schemas.microsoft.com/office/powerpoint/2010/main" val="1162704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81871F1-4E37-4643-9793-0556187AD9EA}" type="datetimeFigureOut">
              <a:rPr lang="es-MX" smtClean="0"/>
              <a:t>06/12/2017</a:t>
            </a:fld>
            <a:endParaRPr lang="es-MX"/>
          </a:p>
        </p:txBody>
      </p:sp>
      <p:sp>
        <p:nvSpPr>
          <p:cNvPr id="6" name="Footer Placeholder 5"/>
          <p:cNvSpPr>
            <a:spLocks noGrp="1"/>
          </p:cNvSpPr>
          <p:nvPr>
            <p:ph type="ftr" sz="quarter" idx="11"/>
          </p:nvPr>
        </p:nvSpPr>
        <p:spPr/>
        <p:txBody>
          <a:bodyPr/>
          <a:lstStyle/>
          <a:p>
            <a:endParaRPr lang="es-MX"/>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664C95D-BB1B-456A-B461-B9832499340D}" type="slidenum">
              <a:rPr lang="es-MX" smtClean="0"/>
              <a:t>‹Nº›</a:t>
            </a:fld>
            <a:endParaRPr lang="es-MX"/>
          </a:p>
        </p:txBody>
      </p:sp>
    </p:spTree>
    <p:extLst>
      <p:ext uri="{BB962C8B-B14F-4D97-AF65-F5344CB8AC3E}">
        <p14:creationId xmlns:p14="http://schemas.microsoft.com/office/powerpoint/2010/main" val="1240296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81871F1-4E37-4643-9793-0556187AD9EA}" type="datetimeFigureOut">
              <a:rPr lang="es-MX" smtClean="0"/>
              <a:t>06/12/2017</a:t>
            </a:fld>
            <a:endParaRPr lang="es-MX"/>
          </a:p>
        </p:txBody>
      </p:sp>
      <p:sp>
        <p:nvSpPr>
          <p:cNvPr id="8" name="Footer Placeholder 7"/>
          <p:cNvSpPr>
            <a:spLocks noGrp="1"/>
          </p:cNvSpPr>
          <p:nvPr>
            <p:ph type="ftr" sz="quarter" idx="11"/>
          </p:nvPr>
        </p:nvSpPr>
        <p:spPr/>
        <p:txBody>
          <a:bodyPr/>
          <a:lstStyle/>
          <a:p>
            <a:endParaRPr lang="es-MX"/>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664C95D-BB1B-456A-B461-B9832499340D}" type="slidenum">
              <a:rPr lang="es-MX" smtClean="0"/>
              <a:t>‹Nº›</a:t>
            </a:fld>
            <a:endParaRPr lang="es-MX"/>
          </a:p>
        </p:txBody>
      </p:sp>
    </p:spTree>
    <p:extLst>
      <p:ext uri="{BB962C8B-B14F-4D97-AF65-F5344CB8AC3E}">
        <p14:creationId xmlns:p14="http://schemas.microsoft.com/office/powerpoint/2010/main" val="2760343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81871F1-4E37-4643-9793-0556187AD9EA}" type="datetimeFigureOut">
              <a:rPr lang="es-MX" smtClean="0"/>
              <a:t>06/12/2017</a:t>
            </a:fld>
            <a:endParaRPr lang="es-MX"/>
          </a:p>
        </p:txBody>
      </p:sp>
      <p:sp>
        <p:nvSpPr>
          <p:cNvPr id="4" name="Footer Placeholder 3"/>
          <p:cNvSpPr>
            <a:spLocks noGrp="1"/>
          </p:cNvSpPr>
          <p:nvPr>
            <p:ph type="ftr" sz="quarter" idx="11"/>
          </p:nvPr>
        </p:nvSpPr>
        <p:spPr/>
        <p:txBody>
          <a:bodyPr/>
          <a:lstStyle/>
          <a:p>
            <a:endParaRPr lang="es-MX"/>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664C95D-BB1B-456A-B461-B9832499340D}" type="slidenum">
              <a:rPr lang="es-MX" smtClean="0"/>
              <a:t>‹Nº›</a:t>
            </a:fld>
            <a:endParaRPr lang="es-MX"/>
          </a:p>
        </p:txBody>
      </p:sp>
    </p:spTree>
    <p:extLst>
      <p:ext uri="{BB962C8B-B14F-4D97-AF65-F5344CB8AC3E}">
        <p14:creationId xmlns:p14="http://schemas.microsoft.com/office/powerpoint/2010/main" val="845797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1871F1-4E37-4643-9793-0556187AD9EA}" type="datetimeFigureOut">
              <a:rPr lang="es-MX" smtClean="0"/>
              <a:t>06/12/2017</a:t>
            </a:fld>
            <a:endParaRPr lang="es-MX"/>
          </a:p>
        </p:txBody>
      </p:sp>
      <p:sp>
        <p:nvSpPr>
          <p:cNvPr id="3" name="Footer Placeholder 2"/>
          <p:cNvSpPr>
            <a:spLocks noGrp="1"/>
          </p:cNvSpPr>
          <p:nvPr>
            <p:ph type="ftr" sz="quarter" idx="11"/>
          </p:nvPr>
        </p:nvSpPr>
        <p:spPr/>
        <p:txBody>
          <a:bodyPr/>
          <a:lstStyle/>
          <a:p>
            <a:endParaRPr lang="es-MX"/>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664C95D-BB1B-456A-B461-B9832499340D}" type="slidenum">
              <a:rPr lang="es-MX" smtClean="0"/>
              <a:t>‹Nº›</a:t>
            </a:fld>
            <a:endParaRPr lang="es-MX"/>
          </a:p>
        </p:txBody>
      </p:sp>
    </p:spTree>
    <p:extLst>
      <p:ext uri="{BB962C8B-B14F-4D97-AF65-F5344CB8AC3E}">
        <p14:creationId xmlns:p14="http://schemas.microsoft.com/office/powerpoint/2010/main" val="971514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581871F1-4E37-4643-9793-0556187AD9EA}" type="datetimeFigureOut">
              <a:rPr lang="es-MX" smtClean="0"/>
              <a:t>06/12/2017</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664C95D-BB1B-456A-B461-B9832499340D}" type="slidenum">
              <a:rPr lang="es-MX" smtClean="0"/>
              <a:t>‹Nº›</a:t>
            </a:fld>
            <a:endParaRPr lang="es-MX"/>
          </a:p>
        </p:txBody>
      </p:sp>
    </p:spTree>
    <p:extLst>
      <p:ext uri="{BB962C8B-B14F-4D97-AF65-F5344CB8AC3E}">
        <p14:creationId xmlns:p14="http://schemas.microsoft.com/office/powerpoint/2010/main" val="3983754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581871F1-4E37-4643-9793-0556187AD9EA}" type="datetimeFigureOut">
              <a:rPr lang="es-MX" smtClean="0"/>
              <a:t>06/12/2017</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664C95D-BB1B-456A-B461-B9832499340D}" type="slidenum">
              <a:rPr lang="es-MX" smtClean="0"/>
              <a:t>‹Nº›</a:t>
            </a:fld>
            <a:endParaRPr lang="es-MX"/>
          </a:p>
        </p:txBody>
      </p:sp>
    </p:spTree>
    <p:extLst>
      <p:ext uri="{BB962C8B-B14F-4D97-AF65-F5344CB8AC3E}">
        <p14:creationId xmlns:p14="http://schemas.microsoft.com/office/powerpoint/2010/main" val="1990997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81871F1-4E37-4643-9793-0556187AD9EA}" type="datetimeFigureOut">
              <a:rPr lang="es-MX" smtClean="0"/>
              <a:t>06/12/2017</a:t>
            </a:fld>
            <a:endParaRPr lang="es-MX"/>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664C95D-BB1B-456A-B461-B9832499340D}" type="slidenum">
              <a:rPr lang="es-MX" smtClean="0"/>
              <a:t>‹Nº›</a:t>
            </a:fld>
            <a:endParaRPr lang="es-MX"/>
          </a:p>
        </p:txBody>
      </p:sp>
    </p:spTree>
    <p:extLst>
      <p:ext uri="{BB962C8B-B14F-4D97-AF65-F5344CB8AC3E}">
        <p14:creationId xmlns:p14="http://schemas.microsoft.com/office/powerpoint/2010/main" val="428464913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microsoft.com/office/2007/relationships/hdphoto" Target="../media/hdphoto2.wdp"/><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1771" y="2642088"/>
            <a:ext cx="12192000" cy="1077218"/>
          </a:xfrm>
          <a:prstGeom prst="rect">
            <a:avLst/>
          </a:prstGeom>
          <a:ln>
            <a:solidFill>
              <a:srgbClr val="FF0000"/>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S" sz="3200" b="1" dirty="0">
                <a:solidFill>
                  <a:schemeClr val="tx1"/>
                </a:solidFill>
                <a:latin typeface="Baskerville Old Face" panose="02020602080505020303" pitchFamily="18" charset="0"/>
              </a:rPr>
              <a:t>ESTUDIANTES CON DISCAPACIDAD Y LA UNIVERSIDAD: UNA RELACIÓN SINÉRGICA</a:t>
            </a:r>
            <a:r>
              <a:rPr lang="es-MX" sz="3200" b="1" dirty="0">
                <a:solidFill>
                  <a:schemeClr val="tx1"/>
                </a:solidFill>
                <a:effectLst>
                  <a:outerShdw blurRad="38100" dist="38100" dir="2700000" algn="tl">
                    <a:srgbClr val="000000">
                      <a:alpha val="43137"/>
                    </a:srgbClr>
                  </a:outerShdw>
                </a:effectLst>
                <a:latin typeface="Baskerville Old Face" panose="02020602080505020303" pitchFamily="18" charset="0"/>
              </a:rPr>
              <a:t>  </a:t>
            </a:r>
            <a:endParaRPr lang="es-MX" sz="3200" b="1" dirty="0">
              <a:effectLst>
                <a:outerShdw blurRad="38100" dist="38100" dir="2700000" algn="tl">
                  <a:srgbClr val="000000">
                    <a:alpha val="43137"/>
                  </a:srgbClr>
                </a:outerShdw>
              </a:effectLst>
            </a:endParaRPr>
          </a:p>
        </p:txBody>
      </p:sp>
      <p:pic>
        <p:nvPicPr>
          <p:cNvPr id="1028" name="Picture 4" descr="Resultado de imagen para iii congreso internacional de educación inclusiva y neurociencia 2017 7 8 9 DE DICIEMBRE"/>
          <p:cNvPicPr>
            <a:picLocks noChangeAspect="1" noChangeArrowheads="1"/>
          </p:cNvPicPr>
          <p:nvPr/>
        </p:nvPicPr>
        <p:blipFill rotWithShape="1">
          <a:blip r:embed="rId2">
            <a:extLst>
              <a:ext uri="{28A0092B-C50C-407E-A947-70E740481C1C}">
                <a14:useLocalDpi xmlns:a14="http://schemas.microsoft.com/office/drawing/2010/main" val="0"/>
              </a:ext>
            </a:extLst>
          </a:blip>
          <a:srcRect b="65180"/>
          <a:stretch/>
        </p:blipFill>
        <p:spPr bwMode="auto">
          <a:xfrm>
            <a:off x="-1" y="-224532"/>
            <a:ext cx="12192001" cy="2714223"/>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1030" name="Picture 6" descr="Resultado de imagen para discapacidad"/>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8426788" y="3940628"/>
            <a:ext cx="3765212" cy="2884173"/>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2437513" y="6492390"/>
            <a:ext cx="3417757" cy="369332"/>
          </a:xfrm>
          <a:prstGeom prst="rect">
            <a:avLst/>
          </a:prstGeom>
          <a:noFill/>
        </p:spPr>
        <p:txBody>
          <a:bodyPr wrap="square" rtlCol="0">
            <a:spAutoFit/>
          </a:bodyPr>
          <a:lstStyle/>
          <a:p>
            <a:r>
              <a:rPr lang="es-MX" b="1" dirty="0">
                <a:latin typeface="Baskerville Old Face" panose="02020602080505020303" pitchFamily="18" charset="0"/>
              </a:rPr>
              <a:t>ESMERALDAS-ECUADOR</a:t>
            </a:r>
          </a:p>
        </p:txBody>
      </p:sp>
      <p:sp>
        <p:nvSpPr>
          <p:cNvPr id="9" name="2 Rectángulo"/>
          <p:cNvSpPr/>
          <p:nvPr/>
        </p:nvSpPr>
        <p:spPr>
          <a:xfrm>
            <a:off x="0" y="3868425"/>
            <a:ext cx="8123861" cy="2616101"/>
          </a:xfrm>
          <a:prstGeom prst="rect">
            <a:avLst/>
          </a:prstGeom>
          <a:solidFill>
            <a:schemeClr val="accent2">
              <a:lumMod val="20000"/>
              <a:lumOff val="80000"/>
            </a:schemeClr>
          </a:solidFill>
          <a:ln>
            <a:solidFill>
              <a:srgbClr val="FF0000"/>
            </a:solidFill>
          </a:ln>
        </p:spPr>
        <p:txBody>
          <a:bodyPr wrap="square">
            <a:spAutoFit/>
          </a:bodyPr>
          <a:lstStyle/>
          <a:p>
            <a:pPr algn="ctr" eaLnBrk="1" hangingPunct="1">
              <a:defRPr/>
            </a:pPr>
            <a:r>
              <a:rPr lang="en-US" sz="2400" b="1" dirty="0">
                <a:latin typeface="Baskerville Old Face" panose="02020602080505020303" pitchFamily="18" charset="0"/>
                <a:cs typeface="Arial" panose="020B0604020202020204" pitchFamily="34" charset="0"/>
              </a:rPr>
              <a:t>PONENTES</a:t>
            </a:r>
          </a:p>
          <a:p>
            <a:pPr algn="ctr" eaLnBrk="1" hangingPunct="1">
              <a:defRPr/>
            </a:pPr>
            <a:endParaRPr lang="en-US" sz="2400" b="1" dirty="0">
              <a:latin typeface="Baskerville Old Face" panose="02020602080505020303" pitchFamily="18" charset="0"/>
              <a:cs typeface="Arial" panose="020B0604020202020204" pitchFamily="34" charset="0"/>
            </a:endParaRPr>
          </a:p>
          <a:p>
            <a:pPr algn="ctr" eaLnBrk="1" hangingPunct="1">
              <a:defRPr/>
            </a:pPr>
            <a:r>
              <a:rPr lang="en-US" sz="2400" b="1" dirty="0">
                <a:latin typeface="Baskerville Old Face" panose="02020602080505020303" pitchFamily="18" charset="0"/>
                <a:cs typeface="Arial" panose="020B0604020202020204" pitchFamily="34" charset="0"/>
              </a:rPr>
              <a:t>Mg. FREDIS FRANCO-PESANTEZ</a:t>
            </a:r>
          </a:p>
          <a:p>
            <a:pPr algn="ctr" eaLnBrk="1" hangingPunct="1">
              <a:defRPr/>
            </a:pPr>
            <a:endParaRPr lang="en-US" sz="2000" b="1" dirty="0">
              <a:latin typeface="Baskerville Old Face" panose="02020602080505020303" pitchFamily="18" charset="0"/>
              <a:cs typeface="Arial" panose="020B0604020202020204" pitchFamily="34" charset="0"/>
            </a:endParaRPr>
          </a:p>
          <a:p>
            <a:pPr algn="ctr" eaLnBrk="1" hangingPunct="1">
              <a:defRPr/>
            </a:pPr>
            <a:r>
              <a:rPr lang="en-US" sz="2400" b="1" dirty="0">
                <a:latin typeface="Baskerville Old Face" panose="02020602080505020303" pitchFamily="18" charset="0"/>
                <a:cs typeface="Arial" panose="020B0604020202020204" pitchFamily="34" charset="0"/>
              </a:rPr>
              <a:t>Mg. TERESA MARIA ALVARADO ESPINOZA</a:t>
            </a:r>
          </a:p>
          <a:p>
            <a:pPr algn="ctr" eaLnBrk="1" hangingPunct="1">
              <a:defRPr/>
            </a:pPr>
            <a:endParaRPr lang="en-US" sz="2400" b="1" dirty="0">
              <a:latin typeface="Baskerville Old Face" panose="02020602080505020303" pitchFamily="18" charset="0"/>
              <a:cs typeface="Arial" panose="020B0604020202020204" pitchFamily="34" charset="0"/>
            </a:endParaRPr>
          </a:p>
          <a:p>
            <a:pPr algn="ctr" eaLnBrk="1" hangingPunct="1">
              <a:defRPr/>
            </a:pPr>
            <a:r>
              <a:rPr lang="en-US" sz="2400" b="1" dirty="0">
                <a:latin typeface="Baskerville Old Face" panose="02020602080505020303" pitchFamily="18" charset="0"/>
                <a:cs typeface="Arial" panose="020B0604020202020204" pitchFamily="34" charset="0"/>
              </a:rPr>
              <a:t>CRISTINA MADELAINE FREIRE ARCE</a:t>
            </a:r>
          </a:p>
        </p:txBody>
      </p:sp>
    </p:spTree>
    <p:extLst>
      <p:ext uri="{BB962C8B-B14F-4D97-AF65-F5344CB8AC3E}">
        <p14:creationId xmlns:p14="http://schemas.microsoft.com/office/powerpoint/2010/main" val="3497575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289154"/>
          </a:xfrm>
          <a:solidFill>
            <a:srgbClr val="00B0F0"/>
          </a:solidFill>
          <a:ln>
            <a:solidFill>
              <a:schemeClr val="accent3">
                <a:lumMod val="50000"/>
              </a:schemeClr>
            </a:solidFill>
          </a:ln>
        </p:spPr>
        <p:txBody>
          <a:bodyPr>
            <a:noAutofit/>
          </a:bodyPr>
          <a:lstStyle/>
          <a:p>
            <a:pPr algn="ctr"/>
            <a:r>
              <a:rPr lang="es-MX" sz="5400" b="1" dirty="0">
                <a:latin typeface="Baskerville Old Face" panose="02020602080505020303" pitchFamily="18" charset="0"/>
              </a:rPr>
              <a:t>GRACIAS POR SU ATENCION</a:t>
            </a:r>
          </a:p>
        </p:txBody>
      </p:sp>
      <p:pic>
        <p:nvPicPr>
          <p:cNvPr id="8196" name="Picture 4" descr="Resultado de imagen para MACHA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52" y="989351"/>
            <a:ext cx="5381470" cy="5381470"/>
          </a:xfrm>
          <a:prstGeom prst="roundRect">
            <a:avLst>
              <a:gd name="adj" fmla="val 16667"/>
            </a:avLst>
          </a:prstGeom>
          <a:solidFill>
            <a:srgbClr val="FF0000"/>
          </a:solidFill>
          <a:ln>
            <a:solidFill>
              <a:schemeClr val="accent1">
                <a:lumMod val="60000"/>
                <a:lumOff val="40000"/>
              </a:schemeClr>
            </a:solid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p:spPr>
      </p:pic>
      <p:pic>
        <p:nvPicPr>
          <p:cNvPr id="8200" name="Picture 8" descr="Resultado de imagen para UTMA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8609" y="1736035"/>
            <a:ext cx="5221356" cy="4494846"/>
          </a:xfrm>
          <a:prstGeom prst="rect">
            <a:avLst/>
          </a:prstGeom>
          <a:solidFill>
            <a:srgbClr val="FF0000"/>
          </a:solidFill>
          <a:ln>
            <a:solidFill>
              <a:schemeClr val="accent1">
                <a:lumMod val="60000"/>
                <a:lumOff val="4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pic>
    </p:spTree>
    <p:extLst>
      <p:ext uri="{BB962C8B-B14F-4D97-AF65-F5344CB8AC3E}">
        <p14:creationId xmlns:p14="http://schemas.microsoft.com/office/powerpoint/2010/main" val="2829768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34628" y="99164"/>
            <a:ext cx="3608502" cy="584775"/>
          </a:xfrm>
          <a:prstGeom prst="rect">
            <a:avLst/>
          </a:prstGeom>
          <a:solidFill>
            <a:schemeClr val="accent4">
              <a:lumMod val="60000"/>
              <a:lumOff val="40000"/>
            </a:schemeClr>
          </a:solidFill>
          <a:ln>
            <a:solidFill>
              <a:srgbClr val="002060"/>
            </a:solidFill>
          </a:ln>
          <a:effectLst>
            <a:outerShdw blurRad="50800" dist="38100" algn="l" rotWithShape="0">
              <a:prstClr val="black">
                <a:alpha val="40000"/>
              </a:prstClr>
            </a:outerShdw>
          </a:effectLst>
        </p:spPr>
        <p:txBody>
          <a:bodyPr wrap="square" rtlCol="0">
            <a:spAutoFit/>
          </a:bodyPr>
          <a:lstStyle/>
          <a:p>
            <a:r>
              <a:rPr lang="es-MX" sz="3200" b="1" dirty="0">
                <a:effectLst>
                  <a:outerShdw blurRad="38100" dist="38100" dir="2700000" algn="tl">
                    <a:srgbClr val="000000">
                      <a:alpha val="43137"/>
                    </a:srgbClr>
                  </a:outerShdw>
                </a:effectLst>
                <a:latin typeface="Baskerville Old Face" panose="02020602080505020303" pitchFamily="18" charset="0"/>
              </a:rPr>
              <a:t>INTRODUCCION</a:t>
            </a:r>
          </a:p>
        </p:txBody>
      </p:sp>
      <p:sp>
        <p:nvSpPr>
          <p:cNvPr id="6" name="CuadroTexto 5"/>
          <p:cNvSpPr txBox="1"/>
          <p:nvPr/>
        </p:nvSpPr>
        <p:spPr>
          <a:xfrm>
            <a:off x="136379" y="1156987"/>
            <a:ext cx="2745047" cy="830997"/>
          </a:xfrm>
          <a:prstGeom prst="rect">
            <a:avLst/>
          </a:prstGeom>
          <a:solidFill>
            <a:schemeClr val="accent4">
              <a:lumMod val="60000"/>
              <a:lumOff val="40000"/>
            </a:schemeClr>
          </a:solidFill>
          <a:ln>
            <a:solidFill>
              <a:schemeClr val="accent1">
                <a:lumMod val="50000"/>
              </a:schemeClr>
            </a:solidFill>
          </a:ln>
          <a:effectLst>
            <a:reflection blurRad="6350" stA="50000" endA="300" endPos="90000" dir="5400000" sy="-100000" algn="bl" rotWithShape="0"/>
          </a:effectLst>
        </p:spPr>
        <p:txBody>
          <a:bodyPr wrap="square" rtlCol="0">
            <a:spAutoFit/>
          </a:bodyPr>
          <a:lstStyle/>
          <a:p>
            <a:r>
              <a:rPr lang="es-MX" sz="2400" b="1" dirty="0"/>
              <a:t>Educación inclusiva</a:t>
            </a:r>
            <a:endParaRPr lang="es-MX" sz="3600" b="1" dirty="0"/>
          </a:p>
        </p:txBody>
      </p:sp>
      <p:pic>
        <p:nvPicPr>
          <p:cNvPr id="2052" name="Picture 4" descr="Resultado de imagen para UNIVERSIDAD INCLUSIVA GIFS"/>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0" y="2160121"/>
            <a:ext cx="3340524" cy="1759009"/>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rgbClr val="FFFFFF"/>
                </a:solidFill>
              </a14:hiddenFill>
            </a:ext>
          </a:extLst>
        </p:spPr>
      </p:pic>
      <p:graphicFrame>
        <p:nvGraphicFramePr>
          <p:cNvPr id="2" name="Diagrama 1">
            <a:extLst>
              <a:ext uri="{FF2B5EF4-FFF2-40B4-BE49-F238E27FC236}">
                <a16:creationId xmlns:a16="http://schemas.microsoft.com/office/drawing/2014/main" id="{93C7BA4B-94AD-4AD1-ACEC-70E80B0DA058}"/>
              </a:ext>
            </a:extLst>
          </p:cNvPr>
          <p:cNvGraphicFramePr/>
          <p:nvPr>
            <p:extLst>
              <p:ext uri="{D42A27DB-BD31-4B8C-83A1-F6EECF244321}">
                <p14:modId xmlns:p14="http://schemas.microsoft.com/office/powerpoint/2010/main" val="829333246"/>
              </p:ext>
            </p:extLst>
          </p:nvPr>
        </p:nvGraphicFramePr>
        <p:xfrm>
          <a:off x="3273287" y="1017601"/>
          <a:ext cx="8782333" cy="33026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076AB5E7-8AD3-420D-8DF3-BDE81BB34CF4}"/>
              </a:ext>
            </a:extLst>
          </p:cNvPr>
          <p:cNvSpPr txBox="1"/>
          <p:nvPr/>
        </p:nvSpPr>
        <p:spPr>
          <a:xfrm>
            <a:off x="4823791" y="4876800"/>
            <a:ext cx="2544418" cy="954107"/>
          </a:xfrm>
          <a:prstGeom prst="rect">
            <a:avLst/>
          </a:prstGeom>
          <a:solidFill>
            <a:schemeClr val="accent1">
              <a:lumMod val="40000"/>
              <a:lumOff val="60000"/>
            </a:schemeClr>
          </a:solidFill>
          <a:ln>
            <a:solidFill>
              <a:schemeClr val="accent1">
                <a:lumMod val="60000"/>
                <a:lumOff val="40000"/>
              </a:schemeClr>
            </a:solidFill>
          </a:ln>
        </p:spPr>
        <p:txBody>
          <a:bodyPr wrap="square" rtlCol="0">
            <a:spAutoFit/>
          </a:bodyPr>
          <a:lstStyle/>
          <a:p>
            <a:r>
              <a:rPr lang="es-ES" sz="2800" b="1" dirty="0"/>
              <a:t>UNIVERSIDAD INCLUSIVA</a:t>
            </a:r>
          </a:p>
        </p:txBody>
      </p:sp>
      <p:graphicFrame>
        <p:nvGraphicFramePr>
          <p:cNvPr id="4" name="Diagrama 3">
            <a:extLst>
              <a:ext uri="{FF2B5EF4-FFF2-40B4-BE49-F238E27FC236}">
                <a16:creationId xmlns:a16="http://schemas.microsoft.com/office/drawing/2014/main" id="{FC7EE690-F798-4C7F-B8DD-7A655EAC4814}"/>
              </a:ext>
            </a:extLst>
          </p:cNvPr>
          <p:cNvGraphicFramePr/>
          <p:nvPr>
            <p:extLst>
              <p:ext uri="{D42A27DB-BD31-4B8C-83A1-F6EECF244321}">
                <p14:modId xmlns:p14="http://schemas.microsoft.com/office/powerpoint/2010/main" val="501436260"/>
              </p:ext>
            </p:extLst>
          </p:nvPr>
        </p:nvGraphicFramePr>
        <p:xfrm>
          <a:off x="954157" y="4280451"/>
          <a:ext cx="10933043" cy="214304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893871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0852" y="218980"/>
            <a:ext cx="3852470" cy="327736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0" y="1188023"/>
            <a:ext cx="6889827" cy="2308324"/>
          </a:xfrm>
          <a:prstGeom prst="rect">
            <a:avLst/>
          </a:prstGeom>
          <a:solidFill>
            <a:schemeClr val="accent2">
              <a:lumMod val="20000"/>
              <a:lumOff val="80000"/>
            </a:schemeClr>
          </a:solidFill>
          <a:ln>
            <a:solidFill>
              <a:srgbClr val="FF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just"/>
            <a:r>
              <a:rPr lang="es-MX" sz="2400" b="1" dirty="0"/>
              <a:t>La universidad inclusiva busca impregnar la cultura organizacional de la comunidad universitaria, así como las políticas educativas y las prácticas de enseñanza-aprendizaje, para personas con discapacidad.</a:t>
            </a:r>
          </a:p>
        </p:txBody>
      </p:sp>
      <p:pic>
        <p:nvPicPr>
          <p:cNvPr id="3076" name="Picture 4" descr="Resultado de imagen para discapacidad en la utma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772" y="3884839"/>
            <a:ext cx="3792884" cy="2626099"/>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5182036" y="4535047"/>
            <a:ext cx="6889826" cy="2308324"/>
          </a:xfrm>
          <a:prstGeom prst="rect">
            <a:avLst/>
          </a:prstGeom>
          <a:solidFill>
            <a:schemeClr val="accent6">
              <a:lumMod val="40000"/>
              <a:lumOff val="60000"/>
            </a:schemeClr>
          </a:solidFill>
          <a:ln>
            <a:solidFill>
              <a:srgbClr val="002060"/>
            </a:solidFill>
          </a:ln>
          <a:scene3d>
            <a:camera prst="orthographicFront"/>
            <a:lightRig rig="threePt" dir="t"/>
          </a:scene3d>
          <a:sp3d>
            <a:bevelT w="114300" prst="artDeco"/>
          </a:sp3d>
        </p:spPr>
        <p:txBody>
          <a:bodyPr wrap="square" rtlCol="0">
            <a:spAutoFit/>
          </a:bodyPr>
          <a:lstStyle/>
          <a:p>
            <a:pPr algn="just"/>
            <a:r>
              <a:rPr lang="es-MX" sz="2400" b="1" dirty="0"/>
              <a:t>Se debe facilitar activamente el acceso a la educación superior de personas que sufren discapacidades, puesto que pueden poseer experiencias y talentos que podrían ser muy valiosas para el desarrollo de las sociedades y naciones. </a:t>
            </a:r>
          </a:p>
        </p:txBody>
      </p:sp>
      <p:sp>
        <p:nvSpPr>
          <p:cNvPr id="6" name="Flecha abajo 5"/>
          <p:cNvSpPr/>
          <p:nvPr/>
        </p:nvSpPr>
        <p:spPr>
          <a:xfrm>
            <a:off x="2630665" y="263021"/>
            <a:ext cx="299803" cy="5246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Flecha abajo 8"/>
          <p:cNvSpPr/>
          <p:nvPr/>
        </p:nvSpPr>
        <p:spPr>
          <a:xfrm>
            <a:off x="6809500" y="3248767"/>
            <a:ext cx="417226" cy="12958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218158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17583" y="658847"/>
            <a:ext cx="7015769" cy="590093"/>
          </a:xfrm>
          <a:solidFill>
            <a:schemeClr val="accent4">
              <a:lumMod val="60000"/>
              <a:lumOff val="40000"/>
            </a:schemeClr>
          </a:solidFill>
          <a:ln>
            <a:solidFill>
              <a:srgbClr val="002060"/>
            </a:solidFill>
          </a:ln>
        </p:spPr>
        <p:txBody>
          <a:bodyPr>
            <a:normAutofit fontScale="90000"/>
          </a:bodyPr>
          <a:lstStyle/>
          <a:p>
            <a:r>
              <a:rPr lang="es-MX" b="1" dirty="0">
                <a:solidFill>
                  <a:schemeClr val="tx1"/>
                </a:solidFill>
                <a:latin typeface="Baskerville Old Face" panose="02020602080505020303" pitchFamily="18" charset="0"/>
              </a:rPr>
              <a:t>¿Qué formación debe tener el docente?</a:t>
            </a:r>
          </a:p>
        </p:txBody>
      </p:sp>
      <p:sp>
        <p:nvSpPr>
          <p:cNvPr id="4" name="CuadroTexto 3"/>
          <p:cNvSpPr txBox="1"/>
          <p:nvPr/>
        </p:nvSpPr>
        <p:spPr>
          <a:xfrm>
            <a:off x="1497496" y="1860130"/>
            <a:ext cx="9276521" cy="1938992"/>
          </a:xfrm>
          <a:prstGeom prst="rect">
            <a:avLst/>
          </a:prstGeom>
          <a:solidFill>
            <a:schemeClr val="accent6">
              <a:lumMod val="60000"/>
              <a:lumOff val="40000"/>
            </a:schemeClr>
          </a:solidFill>
          <a:ln>
            <a:solidFill>
              <a:srgbClr val="002060"/>
            </a:solidFill>
          </a:ln>
        </p:spPr>
        <p:txBody>
          <a:bodyPr wrap="square" rtlCol="0">
            <a:spAutoFit/>
          </a:bodyPr>
          <a:lstStyle/>
          <a:p>
            <a:r>
              <a:rPr lang="es-MX" sz="2400" b="1" dirty="0"/>
              <a:t>Si formamos a los profesores a ser tolerante, flexible y capaz de ser frente a los desafíos relacionados con una sociedad democrática y plural como la nuestra, casi todos los estudiantes tendrán una visión positiva de algunas actitudes con respecto a la educación inclusiva.</a:t>
            </a:r>
          </a:p>
        </p:txBody>
      </p:sp>
      <p:sp>
        <p:nvSpPr>
          <p:cNvPr id="5" name="Flecha abajo 4"/>
          <p:cNvSpPr/>
          <p:nvPr/>
        </p:nvSpPr>
        <p:spPr>
          <a:xfrm>
            <a:off x="6512947" y="1269722"/>
            <a:ext cx="225039" cy="5696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122" name="Picture 2" descr="Resultado de imagen para educacion inclusiva universidad"/>
          <p:cNvPicPr>
            <a:picLocks noChangeAspect="1" noChangeArrowheads="1"/>
          </p:cNvPicPr>
          <p:nvPr/>
        </p:nvPicPr>
        <p:blipFill rotWithShape="1">
          <a:blip r:embed="rId2">
            <a:extLst>
              <a:ext uri="{28A0092B-C50C-407E-A947-70E740481C1C}">
                <a14:useLocalDpi xmlns:a14="http://schemas.microsoft.com/office/drawing/2010/main" val="0"/>
              </a:ext>
            </a:extLst>
          </a:blip>
          <a:srcRect l="8413" t="15488" r="8647" b="16178"/>
          <a:stretch/>
        </p:blipFill>
        <p:spPr bwMode="auto">
          <a:xfrm>
            <a:off x="0" y="4213295"/>
            <a:ext cx="4506366" cy="2196854"/>
          </a:xfrm>
          <a:prstGeom prst="rect">
            <a:avLst/>
          </a:prstGeom>
          <a:noFill/>
          <a:scene3d>
            <a:camera prst="perspectiveContrastingRightFacing"/>
            <a:lightRig rig="threePt" dir="t"/>
          </a:scene3d>
          <a:extLst>
            <a:ext uri="{909E8E84-426E-40DD-AFC4-6F175D3DCCD1}">
              <a14:hiddenFill xmlns:a14="http://schemas.microsoft.com/office/drawing/2010/main">
                <a:solidFill>
                  <a:srgbClr val="FFFFFF"/>
                </a:solidFill>
              </a14:hiddenFill>
            </a:ext>
          </a:extLst>
        </p:spPr>
      </p:pic>
      <p:pic>
        <p:nvPicPr>
          <p:cNvPr id="5124" name="Picture 4" descr="Resultado de imagen para discapacidad en la utma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288" y="4213295"/>
            <a:ext cx="4506366" cy="2101121"/>
          </a:xfrm>
          <a:prstGeom prst="rect">
            <a:avLst/>
          </a:prstGeom>
          <a:noFill/>
          <a:scene3d>
            <a:camera prst="perspectiveHeroicExtremeLeftFacing"/>
            <a:lightRig rig="threePt" dir="t"/>
          </a:scene3d>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DE9A46D2-117F-4648-92B1-0780EF0B4D28}"/>
              </a:ext>
            </a:extLst>
          </p:cNvPr>
          <p:cNvPicPr>
            <a:picLocks noChangeAspect="1"/>
          </p:cNvPicPr>
          <p:nvPr/>
        </p:nvPicPr>
        <p:blipFill>
          <a:blip r:embed="rId4"/>
          <a:stretch>
            <a:fillRect/>
          </a:stretch>
        </p:blipFill>
        <p:spPr>
          <a:xfrm>
            <a:off x="4554681" y="4993670"/>
            <a:ext cx="3279932" cy="2011854"/>
          </a:xfrm>
          <a:prstGeom prst="rect">
            <a:avLst/>
          </a:prstGeom>
        </p:spPr>
      </p:pic>
    </p:spTree>
    <p:extLst>
      <p:ext uri="{BB962C8B-B14F-4D97-AF65-F5344CB8AC3E}">
        <p14:creationId xmlns:p14="http://schemas.microsoft.com/office/powerpoint/2010/main" val="3332120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459849746"/>
              </p:ext>
            </p:extLst>
          </p:nvPr>
        </p:nvGraphicFramePr>
        <p:xfrm>
          <a:off x="0" y="798490"/>
          <a:ext cx="12192000" cy="60595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p:nvPr/>
        </p:nvSpPr>
        <p:spPr>
          <a:xfrm>
            <a:off x="190721" y="25758"/>
            <a:ext cx="3665538" cy="646113"/>
          </a:xfrm>
          <a:prstGeom prst="rect">
            <a:avLst/>
          </a:prstGeom>
          <a:solidFill>
            <a:schemeClr val="accent5">
              <a:lumMod val="20000"/>
              <a:lumOff val="80000"/>
            </a:schemeClr>
          </a:solidFill>
          <a:ln>
            <a:solidFill>
              <a:srgbClr val="FFC000"/>
            </a:solidFill>
          </a:ln>
        </p:spPr>
        <p:txBody>
          <a:bodyPr wrap="none">
            <a:spAutoFit/>
          </a:bodyPr>
          <a:lstStyle/>
          <a:p>
            <a:pPr eaLnBrk="1" hangingPunct="1">
              <a:defRPr/>
            </a:pPr>
            <a:r>
              <a:rPr lang="es-ES" sz="3600" b="1" dirty="0">
                <a:solidFill>
                  <a:srgbClr val="FF0000"/>
                </a:solidFill>
                <a:latin typeface="Arial" panose="020B0604020202020204" pitchFamily="34" charset="0"/>
                <a:cs typeface="Arial" panose="020B0604020202020204" pitchFamily="34" charset="0"/>
              </a:rPr>
              <a:t>METODOLOGIA</a:t>
            </a:r>
          </a:p>
        </p:txBody>
      </p:sp>
    </p:spTree>
    <p:extLst>
      <p:ext uri="{BB962C8B-B14F-4D97-AF65-F5344CB8AC3E}">
        <p14:creationId xmlns:p14="http://schemas.microsoft.com/office/powerpoint/2010/main" val="427007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302" y="183398"/>
            <a:ext cx="2998406" cy="695024"/>
          </a:xfrm>
          <a:solidFill>
            <a:schemeClr val="accent1">
              <a:lumMod val="40000"/>
              <a:lumOff val="6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lstStyle/>
          <a:p>
            <a:r>
              <a:rPr lang="es-MX" dirty="0"/>
              <a:t>RESULTADOS</a:t>
            </a:r>
          </a:p>
        </p:txBody>
      </p:sp>
      <p:pic>
        <p:nvPicPr>
          <p:cNvPr id="3" name="Imagen 2">
            <a:extLst>
              <a:ext uri="{FF2B5EF4-FFF2-40B4-BE49-F238E27FC236}">
                <a16:creationId xmlns:a16="http://schemas.microsoft.com/office/drawing/2014/main" id="{36186802-91B8-422F-A17A-69A2CBF80A5B}"/>
              </a:ext>
            </a:extLst>
          </p:cNvPr>
          <p:cNvPicPr>
            <a:picLocks noChangeAspect="1"/>
          </p:cNvPicPr>
          <p:nvPr/>
        </p:nvPicPr>
        <p:blipFill>
          <a:blip r:embed="rId2"/>
          <a:stretch>
            <a:fillRect/>
          </a:stretch>
        </p:blipFill>
        <p:spPr>
          <a:xfrm>
            <a:off x="209302" y="1283022"/>
            <a:ext cx="5687915" cy="5019304"/>
          </a:xfrm>
          <a:prstGeom prst="rect">
            <a:avLst/>
          </a:prstGeom>
        </p:spPr>
      </p:pic>
      <p:sp>
        <p:nvSpPr>
          <p:cNvPr id="4" name="CuadroTexto 3">
            <a:extLst>
              <a:ext uri="{FF2B5EF4-FFF2-40B4-BE49-F238E27FC236}">
                <a16:creationId xmlns:a16="http://schemas.microsoft.com/office/drawing/2014/main" id="{D3851DD6-5720-4BD6-8D29-AF3FB47A8B34}"/>
              </a:ext>
            </a:extLst>
          </p:cNvPr>
          <p:cNvSpPr txBox="1"/>
          <p:nvPr/>
        </p:nvSpPr>
        <p:spPr>
          <a:xfrm>
            <a:off x="2757134" y="1283022"/>
            <a:ext cx="3066757" cy="369332"/>
          </a:xfrm>
          <a:prstGeom prst="rect">
            <a:avLst/>
          </a:prstGeom>
          <a:noFill/>
        </p:spPr>
        <p:txBody>
          <a:bodyPr wrap="square" rtlCol="0">
            <a:spAutoFit/>
          </a:bodyPr>
          <a:lstStyle/>
          <a:p>
            <a:r>
              <a:rPr lang="es-ES" b="1" dirty="0">
                <a:solidFill>
                  <a:srgbClr val="FF0000"/>
                </a:solidFill>
              </a:rPr>
              <a:t>Tipos de discapacidades</a:t>
            </a:r>
          </a:p>
        </p:txBody>
      </p:sp>
      <p:pic>
        <p:nvPicPr>
          <p:cNvPr id="5" name="Imagen 4">
            <a:extLst>
              <a:ext uri="{FF2B5EF4-FFF2-40B4-BE49-F238E27FC236}">
                <a16:creationId xmlns:a16="http://schemas.microsoft.com/office/drawing/2014/main" id="{F518759D-B39B-4269-9C22-5B24B3DC7996}"/>
              </a:ext>
            </a:extLst>
          </p:cNvPr>
          <p:cNvPicPr>
            <a:picLocks noChangeAspect="1"/>
          </p:cNvPicPr>
          <p:nvPr/>
        </p:nvPicPr>
        <p:blipFill>
          <a:blip r:embed="rId3"/>
          <a:stretch>
            <a:fillRect/>
          </a:stretch>
        </p:blipFill>
        <p:spPr>
          <a:xfrm>
            <a:off x="6096000" y="1283022"/>
            <a:ext cx="5990173" cy="5019304"/>
          </a:xfrm>
          <a:prstGeom prst="rect">
            <a:avLst/>
          </a:prstGeom>
        </p:spPr>
      </p:pic>
      <p:sp>
        <p:nvSpPr>
          <p:cNvPr id="8" name="CuadroTexto 7">
            <a:extLst>
              <a:ext uri="{FF2B5EF4-FFF2-40B4-BE49-F238E27FC236}">
                <a16:creationId xmlns:a16="http://schemas.microsoft.com/office/drawing/2014/main" id="{D45D6790-D2A1-4641-8CD8-7870F598F9AF}"/>
              </a:ext>
            </a:extLst>
          </p:cNvPr>
          <p:cNvSpPr txBox="1"/>
          <p:nvPr/>
        </p:nvSpPr>
        <p:spPr>
          <a:xfrm>
            <a:off x="7434471" y="1313714"/>
            <a:ext cx="4548228" cy="369332"/>
          </a:xfrm>
          <a:prstGeom prst="rect">
            <a:avLst/>
          </a:prstGeom>
          <a:noFill/>
        </p:spPr>
        <p:txBody>
          <a:bodyPr wrap="square" rtlCol="0">
            <a:spAutoFit/>
          </a:bodyPr>
          <a:lstStyle/>
          <a:p>
            <a:r>
              <a:rPr lang="es-ES" b="1" dirty="0">
                <a:solidFill>
                  <a:srgbClr val="FF0000"/>
                </a:solidFill>
              </a:rPr>
              <a:t>Estudiantes con discapacidades en UA</a:t>
            </a:r>
          </a:p>
        </p:txBody>
      </p:sp>
    </p:spTree>
    <p:extLst>
      <p:ext uri="{BB962C8B-B14F-4D97-AF65-F5344CB8AC3E}">
        <p14:creationId xmlns:p14="http://schemas.microsoft.com/office/powerpoint/2010/main" val="1890272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3514" y="141312"/>
            <a:ext cx="10390542" cy="859916"/>
          </a:xfrm>
          <a:solidFill>
            <a:schemeClr val="accent3">
              <a:lumMod val="60000"/>
              <a:lumOff val="40000"/>
            </a:schemeClr>
          </a:solidFill>
          <a:ln>
            <a:solidFill>
              <a:srgbClr val="FF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algn="ctr"/>
            <a:r>
              <a:rPr lang="es-MX" sz="2800" dirty="0">
                <a:solidFill>
                  <a:schemeClr val="tx1"/>
                </a:solidFill>
                <a:latin typeface="Baskerville Old Face" panose="02020602080505020303" pitchFamily="18" charset="0"/>
              </a:rPr>
              <a:t>DIFERENCIA DE OPINIONES ENTRE DOCENTES Y UNIVERSIDAD</a:t>
            </a:r>
          </a:p>
        </p:txBody>
      </p:sp>
      <p:pic>
        <p:nvPicPr>
          <p:cNvPr id="3" name="Imagen 2">
            <a:extLst>
              <a:ext uri="{FF2B5EF4-FFF2-40B4-BE49-F238E27FC236}">
                <a16:creationId xmlns:a16="http://schemas.microsoft.com/office/drawing/2014/main" id="{5DE93A5A-16BB-410E-A9D6-FEF782B1F6A0}"/>
              </a:ext>
            </a:extLst>
          </p:cNvPr>
          <p:cNvPicPr>
            <a:picLocks noChangeAspect="1"/>
          </p:cNvPicPr>
          <p:nvPr/>
        </p:nvPicPr>
        <p:blipFill rotWithShape="1">
          <a:blip r:embed="rId2"/>
          <a:srcRect r="32649"/>
          <a:stretch/>
        </p:blipFill>
        <p:spPr>
          <a:xfrm>
            <a:off x="197944" y="1802297"/>
            <a:ext cx="5328214" cy="5015948"/>
          </a:xfrm>
          <a:prstGeom prst="rect">
            <a:avLst/>
          </a:prstGeom>
          <a:ln>
            <a:solidFill>
              <a:srgbClr val="FF0000"/>
            </a:solidFill>
          </a:ln>
        </p:spPr>
      </p:pic>
      <p:sp>
        <p:nvSpPr>
          <p:cNvPr id="7" name="CuadroTexto 6">
            <a:extLst>
              <a:ext uri="{FF2B5EF4-FFF2-40B4-BE49-F238E27FC236}">
                <a16:creationId xmlns:a16="http://schemas.microsoft.com/office/drawing/2014/main" id="{A1080690-D640-4C0A-B88E-266E5EC44485}"/>
              </a:ext>
            </a:extLst>
          </p:cNvPr>
          <p:cNvSpPr txBox="1"/>
          <p:nvPr/>
        </p:nvSpPr>
        <p:spPr>
          <a:xfrm>
            <a:off x="197944" y="1878555"/>
            <a:ext cx="3075343" cy="369332"/>
          </a:xfrm>
          <a:prstGeom prst="rect">
            <a:avLst/>
          </a:prstGeom>
          <a:noFill/>
        </p:spPr>
        <p:txBody>
          <a:bodyPr wrap="square" rtlCol="0">
            <a:spAutoFit/>
          </a:bodyPr>
          <a:lstStyle/>
          <a:p>
            <a:r>
              <a:rPr lang="es-ES" sz="1600" b="1" dirty="0"/>
              <a:t>OPINION DE LOS </a:t>
            </a:r>
            <a:r>
              <a:rPr lang="es-ES" b="1" dirty="0"/>
              <a:t>DOCENTES</a:t>
            </a:r>
            <a:endParaRPr lang="es-ES" sz="1600" b="1" dirty="0"/>
          </a:p>
        </p:txBody>
      </p:sp>
      <p:pic>
        <p:nvPicPr>
          <p:cNvPr id="8" name="Imagen 7">
            <a:extLst>
              <a:ext uri="{FF2B5EF4-FFF2-40B4-BE49-F238E27FC236}">
                <a16:creationId xmlns:a16="http://schemas.microsoft.com/office/drawing/2014/main" id="{F0F85B0D-777B-467E-B2B7-B8A7F4DD9E01}"/>
              </a:ext>
            </a:extLst>
          </p:cNvPr>
          <p:cNvPicPr>
            <a:picLocks noChangeAspect="1"/>
          </p:cNvPicPr>
          <p:nvPr/>
        </p:nvPicPr>
        <p:blipFill rotWithShape="1">
          <a:blip r:embed="rId3"/>
          <a:srcRect r="29673"/>
          <a:stretch/>
        </p:blipFill>
        <p:spPr>
          <a:xfrm>
            <a:off x="6096000" y="1802296"/>
            <a:ext cx="5898056" cy="5015948"/>
          </a:xfrm>
          <a:prstGeom prst="rect">
            <a:avLst/>
          </a:prstGeom>
          <a:ln>
            <a:solidFill>
              <a:srgbClr val="FF0000"/>
            </a:solidFill>
          </a:ln>
        </p:spPr>
      </p:pic>
      <p:sp>
        <p:nvSpPr>
          <p:cNvPr id="9" name="CuadroTexto 8">
            <a:extLst>
              <a:ext uri="{FF2B5EF4-FFF2-40B4-BE49-F238E27FC236}">
                <a16:creationId xmlns:a16="http://schemas.microsoft.com/office/drawing/2014/main" id="{446A63A8-DCFC-402F-BE04-9257E64C17C6}"/>
              </a:ext>
            </a:extLst>
          </p:cNvPr>
          <p:cNvSpPr txBox="1"/>
          <p:nvPr/>
        </p:nvSpPr>
        <p:spPr>
          <a:xfrm>
            <a:off x="6096000" y="1860736"/>
            <a:ext cx="3299791" cy="369332"/>
          </a:xfrm>
          <a:prstGeom prst="rect">
            <a:avLst/>
          </a:prstGeom>
          <a:noFill/>
        </p:spPr>
        <p:txBody>
          <a:bodyPr wrap="square" rtlCol="0">
            <a:spAutoFit/>
          </a:bodyPr>
          <a:lstStyle/>
          <a:p>
            <a:r>
              <a:rPr lang="es-ES" sz="1600" b="1" dirty="0"/>
              <a:t>OPINION DE LA </a:t>
            </a:r>
            <a:r>
              <a:rPr lang="es-ES" b="1" dirty="0"/>
              <a:t>UNIVERSIDAD</a:t>
            </a:r>
            <a:endParaRPr lang="es-ES" sz="1600" b="1" dirty="0"/>
          </a:p>
        </p:txBody>
      </p:sp>
    </p:spTree>
    <p:extLst>
      <p:ext uri="{BB962C8B-B14F-4D97-AF65-F5344CB8AC3E}">
        <p14:creationId xmlns:p14="http://schemas.microsoft.com/office/powerpoint/2010/main" val="1433986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6600" y="120527"/>
            <a:ext cx="10313233" cy="1129739"/>
          </a:xfrm>
          <a:solidFill>
            <a:schemeClr val="accent1">
              <a:lumMod val="20000"/>
              <a:lumOff val="80000"/>
            </a:schemeClr>
          </a:solidFill>
          <a:ln>
            <a:solidFill>
              <a:schemeClr val="accent3">
                <a:lumMod val="50000"/>
              </a:schemeClr>
            </a:solidFill>
          </a:ln>
          <a:effectLst>
            <a:outerShdw blurRad="152400" dist="317500" dir="5400000" sx="90000" sy="-19000" rotWithShape="0">
              <a:prstClr val="black">
                <a:alpha val="15000"/>
              </a:prstClr>
            </a:outerShdw>
          </a:effectLst>
        </p:spPr>
        <p:txBody>
          <a:bodyPr>
            <a:normAutofit/>
          </a:bodyPr>
          <a:lstStyle/>
          <a:p>
            <a:pPr algn="ctr"/>
            <a:r>
              <a:rPr lang="es-MX" sz="3200" dirty="0">
                <a:latin typeface="Baskerville Old Face" panose="02020602080505020303" pitchFamily="18" charset="0"/>
              </a:rPr>
              <a:t>OPINION DE LOS ESTUDIANTES</a:t>
            </a:r>
          </a:p>
        </p:txBody>
      </p:sp>
      <p:sp>
        <p:nvSpPr>
          <p:cNvPr id="4" name="Flecha abajo 3"/>
          <p:cNvSpPr/>
          <p:nvPr/>
        </p:nvSpPr>
        <p:spPr>
          <a:xfrm>
            <a:off x="3091148" y="1364104"/>
            <a:ext cx="484632" cy="7794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6" name="Gráfico 5">
            <a:extLst>
              <a:ext uri="{FF2B5EF4-FFF2-40B4-BE49-F238E27FC236}">
                <a16:creationId xmlns:a16="http://schemas.microsoft.com/office/drawing/2014/main" id="{5FF83C73-3EA2-4B4F-8833-86AA70AE12C9}"/>
              </a:ext>
            </a:extLst>
          </p:cNvPr>
          <p:cNvGraphicFramePr>
            <a:graphicFrameLocks/>
          </p:cNvGraphicFramePr>
          <p:nvPr>
            <p:extLst>
              <p:ext uri="{D42A27DB-BD31-4B8C-83A1-F6EECF244321}">
                <p14:modId xmlns:p14="http://schemas.microsoft.com/office/powerpoint/2010/main" val="3280589613"/>
              </p:ext>
            </p:extLst>
          </p:nvPr>
        </p:nvGraphicFramePr>
        <p:xfrm>
          <a:off x="178903" y="2143593"/>
          <a:ext cx="6089375" cy="44692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áfico 6">
            <a:extLst>
              <a:ext uri="{FF2B5EF4-FFF2-40B4-BE49-F238E27FC236}">
                <a16:creationId xmlns:a16="http://schemas.microsoft.com/office/drawing/2014/main" id="{29142037-30C3-47AE-9C5F-12F508E99FEC}"/>
              </a:ext>
            </a:extLst>
          </p:cNvPr>
          <p:cNvGraphicFramePr/>
          <p:nvPr>
            <p:extLst>
              <p:ext uri="{D42A27DB-BD31-4B8C-83A1-F6EECF244321}">
                <p14:modId xmlns:p14="http://schemas.microsoft.com/office/powerpoint/2010/main" val="1783560124"/>
              </p:ext>
            </p:extLst>
          </p:nvPr>
        </p:nvGraphicFramePr>
        <p:xfrm>
          <a:off x="6563216" y="2143593"/>
          <a:ext cx="5449881" cy="4469242"/>
        </p:xfrm>
        <a:graphic>
          <a:graphicData uri="http://schemas.openxmlformats.org/drawingml/2006/chart">
            <c:chart xmlns:c="http://schemas.openxmlformats.org/drawingml/2006/chart" xmlns:r="http://schemas.openxmlformats.org/officeDocument/2006/relationships" r:id="rId3"/>
          </a:graphicData>
        </a:graphic>
      </p:graphicFrame>
      <p:sp>
        <p:nvSpPr>
          <p:cNvPr id="9" name="Flecha abajo 3">
            <a:extLst>
              <a:ext uri="{FF2B5EF4-FFF2-40B4-BE49-F238E27FC236}">
                <a16:creationId xmlns:a16="http://schemas.microsoft.com/office/drawing/2014/main" id="{4D0987DD-90C0-4567-86BD-31B476A48C80}"/>
              </a:ext>
            </a:extLst>
          </p:cNvPr>
          <p:cNvSpPr/>
          <p:nvPr/>
        </p:nvSpPr>
        <p:spPr>
          <a:xfrm>
            <a:off x="9485322" y="1307185"/>
            <a:ext cx="484632" cy="7794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033388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7596" y="384267"/>
            <a:ext cx="4380108" cy="636150"/>
          </a:xfrm>
          <a:solidFill>
            <a:schemeClr val="bg2">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a:noAutofit/>
          </a:bodyPr>
          <a:lstStyle/>
          <a:p>
            <a:r>
              <a:rPr lang="es-MX" sz="4000" b="1" dirty="0">
                <a:solidFill>
                  <a:schemeClr val="tx1"/>
                </a:solidFill>
              </a:rPr>
              <a:t>CONCLUSIONES</a:t>
            </a:r>
          </a:p>
        </p:txBody>
      </p:sp>
      <p:sp>
        <p:nvSpPr>
          <p:cNvPr id="4" name="CuadroTexto 3"/>
          <p:cNvSpPr txBox="1"/>
          <p:nvPr/>
        </p:nvSpPr>
        <p:spPr>
          <a:xfrm>
            <a:off x="145774" y="1888761"/>
            <a:ext cx="12046226" cy="2236894"/>
          </a:xfrm>
          <a:prstGeom prst="rect">
            <a:avLst/>
          </a:prstGeom>
          <a:solidFill>
            <a:schemeClr val="accent3">
              <a:lumMod val="60000"/>
              <a:lumOff val="40000"/>
            </a:schemeClr>
          </a:solidFill>
          <a:ln>
            <a:solidFill>
              <a:srgbClr val="FF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285750" indent="-285750">
              <a:lnSpc>
                <a:spcPct val="150000"/>
              </a:lnSpc>
              <a:buFont typeface="Wingdings" panose="05000000000000000000" pitchFamily="2" charset="2"/>
              <a:buChar char="q"/>
            </a:pPr>
            <a:r>
              <a:rPr lang="es-MX" sz="2400" b="1" dirty="0"/>
              <a:t>Los datos obtenidos nos han permitido explorar el perfil de estudiantes con discapacidad que voluntariamente han participado en este estudio y que, en todo momento, expresaron el agradecimiento por darles voz ante su proceso de inclusión universitaria.</a:t>
            </a:r>
          </a:p>
        </p:txBody>
      </p:sp>
      <p:sp>
        <p:nvSpPr>
          <p:cNvPr id="5" name="Flecha abajo 4"/>
          <p:cNvSpPr/>
          <p:nvPr/>
        </p:nvSpPr>
        <p:spPr>
          <a:xfrm>
            <a:off x="3627650" y="1169775"/>
            <a:ext cx="209863" cy="569627"/>
          </a:xfrm>
          <a:prstGeom prst="downArrow">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a:extLst>
              <a:ext uri="{FF2B5EF4-FFF2-40B4-BE49-F238E27FC236}">
                <a16:creationId xmlns:a16="http://schemas.microsoft.com/office/drawing/2014/main" id="{D5FC302C-A145-4FC7-92BC-D1856C850C9C}"/>
              </a:ext>
            </a:extLst>
          </p:cNvPr>
          <p:cNvSpPr/>
          <p:nvPr/>
        </p:nvSpPr>
        <p:spPr>
          <a:xfrm>
            <a:off x="106018" y="4350939"/>
            <a:ext cx="12046226" cy="2236894"/>
          </a:xfrm>
          <a:prstGeom prst="rect">
            <a:avLst/>
          </a:prstGeom>
          <a:solidFill>
            <a:schemeClr val="accent5">
              <a:lumMod val="60000"/>
              <a:lumOff val="40000"/>
            </a:schemeClr>
          </a:solidFill>
          <a:ln>
            <a:solidFill>
              <a:srgbClr val="FF0000"/>
            </a:solidFill>
          </a:ln>
        </p:spPr>
        <p:txBody>
          <a:bodyPr wrap="square">
            <a:spAutoFit/>
          </a:bodyPr>
          <a:lstStyle/>
          <a:p>
            <a:pPr marL="285750" indent="-285750" algn="just">
              <a:lnSpc>
                <a:spcPct val="150000"/>
              </a:lnSpc>
              <a:buFont typeface="Wingdings" panose="05000000000000000000" pitchFamily="2" charset="2"/>
              <a:buChar char="q"/>
            </a:pPr>
            <a:r>
              <a:rPr lang="es-MX" sz="2400" b="1" dirty="0"/>
              <a:t>La Universidad como institución académica deberá asumir el papel que le compete en el proceso de desarrollo tanto humano como social del estudiante logrando así una sociedad mucho más justa, libre de discriminación, con mayores oportunidades de equidad en cualquier ámbito.</a:t>
            </a:r>
          </a:p>
        </p:txBody>
      </p:sp>
    </p:spTree>
    <p:extLst>
      <p:ext uri="{BB962C8B-B14F-4D97-AF65-F5344CB8AC3E}">
        <p14:creationId xmlns:p14="http://schemas.microsoft.com/office/powerpoint/2010/main" val="536006334"/>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Wisp</Template>
  <TotalTime>570</TotalTime>
  <Words>335</Words>
  <Application>Microsoft Office PowerPoint</Application>
  <PresentationFormat>Panorámica</PresentationFormat>
  <Paragraphs>51</Paragraphs>
  <Slides>10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10</vt:i4>
      </vt:variant>
    </vt:vector>
  </HeadingPairs>
  <TitlesOfParts>
    <vt:vector size="17" baseType="lpstr">
      <vt:lpstr>Arial</vt:lpstr>
      <vt:lpstr>Baskerville Old Face</vt:lpstr>
      <vt:lpstr>Century Gothic</vt:lpstr>
      <vt:lpstr>Garamond</vt:lpstr>
      <vt:lpstr>Wingdings</vt:lpstr>
      <vt:lpstr>Wingdings 3</vt:lpstr>
      <vt:lpstr>Espiral</vt:lpstr>
      <vt:lpstr>Presentación de PowerPoint</vt:lpstr>
      <vt:lpstr>Presentación de PowerPoint</vt:lpstr>
      <vt:lpstr>Presentación de PowerPoint</vt:lpstr>
      <vt:lpstr>¿Qué formación debe tener el docente?</vt:lpstr>
      <vt:lpstr>Presentación de PowerPoint</vt:lpstr>
      <vt:lpstr>RESULTADOS</vt:lpstr>
      <vt:lpstr>DIFERENCIA DE OPINIONES ENTRE DOCENTES Y UNIVERSIDAD</vt:lpstr>
      <vt:lpstr>OPINION DE LOS ESTUDIANTES</vt:lpstr>
      <vt:lpstr>CONCLUSIONES</vt:lpstr>
      <vt:lpstr>GRACIAS POR SU ATENCION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lady ordoñez</dc:creator>
  <cp:lastModifiedBy>Full name</cp:lastModifiedBy>
  <cp:revision>30</cp:revision>
  <dcterms:created xsi:type="dcterms:W3CDTF">2017-12-05T19:35:08Z</dcterms:created>
  <dcterms:modified xsi:type="dcterms:W3CDTF">2017-12-06T15:31:23Z</dcterms:modified>
</cp:coreProperties>
</file>