
<file path=[Content_Types].xml><?xml version="1.0" encoding="utf-8"?>
<Types xmlns="http://schemas.openxmlformats.org/package/2006/content-types">
  <Default Extension="png" ContentType="image/png"/>
  <Default Extension="cls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3" r:id="rId11"/>
    <p:sldId id="268" r:id="rId12"/>
    <p:sldId id="262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6699"/>
    <a:srgbClr val="FFCCFF"/>
    <a:srgbClr val="00CC00"/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1" d="100"/>
          <a:sy n="61" d="100"/>
        </p:scale>
        <p:origin x="-379" y="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i_Varas\Documents\ARTICULOS%20CIENTIFICOS\CONGRESO%20ESMERALDAS\USO%20DE%20TECNOLOGIA%20FRENTE%20A%20EST&#193;NDARES%20DEL%20CURRICULU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i_Varas\Documents\ARTICULOS%20CIENTIFICOS\CONGRESO%20ESMERALDAS\USO%20DE%20TECNOLOGIA%20FRENTE%20A%20EST&#193;NDARES%20DEL%20CURRICULU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C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s-EC" sz="1600" b="1" i="0" u="none" strike="noStrike" baseline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Pregunta No. 1</a:t>
            </a:r>
          </a:p>
          <a:p>
            <a: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s-EC" sz="1600" b="1" i="0" u="none" strike="noStrike" baseline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Aprender en red no tiene la misma calidad que la instrucción presencial</a:t>
            </a:r>
            <a:r>
              <a:rPr lang="es-EC" sz="1600" b="1" i="0" u="none" strike="noStrike" baseline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EC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3242193916635833"/>
          <c:y val="6.257298341540822E-2"/>
        </c:manualLayout>
      </c:layout>
      <c:overlay val="0"/>
    </c:title>
    <c:autoTitleDeleted val="0"/>
    <c:plotArea>
      <c:layout/>
      <c:pieChart>
        <c:varyColors val="1"/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Hoja1!$B$3:$B$5</c:f>
              <c:strCache>
                <c:ptCount val="3"/>
                <c:pt idx="0">
                  <c:v>EN DESACUERDO</c:v>
                </c:pt>
                <c:pt idx="1">
                  <c:v>NO ESTOY SEGURO</c:v>
                </c:pt>
                <c:pt idx="2">
                  <c:v>DE ACUERDO</c:v>
                </c:pt>
              </c:strCache>
            </c:strRef>
          </c:cat>
          <c:val>
            <c:numRef>
              <c:f>Hoja1!$C$3:$C$5</c:f>
              <c:numCache>
                <c:formatCode>General</c:formatCode>
                <c:ptCount val="3"/>
                <c:pt idx="0">
                  <c:v>9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Lit>
              <c:ptCount val="1"/>
              <c:pt idx="0">
                <c:v>NEITHER AGREE NOR DISAGREE</c:v>
              </c:pt>
            </c:strLit>
          </c:cat>
          <c:val>
            <c:numRef>
              <c:f>Hoja1!$G$3:$G$5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ser>
          <c:idx val="3"/>
          <c:order val="3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Hoja1!$B$3:$B$5</c:f>
              <c:strCache>
                <c:ptCount val="3"/>
                <c:pt idx="0">
                  <c:v>EN DESACUERDO</c:v>
                </c:pt>
                <c:pt idx="1">
                  <c:v>NO ESTOY SEGURO</c:v>
                </c:pt>
                <c:pt idx="2">
                  <c:v>DE ACUERDO</c:v>
                </c:pt>
              </c:strCache>
            </c:strRef>
          </c:cat>
          <c:val>
            <c:numRef>
              <c:f>Hoja1!$C$3:$C$5</c:f>
              <c:numCache>
                <c:formatCode>General</c:formatCode>
                <c:ptCount val="3"/>
                <c:pt idx="0">
                  <c:v>9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Lit>
              <c:ptCount val="1"/>
              <c:pt idx="0">
                <c:v>NEITHER AGREE NOR DISAGREE</c:v>
              </c:pt>
            </c:strLit>
          </c:cat>
          <c:val>
            <c:numRef>
              <c:f>Hoja1!$G$3:$G$5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ser>
          <c:idx val="5"/>
          <c:order val="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Hoja1!$D$3:$D$5</c:f>
              <c:strCache>
                <c:ptCount val="3"/>
                <c:pt idx="0">
                  <c:v>EN DESACUERDO</c:v>
                </c:pt>
                <c:pt idx="1">
                  <c:v>NO ESTOY SEGURO</c:v>
                </c:pt>
                <c:pt idx="2">
                  <c:v>DE ACUERDO</c:v>
                </c:pt>
              </c:strCache>
            </c:strRef>
          </c:cat>
          <c:val>
            <c:numRef>
              <c:f>Hoja1!$E$3:$E$5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C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s-EC" sz="1600" b="1" i="0" u="none" strike="noStrike" baseline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Pregunta No. 2: </a:t>
            </a:r>
          </a:p>
          <a:p>
            <a: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s-EC" sz="1600" b="1" i="0" u="none" strike="noStrike" baseline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Siento una gran motivación por aprender cada día más acerca de las posibilidades educativas de las TIC.</a:t>
            </a:r>
            <a:endParaRPr lang="es-EC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1682445660717093"/>
          <c:y val="3.336497199310187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Hoja1!$D$3:$D$5</c:f>
              <c:strCache>
                <c:ptCount val="3"/>
                <c:pt idx="0">
                  <c:v>EN DESACUERDO</c:v>
                </c:pt>
                <c:pt idx="1">
                  <c:v>NO ESTOY SEGURO</c:v>
                </c:pt>
                <c:pt idx="2">
                  <c:v>DE ACUERDO</c:v>
                </c:pt>
              </c:strCache>
            </c:strRef>
          </c:cat>
          <c:val>
            <c:numRef>
              <c:f>Hoja1!$E$3:$E$5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4175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318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2107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851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0177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801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6312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2221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3419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5190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7875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003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228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065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2248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751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2629-BE39-4CBE-A8EA-F30DCA9EF786}" type="datetimeFigureOut">
              <a:rPr lang="es-EC" smtClean="0"/>
              <a:t>05/12/2017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75A8EF6-C5E5-4E43-9BCA-AF6B5F7E8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0208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c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889348" y="2680569"/>
            <a:ext cx="9958595" cy="21605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s-EC" sz="4000" b="1" i="1" dirty="0" smtClean="0">
                <a:solidFill>
                  <a:srgbClr val="FF3399"/>
                </a:solidFill>
                <a:latin typeface="Constantia" panose="02030602050306030303" pitchFamily="18" charset="0"/>
              </a:rPr>
              <a:t>Profesores de inglés y sus actitudes hacia el uso de la tecnología, frente a los Estándares del Currículo Ecuatoriano</a:t>
            </a:r>
            <a:endParaRPr lang="es-EC" sz="4000" i="1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457073" y="4994875"/>
            <a:ext cx="55734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MSc.  Rosa Varas </a:t>
            </a:r>
            <a:r>
              <a:rPr lang="es-EC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Giler</a:t>
            </a:r>
            <a:endParaRPr lang="es-EC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Lic. Sara Aucapiña Sandoval</a:t>
            </a: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MSc. Julia </a:t>
            </a:r>
            <a:r>
              <a:rPr lang="es-EC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Rocío Fajardo </a:t>
            </a:r>
            <a:r>
              <a:rPr lang="es-EC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Arriaga </a:t>
            </a:r>
            <a:endParaRPr lang="es-EC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Marcelo </a:t>
            </a:r>
            <a:r>
              <a:rPr lang="es-EC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Gonzalo Haro </a:t>
            </a:r>
            <a:r>
              <a:rPr lang="es-EC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Gavidia</a:t>
            </a:r>
            <a:endParaRPr lang="es-EC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4" b="24780"/>
          <a:stretch/>
        </p:blipFill>
        <p:spPr>
          <a:xfrm>
            <a:off x="2379945" y="625565"/>
            <a:ext cx="7753611" cy="206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823952" y="377293"/>
            <a:ext cx="2337691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C" sz="3200" b="1" i="1" dirty="0">
                <a:solidFill>
                  <a:srgbClr val="FF3399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Resultados</a:t>
            </a:r>
            <a:endParaRPr lang="es-EC" sz="3200" i="1" dirty="0">
              <a:solidFill>
                <a:srgbClr val="FF3399"/>
              </a:solidFill>
              <a:effectLst/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67345914"/>
              </p:ext>
            </p:extLst>
          </p:nvPr>
        </p:nvGraphicFramePr>
        <p:xfrm>
          <a:off x="191069" y="1378424"/>
          <a:ext cx="5800298" cy="514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3350337804"/>
              </p:ext>
            </p:extLst>
          </p:nvPr>
        </p:nvGraphicFramePr>
        <p:xfrm>
          <a:off x="6273192" y="1405719"/>
          <a:ext cx="5918807" cy="530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4" b="24780"/>
          <a:stretch/>
        </p:blipFill>
        <p:spPr>
          <a:xfrm>
            <a:off x="8370276" y="0"/>
            <a:ext cx="3821723" cy="1017977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209731" y="1296537"/>
            <a:ext cx="0" cy="5104263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20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99062" y="1365617"/>
            <a:ext cx="9689911" cy="456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debe </a:t>
            </a:r>
            <a:r>
              <a:rPr lang="es-EC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tener en cuenta para concretar este proceso de </a:t>
            </a: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cambio :</a:t>
            </a:r>
            <a:endParaRPr lang="es-EC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663298" y="596669"/>
            <a:ext cx="50199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3200" b="1" i="1" dirty="0">
                <a:solidFill>
                  <a:srgbClr val="FF6699"/>
                </a:solidFill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Discusión y conclusiones</a:t>
            </a:r>
            <a:endParaRPr lang="es-EC" sz="3200" i="1" dirty="0">
              <a:solidFill>
                <a:srgbClr val="FF6699"/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4" b="24780"/>
          <a:stretch/>
        </p:blipFill>
        <p:spPr>
          <a:xfrm>
            <a:off x="8370277" y="0"/>
            <a:ext cx="3821723" cy="1017977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67299" y="1981748"/>
            <a:ext cx="10001535" cy="12874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Para </a:t>
            </a:r>
            <a:r>
              <a:rPr lang="es-EC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incorporación de las TIC en la educación se requiere que los profesores adquieran las competencias profesionales de manera que la integración sea efectiva y con grandes posibilidades de éxito que toda innovación demanda</a:t>
            </a: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EC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53652" y="3490788"/>
            <a:ext cx="10001537" cy="87203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La </a:t>
            </a:r>
            <a:r>
              <a:rPr lang="es-EC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aplicación y buen uso de las tecnologías disponibles permitirá alcanzar una ventaja indiscutible con los alumnos pues se logrará insertarlos mejor en el tecnológico mundo laboral</a:t>
            </a: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EC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599062" y="4638924"/>
            <a:ext cx="10001535" cy="4564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Disminuir </a:t>
            </a:r>
            <a:r>
              <a:rPr lang="es-EC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gran brecha digital que todavía se observa en muchas instituciones educativas</a:t>
            </a: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EC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653652" y="5383950"/>
            <a:ext cx="10001535" cy="87203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C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4) Superar </a:t>
            </a:r>
            <a:r>
              <a:rPr lang="es-EC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 miedos y la resistencia al cambio de muchos docentes con respecto al verdadero beneficio que las TIC aportan en las aulas de clase. </a:t>
            </a:r>
            <a:endParaRPr lang="es-EC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2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148848" y="637611"/>
            <a:ext cx="1343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C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Bibliografía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514901" y="1028343"/>
            <a:ext cx="9990162" cy="587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García-Retamero, J. (2010). De profesor tradicional a profesor innovador. Temas para la educación.</a:t>
            </a:r>
            <a:endParaRPr lang="es-EC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Carmona, Ana B. (2011). Factores Afectivos en el Aprendizaje de Idiomas: La actitud. Temas para la Educación.</a:t>
            </a:r>
            <a:endParaRPr lang="es-EC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1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Castells</a:t>
            </a:r>
            <a:r>
              <a:rPr lang="es-EC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M. . (1986). El desafío tecnológico. Madrid: Alianza.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Madrid: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Alianza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EC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Clyde Winters. (2005). Informed Insight: Parental Attitudes toward Technology. Teaching and Learning.</a:t>
            </a:r>
            <a:endParaRPr lang="es-EC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Collier, V and Thomas W. (2004). The Astounding Effectiveness of Dual Language Education for All.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NABE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Journal of Research and Practice.</a:t>
            </a:r>
            <a:endParaRPr lang="es-EC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Collis, B., &amp;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Moonen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J. (2005). Technology as a learning workbench. Retrieved from http://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education.stateuniversity.com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/pages/2495/Technology-in-Education-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SCHOOL.html</a:t>
            </a:r>
            <a:endParaRPr lang="es-EC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González, P. (1999). El profesorado en la España actual. Barcelona, España </a:t>
            </a:r>
            <a:endParaRPr lang="es-EC" sz="1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Lawton, J. &amp;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Gerschner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V.T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. (1982). A review of the literature on attitude toward computer and computerized instruction. Journal of Research and Development in Education.</a:t>
            </a:r>
            <a:endParaRPr lang="es-EC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Mc.Dougald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J.  (2013) The use of new technologies among in-service Colombian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ELT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teachers. 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Colombian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Applied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Linguistics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Journal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, 247-264.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Ministerio de Educación del Ecuador. (2012). Estándares de Calidad Educativa. Obtenido de 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https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://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educacion.gob.ec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wp-content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uploads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downloads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/2012/09/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estandares_2012_ingles_opt.pdf</a:t>
            </a:r>
            <a:endParaRPr lang="es-EC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Moonen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J.  ((2008)). International handbook of information technology in primary and secondary education . 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Obtenido de http://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www.springer.com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/la/</a:t>
            </a:r>
            <a:r>
              <a:rPr lang="es-EC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es-EC" sz="1400" dirty="0">
                <a:latin typeface="Calibri" panose="020F0502020204030204" pitchFamily="34" charset="0"/>
                <a:cs typeface="Calibri" panose="020F0502020204030204" pitchFamily="34" charset="0"/>
              </a:rPr>
              <a:t>/9780387733142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s-EC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7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29913" y="771388"/>
            <a:ext cx="10038882" cy="1653825"/>
          </a:xfrm>
        </p:spPr>
        <p:txBody>
          <a:bodyPr>
            <a:normAutofit/>
          </a:bodyPr>
          <a:lstStyle/>
          <a:p>
            <a:pPr algn="just"/>
            <a:r>
              <a:rPr lang="es-EC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tecnologías de la información y la comunicación son importantes a través de todos los aspectos de la vida cotidiana, porque han cambiado nuestro trabajo, las </a:t>
            </a:r>
            <a:r>
              <a:rPr lang="es-EC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relaciones </a:t>
            </a:r>
            <a:r>
              <a:rPr lang="es-EC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sociales y el aprender-haciendo. Castell, M. (1986). 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43" b="16818"/>
          <a:stretch/>
        </p:blipFill>
        <p:spPr>
          <a:xfrm>
            <a:off x="3295588" y="2729754"/>
            <a:ext cx="6086001" cy="4006951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856005" y="3079030"/>
            <a:ext cx="3051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dirty="0" smtClean="0">
                <a:solidFill>
                  <a:srgbClr val="FF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Diferentes preguntas  necesitan ser analizadas </a:t>
            </a:r>
            <a:r>
              <a:rPr lang="es-EC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 respecto al uso de la tecnología en sus aulas de clase</a:t>
            </a:r>
            <a:r>
              <a:rPr lang="es-EC" dirty="0" smtClean="0">
                <a:solidFill>
                  <a:srgbClr val="FF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s-EC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824910" y="3803608"/>
            <a:ext cx="30636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¿Cuál es la actitud de docentes frente </a:t>
            </a:r>
            <a:r>
              <a:rPr lang="es-EC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 </a:t>
            </a:r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uso de la </a:t>
            </a:r>
            <a:r>
              <a:rPr lang="es-EC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tecnología</a:t>
            </a:r>
          </a:p>
          <a:p>
            <a:pPr algn="ctr"/>
            <a:r>
              <a:rPr lang="es-EC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el aula? </a:t>
            </a:r>
            <a:endParaRPr lang="es-EC" dirty="0"/>
          </a:p>
        </p:txBody>
      </p:sp>
      <p:sp>
        <p:nvSpPr>
          <p:cNvPr id="6" name="Rectángulo 5"/>
          <p:cNvSpPr/>
          <p:nvPr/>
        </p:nvSpPr>
        <p:spPr>
          <a:xfrm>
            <a:off x="5996628" y="3118909"/>
            <a:ext cx="27700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implica un </a:t>
            </a:r>
            <a:endParaRPr lang="es-EC" dirty="0" smtClean="0">
              <a:solidFill>
                <a:srgbClr val="000000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C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aprendizaje significativo</a:t>
            </a:r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5813641" y="3284244"/>
            <a:ext cx="3093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¿Cómo una actitud </a:t>
            </a:r>
            <a:r>
              <a:rPr lang="es-EC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negativa afecta el </a:t>
            </a:r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aprendizaje de los estudiantes? </a:t>
            </a:r>
            <a:endParaRPr lang="es-EC" dirty="0"/>
          </a:p>
        </p:txBody>
      </p:sp>
      <p:sp>
        <p:nvSpPr>
          <p:cNvPr id="8" name="Rectángulo 7"/>
          <p:cNvSpPr/>
          <p:nvPr/>
        </p:nvSpPr>
        <p:spPr>
          <a:xfrm>
            <a:off x="6075721" y="4539356"/>
            <a:ext cx="31483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¿Es la educación basada en la </a:t>
            </a:r>
            <a:endParaRPr lang="es-EC" dirty="0" smtClean="0">
              <a:solidFill>
                <a:srgbClr val="000000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C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tecnología mejor </a:t>
            </a:r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 la enseñanza tradicional? </a:t>
            </a:r>
            <a:endParaRPr lang="es-EC" dirty="0"/>
          </a:p>
        </p:txBody>
      </p:sp>
      <p:sp>
        <p:nvSpPr>
          <p:cNvPr id="7" name="Rectángulo 6"/>
          <p:cNvSpPr/>
          <p:nvPr/>
        </p:nvSpPr>
        <p:spPr>
          <a:xfrm>
            <a:off x="6034195" y="4905986"/>
            <a:ext cx="2757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significa hoy ser un </a:t>
            </a:r>
            <a:endParaRPr lang="es-EC" dirty="0" smtClean="0">
              <a:solidFill>
                <a:srgbClr val="000000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C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s-EC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buen maestro"?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855828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/>
      <p:bldP spid="8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28800" y="508988"/>
            <a:ext cx="6096000" cy="2118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s-EC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TIC tienen un potencial educativo invalorable y, por lo tanto, contribuyen a mejorar la calidad de la instrucción, probablemente se incorpore activamente a participar en un proyecto de innovación educativa basado en dichas tecnologías (Ruiz, 2012)</a:t>
            </a:r>
            <a:endParaRPr lang="es-EC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613779" y="2828163"/>
            <a:ext cx="6096000" cy="17030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Actitudes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positivas 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competencias adecuadas garantizan 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implementación exitosa de la tecnología en el aula 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siendo fundamentales 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el proceso enseñanza-aprendizaje. 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3" y="2645404"/>
            <a:ext cx="3048000" cy="302895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4617492" y="4927436"/>
            <a:ext cx="6832979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Según el Ministerio de Educación del Ecuador (2012), órganos normativos ecuatorianos han comenzado a abordar el tema relacionado a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</a:t>
            </a:r>
            <a:r>
              <a:rPr lang="es-EC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cómo fomentar las actitudes y competencias en los maestros hacia la tecnología?. 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25502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17"/>
          <p:cNvSpPr txBox="1"/>
          <p:nvPr/>
        </p:nvSpPr>
        <p:spPr>
          <a:xfrm>
            <a:off x="750626" y="1910688"/>
            <a:ext cx="11177518" cy="114163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55600" indent="-355600" algn="just">
              <a:lnSpc>
                <a:spcPct val="150000"/>
              </a:lnSpc>
            </a:pPr>
            <a:r>
              <a:rPr lang="es-EC" sz="1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3.C</a:t>
            </a:r>
            <a:r>
              <a:rPr lang="es-EC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Usar </a:t>
            </a:r>
            <a:r>
              <a:rPr lang="es-EC" sz="1800" dirty="0">
                <a:latin typeface="Arial" panose="020B0604020202020204" pitchFamily="34" charset="0"/>
                <a:cs typeface="Arial" panose="020B0604020202020204" pitchFamily="34" charset="0"/>
              </a:rPr>
              <a:t>recursos y Tecnología efectivamente en Inglés y Profesores de Instrucción y contenido, además </a:t>
            </a:r>
            <a:r>
              <a:rPr lang="es-EC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C" sz="1800" dirty="0">
                <a:latin typeface="Arial" panose="020B0604020202020204" pitchFamily="34" charset="0"/>
                <a:cs typeface="Arial" panose="020B0604020202020204" pitchFamily="34" charset="0"/>
              </a:rPr>
              <a:t>libro de texto nacional, son familiares con un rango de materiales basado en estándares, recursos y tecnologías, y escoger, adaptar y utilizarlas eficazmente en la enseñanza de Inglés y contenidos.</a:t>
            </a:r>
          </a:p>
        </p:txBody>
      </p:sp>
      <p:sp>
        <p:nvSpPr>
          <p:cNvPr id="4" name="Shape 118"/>
          <p:cNvSpPr txBox="1"/>
          <p:nvPr/>
        </p:nvSpPr>
        <p:spPr>
          <a:xfrm>
            <a:off x="1569938" y="3409007"/>
            <a:ext cx="3902813" cy="146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just"/>
            <a:r>
              <a:rPr lang="x-none" sz="1800" dirty="0">
                <a:solidFill>
                  <a:srgbClr val="FF0000"/>
                </a:solidFill>
                <a:latin typeface="Arial" panose="020B0604020202020204" pitchFamily="34" charset="0"/>
                <a:ea typeface="Lobster"/>
                <a:cs typeface="Arial" panose="020B0604020202020204" pitchFamily="34" charset="0"/>
                <a:sym typeface="Lobster"/>
              </a:rPr>
              <a:t>3.c.3. </a:t>
            </a:r>
            <a:r>
              <a:rPr lang="es-EC" sz="1800" dirty="0">
                <a:latin typeface="Arial" panose="020B0604020202020204" pitchFamily="34" charset="0"/>
                <a:cs typeface="Arial" panose="020B0604020202020204" pitchFamily="34" charset="0"/>
              </a:rPr>
              <a:t>Emplear una variedad de materiales para el aprendizaje del lenguaje, incluyendo libros, ayuda visual, y </a:t>
            </a:r>
            <a:r>
              <a:rPr lang="es-EC" sz="1800" dirty="0" err="1">
                <a:latin typeface="Arial" panose="020B0604020202020204" pitchFamily="34" charset="0"/>
                <a:cs typeface="Arial" panose="020B0604020202020204" pitchFamily="34" charset="0"/>
              </a:rPr>
              <a:t>realia</a:t>
            </a:r>
            <a:r>
              <a:rPr lang="es-EC" sz="1800" dirty="0">
                <a:latin typeface="Arial" panose="020B0604020202020204" pitchFamily="34" charset="0"/>
                <a:cs typeface="Arial" panose="020B0604020202020204" pitchFamily="34" charset="0"/>
              </a:rPr>
              <a:t> además del libro de texto; y, </a:t>
            </a:r>
            <a:endParaRPr lang="x-none" sz="1800" dirty="0">
              <a:latin typeface="Arial" panose="020B0604020202020204" pitchFamily="34" charset="0"/>
              <a:ea typeface="Lobster"/>
              <a:cs typeface="Arial" panose="020B0604020202020204" pitchFamily="34" charset="0"/>
              <a:sym typeface="Lobster"/>
            </a:endParaRPr>
          </a:p>
        </p:txBody>
      </p:sp>
      <p:sp>
        <p:nvSpPr>
          <p:cNvPr id="5" name="Shape 119"/>
          <p:cNvSpPr txBox="1"/>
          <p:nvPr/>
        </p:nvSpPr>
        <p:spPr>
          <a:xfrm>
            <a:off x="6704420" y="3438614"/>
            <a:ext cx="4448740" cy="14628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just"/>
            <a:r>
              <a:rPr lang="x-none" sz="1800" dirty="0">
                <a:solidFill>
                  <a:srgbClr val="FF0000"/>
                </a:solidFill>
                <a:latin typeface="Arial" panose="020B0604020202020204" pitchFamily="34" charset="0"/>
                <a:ea typeface="Lobster"/>
                <a:cs typeface="Arial" panose="020B0604020202020204" pitchFamily="34" charset="0"/>
                <a:sym typeface="Lobster"/>
              </a:rPr>
              <a:t>3.c.4. </a:t>
            </a:r>
            <a:r>
              <a:rPr lang="es-EC" sz="1800" dirty="0">
                <a:latin typeface="Arial" panose="020B0604020202020204" pitchFamily="34" charset="0"/>
                <a:cs typeface="Arial" panose="020B0604020202020204" pitchFamily="34" charset="0"/>
              </a:rPr>
              <a:t>Uso de recursos tecnológicos (por ejemplo, internet, software, equipos y dispositivos relacionados) para mejorar la instrucción de idioma y el área de contenido para los estudiantes. </a:t>
            </a:r>
            <a:endParaRPr lang="x-none" sz="1800" dirty="0">
              <a:latin typeface="Arial" panose="020B0604020202020204" pitchFamily="34" charset="0"/>
              <a:ea typeface="Lobster"/>
              <a:cs typeface="Arial" panose="020B0604020202020204" pitchFamily="34" charset="0"/>
              <a:sym typeface="Lobster"/>
            </a:endParaRPr>
          </a:p>
        </p:txBody>
      </p:sp>
      <p:pic>
        <p:nvPicPr>
          <p:cNvPr id="7" name="Shape 1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50109" y="5020620"/>
            <a:ext cx="2388299" cy="1674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4544" y="5020620"/>
            <a:ext cx="1896871" cy="168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1685366" y="592285"/>
            <a:ext cx="6958892" cy="12092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C" sz="3200" b="1" i="1" dirty="0" smtClean="0">
                <a:solidFill>
                  <a:srgbClr val="FF3399"/>
                </a:solidFill>
                <a:latin typeface="Constantia" panose="02030602050306030303" pitchFamily="18" charset="0"/>
              </a:rPr>
              <a:t>Los Estándares del </a:t>
            </a:r>
          </a:p>
          <a:p>
            <a:r>
              <a:rPr lang="es-EC" sz="3200" b="1" i="1" dirty="0" smtClean="0">
                <a:solidFill>
                  <a:srgbClr val="FF3399"/>
                </a:solidFill>
                <a:latin typeface="Constantia" panose="02030602050306030303" pitchFamily="18" charset="0"/>
              </a:rPr>
              <a:t>Idioma Inglés en el Ecuador</a:t>
            </a:r>
            <a:endParaRPr lang="es-EC" sz="3200" i="1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5116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1047" y="270268"/>
            <a:ext cx="6256111" cy="1280890"/>
          </a:xfrm>
        </p:spPr>
        <p:txBody>
          <a:bodyPr>
            <a:normAutofit fontScale="90000"/>
          </a:bodyPr>
          <a:lstStyle/>
          <a:p>
            <a:r>
              <a:rPr lang="es-EC" b="1" i="1" dirty="0">
                <a:solidFill>
                  <a:srgbClr val="FF3399"/>
                </a:solidFill>
                <a:latin typeface="Constantia" panose="02030602050306030303" pitchFamily="18" charset="0"/>
              </a:rPr>
              <a:t>La Tecnología Educativa </a:t>
            </a:r>
            <a:r>
              <a:rPr lang="es-EC" b="1" i="1" dirty="0" smtClean="0">
                <a:solidFill>
                  <a:srgbClr val="FF3399"/>
                </a:solidFill>
                <a:latin typeface="Constantia" panose="02030602050306030303" pitchFamily="18" charset="0"/>
              </a:rPr>
              <a:t>en</a:t>
            </a:r>
            <a:br>
              <a:rPr lang="es-EC" b="1" i="1" dirty="0" smtClean="0">
                <a:solidFill>
                  <a:srgbClr val="FF3399"/>
                </a:solidFill>
                <a:latin typeface="Constantia" panose="02030602050306030303" pitchFamily="18" charset="0"/>
              </a:rPr>
            </a:br>
            <a:r>
              <a:rPr lang="es-EC" b="1" i="1" dirty="0" smtClean="0">
                <a:solidFill>
                  <a:srgbClr val="FF3399"/>
                </a:solidFill>
                <a:latin typeface="Constantia" panose="02030602050306030303" pitchFamily="18" charset="0"/>
              </a:rPr>
              <a:t>prometedoras </a:t>
            </a:r>
            <a:r>
              <a:rPr lang="es-EC" b="1" i="1" dirty="0">
                <a:solidFill>
                  <a:srgbClr val="FF3399"/>
                </a:solidFill>
                <a:latin typeface="Constantia" panose="02030602050306030303" pitchFamily="18" charset="0"/>
              </a:rPr>
              <a:t>direcciones </a:t>
            </a:r>
            <a:r>
              <a:rPr lang="es-EC" i="1" dirty="0">
                <a:solidFill>
                  <a:srgbClr val="FF3399"/>
                </a:solidFill>
                <a:latin typeface="Constantia" panose="02030602050306030303" pitchFamily="18" charset="0"/>
              </a:rPr>
              <a:t/>
            </a:r>
            <a:br>
              <a:rPr lang="es-EC" i="1" dirty="0">
                <a:solidFill>
                  <a:srgbClr val="FF3399"/>
                </a:solidFill>
                <a:latin typeface="Constantia" panose="02030602050306030303" pitchFamily="18" charset="0"/>
              </a:rPr>
            </a:br>
            <a:endParaRPr lang="es-EC" i="1" dirty="0">
              <a:solidFill>
                <a:srgbClr val="FF3399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461481" y="1630756"/>
            <a:ext cx="9986861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C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computadora </a:t>
            </a:r>
            <a:r>
              <a:rPr lang="es-EC" sz="2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</a:t>
            </a:r>
            <a:r>
              <a:rPr lang="es-EC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herramienta </a:t>
            </a:r>
            <a:r>
              <a:rPr lang="es-EC" sz="2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permite a los educadores capacitarse en </a:t>
            </a:r>
            <a:r>
              <a:rPr lang="es-EC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uso de nuevas formas de </a:t>
            </a:r>
            <a:r>
              <a:rPr lang="es-EC" sz="2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enseñanza.</a:t>
            </a:r>
            <a:endParaRPr lang="es-EC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76" y="2715326"/>
            <a:ext cx="5626100" cy="394970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6454912" y="3206647"/>
            <a:ext cx="5375417" cy="872034"/>
          </a:xfrm>
          <a:prstGeom prst="rect">
            <a:avLst/>
          </a:prstGeom>
          <a:solidFill>
            <a:srgbClr val="CCECFF"/>
          </a:solidFill>
          <a:ln>
            <a:solidFill>
              <a:srgbClr val="FF3399"/>
            </a:solidFill>
            <a:prstDash val="sysDash"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lenguaje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puede ser enseñado y aprendido muy eficazmente a través del proceso </a:t>
            </a:r>
            <a:r>
              <a:rPr lang="es-EC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interaccional</a:t>
            </a:r>
            <a:endParaRPr lang="es-EC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7139038" y="5078930"/>
            <a:ext cx="4416594" cy="369332"/>
          </a:xfrm>
          <a:prstGeom prst="rect">
            <a:avLst/>
          </a:prstGeom>
          <a:solidFill>
            <a:srgbClr val="CCECFF"/>
          </a:solidFill>
          <a:ln>
            <a:solidFill>
              <a:srgbClr val="FF3399"/>
            </a:solidFill>
            <a:prstDash val="sysDash"/>
          </a:ln>
        </p:spPr>
        <p:txBody>
          <a:bodyPr wrap="none">
            <a:spAutoFit/>
          </a:bodyPr>
          <a:lstStyle/>
          <a:p>
            <a:pPr algn="ctr"/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estudiantes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profesores y computadoras. 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9538405" y="4332914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>
                <a:solidFill>
                  <a:srgbClr val="FF3399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entre</a:t>
            </a:r>
            <a:endParaRPr lang="es-EC" dirty="0">
              <a:solidFill>
                <a:srgbClr val="FF3399"/>
              </a:solidFill>
            </a:endParaRPr>
          </a:p>
        </p:txBody>
      </p:sp>
      <p:sp>
        <p:nvSpPr>
          <p:cNvPr id="16" name="Flecha abajo 15"/>
          <p:cNvSpPr/>
          <p:nvPr/>
        </p:nvSpPr>
        <p:spPr>
          <a:xfrm>
            <a:off x="8829630" y="4332914"/>
            <a:ext cx="433979" cy="49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319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7423" y="23314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C" sz="3200" b="1" i="1" dirty="0">
                <a:solidFill>
                  <a:srgbClr val="FF3399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Factores que inciden en el aprendizaje significativo de los estudiantes</a:t>
            </a:r>
            <a:endParaRPr lang="es-EC" sz="3200" i="1" dirty="0">
              <a:solidFill>
                <a:srgbClr val="FF3399"/>
              </a:solidFill>
              <a:effectLst/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941279" y="2045162"/>
            <a:ext cx="1361085" cy="369332"/>
          </a:xfrm>
          <a:prstGeom prst="rect">
            <a:avLst/>
          </a:prstGeom>
          <a:solidFill>
            <a:srgbClr val="99FFCC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C" b="1" i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Factores</a:t>
            </a:r>
            <a:endParaRPr lang="es-EC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110478" y="1345412"/>
            <a:ext cx="3645306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C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Según </a:t>
            </a:r>
            <a:r>
              <a:rPr lang="es-EC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Gardner y Lambert, citado por </a:t>
            </a:r>
            <a:r>
              <a:rPr lang="es-EC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Zolt'n</a:t>
            </a:r>
            <a:r>
              <a:rPr lang="es-EC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(2009) la motivación se deriva de la actitud, porque la motivación es un factor complejo que combina el esfuerzo, el deseo de aprender y una actitud positiva hacia el aprendizaje. </a:t>
            </a:r>
            <a:endParaRPr lang="es-EC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774791" y="2736503"/>
            <a:ext cx="138720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C" b="1" dirty="0" smtClean="0">
                <a:solidFill>
                  <a:srgbClr val="FF66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actitud</a:t>
            </a:r>
            <a:endParaRPr lang="es-EC" b="1" dirty="0">
              <a:solidFill>
                <a:srgbClr val="FF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494851" y="2739519"/>
            <a:ext cx="18179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C" b="1" dirty="0" smtClean="0">
                <a:solidFill>
                  <a:srgbClr val="FF66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motivación</a:t>
            </a:r>
            <a:endParaRPr lang="es-EC" b="1" dirty="0">
              <a:solidFill>
                <a:srgbClr val="FF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591332" y="3408406"/>
            <a:ext cx="8650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b="1" i="1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tienen</a:t>
            </a:r>
            <a:endParaRPr lang="es-EC" sz="1400" b="1" i="1" dirty="0"/>
          </a:p>
        </p:txBody>
      </p:sp>
      <p:sp>
        <p:nvSpPr>
          <p:cNvPr id="11" name="Rectángulo 10"/>
          <p:cNvSpPr/>
          <p:nvPr/>
        </p:nvSpPr>
        <p:spPr>
          <a:xfrm>
            <a:off x="1545028" y="3879400"/>
            <a:ext cx="3999639" cy="1200329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C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rol  importante en la enseñanza de </a:t>
            </a:r>
            <a:r>
              <a:rPr lang="es-EC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idiomas debido </a:t>
            </a:r>
            <a:r>
              <a:rPr lang="es-EC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su gran influencia en el proceso </a:t>
            </a:r>
            <a:r>
              <a:rPr lang="es-EC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EC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aprendizaje.</a:t>
            </a:r>
            <a:endParaRPr lang="es-EC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3493786" y="3348190"/>
            <a:ext cx="12272" cy="478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>
            <a:endCxn id="9" idx="2"/>
          </p:cNvCxnSpPr>
          <p:nvPr/>
        </p:nvCxnSpPr>
        <p:spPr>
          <a:xfrm flipV="1">
            <a:off x="3493786" y="3108851"/>
            <a:ext cx="910048" cy="239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 flipV="1">
            <a:off x="2622174" y="3117854"/>
            <a:ext cx="883884" cy="230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>
            <a:stCxn id="8" idx="0"/>
            <a:endCxn id="4" idx="2"/>
          </p:cNvCxnSpPr>
          <p:nvPr/>
        </p:nvCxnSpPr>
        <p:spPr>
          <a:xfrm flipV="1">
            <a:off x="2468393" y="2414494"/>
            <a:ext cx="1153429" cy="322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>
            <a:stCxn id="4" idx="2"/>
            <a:endCxn id="9" idx="0"/>
          </p:cNvCxnSpPr>
          <p:nvPr/>
        </p:nvCxnSpPr>
        <p:spPr>
          <a:xfrm>
            <a:off x="3621822" y="2414494"/>
            <a:ext cx="782012" cy="325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1484090" y="5200083"/>
            <a:ext cx="10122853" cy="1477328"/>
          </a:xfrm>
          <a:prstGeom prst="rect">
            <a:avLst/>
          </a:prstGeom>
          <a:solidFill>
            <a:srgbClr val="99FFCC"/>
          </a:solidFill>
          <a:ln w="158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s-EC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profesor debe </a:t>
            </a:r>
            <a:r>
              <a:rPr lang="es-EC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C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 </a:t>
            </a:r>
            <a:r>
              <a:rPr lang="es-EC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una persona amable y positiva, ayudar a los estudiantes </a:t>
            </a:r>
            <a:r>
              <a:rPr lang="es-EC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despejar </a:t>
            </a:r>
            <a:r>
              <a:rPr lang="es-EC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 dudas y lograr que la asignatura sea más </a:t>
            </a:r>
            <a:r>
              <a:rPr lang="es-EC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ligera e interesante </a:t>
            </a:r>
            <a:r>
              <a:rPr lang="es-EC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 sus estudiantes. </a:t>
            </a:r>
            <a:endParaRPr lang="es-EC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C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 </a:t>
            </a:r>
            <a:r>
              <a:rPr lang="es-EC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cortés, crear un ambiente sano, promover la independencia del alumno y fomentar la creatividad en ellos.</a:t>
            </a:r>
            <a:endParaRPr lang="es-EC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3" t="4902" r="17020" b="4510"/>
          <a:stretch/>
        </p:blipFill>
        <p:spPr>
          <a:xfrm>
            <a:off x="9341497" y="3781539"/>
            <a:ext cx="1377710" cy="1283270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667" y="2238593"/>
            <a:ext cx="1849718" cy="1387288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" y="2381336"/>
            <a:ext cx="1194267" cy="102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7653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49531" y="271298"/>
            <a:ext cx="5813643" cy="14933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3200" b="1" i="1" dirty="0">
                <a:solidFill>
                  <a:srgbClr val="FF3399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Aprendizaje de Idiomas </a:t>
            </a:r>
            <a:endParaRPr lang="es-EC" sz="3200" b="1" i="1" dirty="0" smtClean="0">
              <a:solidFill>
                <a:srgbClr val="FF3399"/>
              </a:solidFill>
              <a:latin typeface="Constantia" panose="02030602050306030303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C" sz="3200" b="1" i="1" dirty="0" smtClean="0">
                <a:solidFill>
                  <a:srgbClr val="FF3399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Asistido </a:t>
            </a:r>
            <a:r>
              <a:rPr lang="es-EC" sz="3200" b="1" i="1" dirty="0">
                <a:solidFill>
                  <a:srgbClr val="FF3399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por la Computadora </a:t>
            </a:r>
            <a:endParaRPr lang="es-EC" sz="3200" i="1" dirty="0">
              <a:solidFill>
                <a:srgbClr val="FF3399"/>
              </a:solidFill>
              <a:effectLst/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4" b="24780"/>
          <a:stretch/>
        </p:blipFill>
        <p:spPr>
          <a:xfrm>
            <a:off x="8370276" y="0"/>
            <a:ext cx="3821723" cy="1017977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036227" y="2239226"/>
            <a:ext cx="4837940" cy="12003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just"/>
            <a:r>
              <a:rPr lang="es-EC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maestros necesitan enfoques más comunicativos, dando importancia a conceptos como participación, interacción, creatividad y cultura.</a:t>
            </a:r>
            <a:endParaRPr lang="es-EC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739777" y="2236161"/>
            <a:ext cx="5311197" cy="1200329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algn="just"/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Una de las herramientas principales para este cambio es la computadora con su nuevo campo llamado </a:t>
            </a:r>
            <a:r>
              <a:rPr lang="es-EC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Aprendizaje de Idiomas Asistido por la Computadora (</a:t>
            </a:r>
            <a:r>
              <a:rPr lang="es-EC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CALL</a:t>
            </a:r>
            <a:r>
              <a:rPr lang="es-EC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es-EC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818463" y="4563234"/>
            <a:ext cx="5232511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s-EC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un nuevo enfoque que se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 en el uso de tecnología informática en el aprendizaje y la enseñanza de una segunda lengua o idioma extranjero a estudiantes en el aula de clases. (</a:t>
            </a:r>
            <a:r>
              <a:rPr lang="es-EC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Sanmuganathan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2013)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036227" y="4526076"/>
            <a:ext cx="483794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C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Moonen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J., (2008) argumenta que las tecnologías complementarias tienen el más grande potencial para transformar la educación porque las nuevas tecnologías crean oportunidades para solucionar  los problemas pedagógicos. 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echa derecha 8"/>
          <p:cNvSpPr/>
          <p:nvPr/>
        </p:nvSpPr>
        <p:spPr>
          <a:xfrm>
            <a:off x="5943600" y="2568387"/>
            <a:ext cx="685800" cy="537882"/>
          </a:xfrm>
          <a:prstGeom prst="righ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Flecha izquierda 9"/>
          <p:cNvSpPr/>
          <p:nvPr/>
        </p:nvSpPr>
        <p:spPr>
          <a:xfrm>
            <a:off x="5919708" y="5106897"/>
            <a:ext cx="685800" cy="512498"/>
          </a:xfrm>
          <a:prstGeom prst="lef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Flecha abajo 10"/>
          <p:cNvSpPr/>
          <p:nvPr/>
        </p:nvSpPr>
        <p:spPr>
          <a:xfrm>
            <a:off x="8928848" y="3711387"/>
            <a:ext cx="524435" cy="685800"/>
          </a:xfrm>
          <a:prstGeom prst="down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404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58" r="31495"/>
          <a:stretch/>
        </p:blipFill>
        <p:spPr>
          <a:xfrm>
            <a:off x="580923" y="2622176"/>
            <a:ext cx="2807736" cy="3929373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2043950" y="1116105"/>
            <a:ext cx="3872753" cy="1976719"/>
            <a:chOff x="2043950" y="1116105"/>
            <a:chExt cx="3872753" cy="1976719"/>
          </a:xfrm>
        </p:grpSpPr>
        <p:sp>
          <p:nvSpPr>
            <p:cNvPr id="7" name="Llamada de nube 6"/>
            <p:cNvSpPr/>
            <p:nvPr/>
          </p:nvSpPr>
          <p:spPr>
            <a:xfrm>
              <a:off x="2043950" y="1116105"/>
              <a:ext cx="3872753" cy="1976719"/>
            </a:xfrm>
            <a:prstGeom prst="cloudCallout">
              <a:avLst>
                <a:gd name="adj1" fmla="val -22569"/>
                <a:gd name="adj2" fmla="val 7101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3" name="Rectángulo 2"/>
            <p:cNvSpPr/>
            <p:nvPr/>
          </p:nvSpPr>
          <p:spPr>
            <a:xfrm>
              <a:off x="2482379" y="1496818"/>
              <a:ext cx="3210846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EC" dirty="0">
                  <a:solidFill>
                    <a:srgbClr val="FFFF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¿Cuál es la diferencia entre la instrucción clásica con la instrucción basada en la tecnología? </a:t>
              </a:r>
              <a:endParaRPr lang="es-EC" sz="20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6203039" y="1315036"/>
            <a:ext cx="5797890" cy="3146841"/>
            <a:chOff x="6203039" y="1315036"/>
            <a:chExt cx="5797890" cy="3146841"/>
          </a:xfrm>
        </p:grpSpPr>
        <p:sp>
          <p:nvSpPr>
            <p:cNvPr id="10" name="Esquina doblada 9"/>
            <p:cNvSpPr/>
            <p:nvPr/>
          </p:nvSpPr>
          <p:spPr>
            <a:xfrm>
              <a:off x="6203039" y="1315036"/>
              <a:ext cx="5797890" cy="3146841"/>
            </a:xfrm>
            <a:prstGeom prst="foldedCorner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5" name="Rectángulo 4"/>
            <p:cNvSpPr/>
            <p:nvPr/>
          </p:nvSpPr>
          <p:spPr>
            <a:xfrm>
              <a:off x="6341859" y="1406464"/>
              <a:ext cx="5356513" cy="27907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s-EC" sz="1700" b="1" i="1" dirty="0" smtClean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La computadora </a:t>
              </a:r>
              <a:r>
                <a:rPr lang="es-EC" sz="1700" b="1" i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puede ser un útil complemento al currículo tradicional del aula de idiomas porque fomenta la comunicación verbal en inglés y ofrece muchos recursos para mejorar el aprendizaje de vocabulario, la capacidad auditiva, escritura, y lectura con la web, </a:t>
              </a:r>
              <a:r>
                <a:rPr lang="es-EC" sz="1700" b="1" i="1" dirty="0">
                  <a:solidFill>
                    <a:srgbClr val="0070C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sin embargo no sustituye la relación docente-estudiante</a:t>
              </a:r>
              <a:r>
                <a:rPr lang="es-EC" sz="1700" b="1" i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.</a:t>
              </a:r>
            </a:p>
          </p:txBody>
        </p:sp>
      </p:grpSp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779" y="4586862"/>
            <a:ext cx="2486025" cy="18383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225" y="4551901"/>
            <a:ext cx="3004863" cy="1772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499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4" b="24780"/>
          <a:stretch/>
        </p:blipFill>
        <p:spPr>
          <a:xfrm>
            <a:off x="8370276" y="0"/>
            <a:ext cx="3821723" cy="1017977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590413" y="1366480"/>
            <a:ext cx="2640466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400"/>
              </a:spcAft>
              <a:tabLst>
                <a:tab pos="3870960" algn="l"/>
              </a:tabLst>
            </a:pPr>
            <a:r>
              <a:rPr lang="es-EC" sz="3200" b="1" i="1" dirty="0">
                <a:solidFill>
                  <a:srgbClr val="FF6699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Metodología</a:t>
            </a:r>
            <a:endParaRPr lang="es-EC" sz="3200" i="1" dirty="0">
              <a:solidFill>
                <a:srgbClr val="FF6699"/>
              </a:solidFill>
              <a:effectLst/>
              <a:latin typeface="Constantia" panose="02030602050306030303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386039" y="1641783"/>
            <a:ext cx="5430638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s-EC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Método </a:t>
            </a:r>
            <a:r>
              <a:rPr lang="es-EC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cualitativo con un enfoque etnográfico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291617" y="3031550"/>
            <a:ext cx="5525060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400"/>
              </a:spcAft>
              <a:tabLst>
                <a:tab pos="450215" algn="l"/>
              </a:tabLst>
            </a:pP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observación de clase y las entrevistas a diez docentes de inglés de un total de doce fueron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utilizadas</a:t>
            </a:r>
            <a:endParaRPr lang="es-EC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291617" y="4773854"/>
            <a:ext cx="5525060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Cuestionario con 8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declaraciones referente a la actitud que los docentes tienen frente a la tecnología, a la utilización de las mismas en el salón de clases y al conocimiento sobre los Estándares del </a:t>
            </a:r>
            <a:r>
              <a:rPr lang="es-EC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Curriculum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Ecuatoriano con relevancia específica al contexto de la  institución de Quevedo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56234" y="5580663"/>
            <a:ext cx="406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dirty="0">
                <a:solidFill>
                  <a:schemeClr val="accent6">
                    <a:lumMod val="75000"/>
                  </a:schemeClr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 adaptado de </a:t>
            </a:r>
            <a:r>
              <a:rPr lang="es-EC" b="1" dirty="0">
                <a:solidFill>
                  <a:schemeClr val="accent6">
                    <a:lumMod val="75000"/>
                  </a:schemeClr>
                </a:solidFill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Ruiz Bolívar, C. (2012)</a:t>
            </a:r>
            <a:endParaRPr lang="es-EC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594962" y="4577755"/>
            <a:ext cx="2815771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3200" b="1" i="1" dirty="0">
                <a:solidFill>
                  <a:srgbClr val="FF3399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Instrumentos</a:t>
            </a:r>
            <a:endParaRPr lang="es-EC" sz="3200" i="1" dirty="0">
              <a:solidFill>
                <a:srgbClr val="FF3399"/>
              </a:solidFill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532661" y="2956211"/>
            <a:ext cx="3118418" cy="11285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400"/>
              </a:spcAft>
              <a:tabLst>
                <a:tab pos="450215" algn="l"/>
              </a:tabLst>
            </a:pPr>
            <a:r>
              <a:rPr lang="es-EC" sz="3200" b="1" i="1" dirty="0" smtClean="0">
                <a:solidFill>
                  <a:srgbClr val="FF3399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Recolección </a:t>
            </a:r>
            <a:r>
              <a:rPr lang="es-EC" sz="3200" b="1" i="1" dirty="0">
                <a:solidFill>
                  <a:srgbClr val="FF3399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de </a:t>
            </a:r>
            <a:endParaRPr lang="es-EC" sz="3200" b="1" i="1" dirty="0" smtClean="0">
              <a:solidFill>
                <a:srgbClr val="FF3399"/>
              </a:solidFill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400"/>
              </a:spcAft>
              <a:tabLst>
                <a:tab pos="450215" algn="l"/>
              </a:tabLst>
            </a:pPr>
            <a:r>
              <a:rPr lang="es-EC" sz="3200" b="1" i="1" dirty="0" smtClean="0">
                <a:solidFill>
                  <a:srgbClr val="FF3399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datos</a:t>
            </a:r>
            <a:r>
              <a:rPr lang="es-EC" sz="3200" b="1" i="1" dirty="0">
                <a:solidFill>
                  <a:srgbClr val="FF3399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. </a:t>
            </a:r>
            <a:endParaRPr lang="es-EC" sz="3200" b="1" i="1" dirty="0">
              <a:solidFill>
                <a:srgbClr val="FF3399"/>
              </a:solidFill>
              <a:latin typeface="Constantia" panose="02030602050306030303" pitchFamily="18" charset="0"/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5343813" y="1628135"/>
            <a:ext cx="661203" cy="46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Flecha derecha 12"/>
          <p:cNvSpPr/>
          <p:nvPr/>
        </p:nvSpPr>
        <p:spPr>
          <a:xfrm>
            <a:off x="5359733" y="3350034"/>
            <a:ext cx="661203" cy="46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" name="Flecha derecha 13"/>
          <p:cNvSpPr/>
          <p:nvPr/>
        </p:nvSpPr>
        <p:spPr>
          <a:xfrm>
            <a:off x="5362005" y="4908158"/>
            <a:ext cx="661203" cy="46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911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8" grpId="0" animBg="1"/>
      <p:bldP spid="9" grpId="0"/>
      <p:bldP spid="10" grpId="0"/>
      <p:bldP spid="11" grpId="0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Espiral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  <a:ln>
          <a:noFill/>
        </a:ln>
      </a:spPr>
      <a:bodyPr wrap="square" lIns="91425" tIns="91425" rIns="91425" bIns="91425" anchor="t" anchorCtr="0">
        <a:noAutofit/>
      </a:bodyPr>
      <a:lstStyle>
        <a:defPPr algn="ctr" rtl="0">
          <a:spcBef>
            <a:spcPts val="0"/>
          </a:spcBef>
          <a:buNone/>
          <a:defRPr sz="2800" b="0" dirty="0" err="1">
            <a:solidFill>
              <a:srgbClr val="FF0000"/>
            </a:solidFill>
            <a:highlight>
              <a:srgbClr val="FFFFFF"/>
            </a:highlight>
            <a:latin typeface="MS Reference Sans Serif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529</TotalTime>
  <Words>1263</Words>
  <Application>Microsoft Office PowerPoint</Application>
  <PresentationFormat>Personalizado</PresentationFormat>
  <Paragraphs>78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Espiral</vt:lpstr>
      <vt:lpstr>Presentación de PowerPoint</vt:lpstr>
      <vt:lpstr>Las tecnologías de la información y la comunicación son importantes a través de todos los aspectos de la vida cotidiana, porque han cambiado nuestro trabajo, las relaciones sociales y el aprender-haciendo. Castell, M. (1986). </vt:lpstr>
      <vt:lpstr>Presentación de PowerPoint</vt:lpstr>
      <vt:lpstr>Presentación de PowerPoint</vt:lpstr>
      <vt:lpstr>La Tecnología Educativa en prometedoras direcciones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ARTECOMP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Profesores de inglés y sus actitudes hacia el uso de la tecnología, frente a los Estándares del Currículo Ecuatoriano</dc:title>
  <dc:creator>Core i5</dc:creator>
  <cp:lastModifiedBy>Rosi_Varas</cp:lastModifiedBy>
  <cp:revision>34</cp:revision>
  <dcterms:created xsi:type="dcterms:W3CDTF">2017-11-27T23:24:34Z</dcterms:created>
  <dcterms:modified xsi:type="dcterms:W3CDTF">2017-12-05T21:39:12Z</dcterms:modified>
</cp:coreProperties>
</file>