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8" r:id="rId2"/>
    <p:sldId id="256" r:id="rId3"/>
    <p:sldId id="260" r:id="rId4"/>
    <p:sldId id="303" r:id="rId5"/>
    <p:sldId id="302" r:id="rId6"/>
    <p:sldId id="281" r:id="rId7"/>
    <p:sldId id="282" r:id="rId8"/>
    <p:sldId id="283" r:id="rId9"/>
    <p:sldId id="304" r:id="rId10"/>
    <p:sldId id="285" r:id="rId11"/>
    <p:sldId id="294" r:id="rId12"/>
    <p:sldId id="284" r:id="rId13"/>
    <p:sldId id="286" r:id="rId14"/>
    <p:sldId id="287" r:id="rId15"/>
    <p:sldId id="288" r:id="rId16"/>
    <p:sldId id="289" r:id="rId17"/>
    <p:sldId id="290" r:id="rId18"/>
    <p:sldId id="291" r:id="rId19"/>
    <p:sldId id="292" r:id="rId20"/>
    <p:sldId id="293" r:id="rId21"/>
    <p:sldId id="296" r:id="rId22"/>
    <p:sldId id="297" r:id="rId23"/>
    <p:sldId id="295" r:id="rId24"/>
    <p:sldId id="301" r:id="rId25"/>
    <p:sldId id="300" r:id="rId26"/>
    <p:sldId id="265" r:id="rId27"/>
    <p:sldId id="266" r:id="rId28"/>
    <p:sldId id="267" r:id="rId29"/>
    <p:sldId id="268" r:id="rId30"/>
    <p:sldId id="273" r:id="rId31"/>
    <p:sldId id="274" r:id="rId32"/>
    <p:sldId id="277" r:id="rId33"/>
    <p:sldId id="271" r:id="rId34"/>
    <p:sldId id="272" r:id="rId35"/>
    <p:sldId id="269" r:id="rId36"/>
    <p:sldId id="299" r:id="rId37"/>
    <p:sldId id="262" r:id="rId3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67626" autoAdjust="0"/>
  </p:normalViewPr>
  <p:slideViewPr>
    <p:cSldViewPr snapToGrid="0">
      <p:cViewPr varScale="1">
        <p:scale>
          <a:sx n="61" d="100"/>
          <a:sy n="61" d="100"/>
        </p:scale>
        <p:origin x="-900" y="-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F:\GENERO\Genero.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F:\GENERO\Genero.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F:\GENERO\Genero.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F:\GENERO\Genero.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F:\GENERO\Genero.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F:\GENERO\Genero.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E:\ESTADISTICA%20FEDER%202011-2018.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file:///F:\GENERO\Genero.xlsx" TargetMode="External"/></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file:///F:\GENERO\Gener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s-EC"/>
              <a:t>asambleistas por género</a:t>
            </a:r>
          </a:p>
        </c:rich>
      </c:tx>
      <c:layout>
        <c:manualLayout>
          <c:xMode val="edge"/>
          <c:yMode val="edge"/>
          <c:x val="0.28190966754155733"/>
          <c:y val="2.7777777777777776E-2"/>
        </c:manualLayout>
      </c:layout>
      <c:overlay val="0"/>
      <c:spPr>
        <a:noFill/>
        <a:ln>
          <a:noFill/>
        </a:ln>
        <a:effectLst/>
      </c:spPr>
    </c:title>
    <c:autoTitleDeleted val="0"/>
    <c:plotArea>
      <c:layout/>
      <c:barChart>
        <c:barDir val="col"/>
        <c:grouping val="clustered"/>
        <c:varyColors val="0"/>
        <c:ser>
          <c:idx val="0"/>
          <c:order val="0"/>
          <c:tx>
            <c:strRef>
              <c:f>Hoja6!$C$8</c:f>
              <c:strCache>
                <c:ptCount val="1"/>
                <c:pt idx="0">
                  <c:v>HOMBRES </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Hoja6!$C$9</c:f>
              <c:numCache>
                <c:formatCode>General</c:formatCode>
                <c:ptCount val="1"/>
                <c:pt idx="0">
                  <c:v>86</c:v>
                </c:pt>
              </c:numCache>
            </c:numRef>
          </c:val>
        </c:ser>
        <c:ser>
          <c:idx val="1"/>
          <c:order val="1"/>
          <c:tx>
            <c:strRef>
              <c:f>Hoja6!$D$8</c:f>
              <c:strCache>
                <c:ptCount val="1"/>
                <c:pt idx="0">
                  <c:v>MUJERES</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Hoja6!$D$9</c:f>
              <c:numCache>
                <c:formatCode>General</c:formatCode>
                <c:ptCount val="1"/>
                <c:pt idx="0">
                  <c:v>51</c:v>
                </c:pt>
              </c:numCache>
            </c:numRef>
          </c:val>
        </c:ser>
        <c:ser>
          <c:idx val="2"/>
          <c:order val="2"/>
          <c:tx>
            <c:strRef>
              <c:f>Hoja6!$E$8</c:f>
              <c:strCache>
                <c:ptCount val="1"/>
                <c:pt idx="0">
                  <c:v>TOTAL</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Hoja6!$E$9</c:f>
              <c:numCache>
                <c:formatCode>General</c:formatCode>
                <c:ptCount val="1"/>
                <c:pt idx="0">
                  <c:v>137</c:v>
                </c:pt>
              </c:numCache>
            </c:numRef>
          </c:val>
        </c:ser>
        <c:dLbls>
          <c:dLblPos val="outEnd"/>
          <c:showLegendKey val="0"/>
          <c:showVal val="1"/>
          <c:showCatName val="0"/>
          <c:showSerName val="0"/>
          <c:showPercent val="0"/>
          <c:showBubbleSize val="0"/>
        </c:dLbls>
        <c:gapWidth val="444"/>
        <c:overlap val="-90"/>
        <c:axId val="83227392"/>
        <c:axId val="83228928"/>
      </c:barChart>
      <c:catAx>
        <c:axId val="8322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EC"/>
          </a:p>
        </c:txPr>
        <c:crossAx val="83228928"/>
        <c:crosses val="autoZero"/>
        <c:auto val="1"/>
        <c:lblAlgn val="ctr"/>
        <c:lblOffset val="100"/>
        <c:noMultiLvlLbl val="0"/>
      </c:catAx>
      <c:valAx>
        <c:axId val="83228928"/>
        <c:scaling>
          <c:orientation val="minMax"/>
        </c:scaling>
        <c:delete val="1"/>
        <c:axPos val="l"/>
        <c:numFmt formatCode="General" sourceLinked="1"/>
        <c:majorTickMark val="none"/>
        <c:minorTickMark val="none"/>
        <c:tickLblPos val="nextTo"/>
        <c:crossAx val="8322739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3200" dirty="0"/>
              <a:t>Distribución de docentes por </a:t>
            </a:r>
          </a:p>
          <a:p>
            <a:pPr>
              <a:defRPr sz="1400" b="0" i="0" u="none" strike="noStrike" kern="1200" spc="0" baseline="0">
                <a:solidFill>
                  <a:schemeClr val="tx1">
                    <a:lumMod val="65000"/>
                    <a:lumOff val="35000"/>
                  </a:schemeClr>
                </a:solidFill>
                <a:latin typeface="+mn-lt"/>
                <a:ea typeface="+mn-ea"/>
                <a:cs typeface="+mn-cs"/>
              </a:defRPr>
            </a:pPr>
            <a:r>
              <a:rPr lang="es-EC" sz="3200" dirty="0"/>
              <a:t>nivel de formación y género</a:t>
            </a:r>
          </a:p>
        </c:rich>
      </c:tx>
      <c:layout>
        <c:manualLayout>
          <c:xMode val="edge"/>
          <c:yMode val="edge"/>
          <c:x val="0.25785634345564357"/>
          <c:y val="1.2374179034072353E-2"/>
        </c:manualLayout>
      </c:layout>
      <c:overlay val="0"/>
      <c:spPr>
        <a:noFill/>
        <a:ln>
          <a:noFill/>
        </a:ln>
        <a:effectLst/>
      </c:spPr>
    </c:title>
    <c:autoTitleDeleted val="0"/>
    <c:plotArea>
      <c:layout/>
      <c:barChart>
        <c:barDir val="col"/>
        <c:grouping val="clustered"/>
        <c:varyColors val="0"/>
        <c:ser>
          <c:idx val="0"/>
          <c:order val="0"/>
          <c:tx>
            <c:strRef>
              <c:f>Hoja2!$C$4</c:f>
              <c:strCache>
                <c:ptCount val="1"/>
                <c:pt idx="0">
                  <c:v>HOMBRES</c:v>
                </c:pt>
              </c:strCache>
            </c:strRef>
          </c:tx>
          <c:spPr>
            <a:solidFill>
              <a:schemeClr val="accent1"/>
            </a:solidFill>
            <a:ln>
              <a:noFill/>
            </a:ln>
            <a:effectLst/>
          </c:spPr>
          <c:invertIfNegative val="0"/>
          <c:cat>
            <c:strRef>
              <c:f>Hoja2!$B$5:$B$9</c:f>
              <c:strCache>
                <c:ptCount val="5"/>
                <c:pt idx="0">
                  <c:v>Tecnológico</c:v>
                </c:pt>
                <c:pt idx="1">
                  <c:v>Licenciatura</c:v>
                </c:pt>
                <c:pt idx="2">
                  <c:v>Diplomado / Especialización</c:v>
                </c:pt>
                <c:pt idx="3">
                  <c:v>Maestría</c:v>
                </c:pt>
                <c:pt idx="4">
                  <c:v>PhD</c:v>
                </c:pt>
              </c:strCache>
            </c:strRef>
          </c:cat>
          <c:val>
            <c:numRef>
              <c:f>Hoja2!$C$5:$C$9</c:f>
              <c:numCache>
                <c:formatCode>0%</c:formatCode>
                <c:ptCount val="5"/>
                <c:pt idx="0">
                  <c:v>0.64</c:v>
                </c:pt>
                <c:pt idx="1">
                  <c:v>0.64</c:v>
                </c:pt>
                <c:pt idx="2">
                  <c:v>0.65</c:v>
                </c:pt>
                <c:pt idx="3">
                  <c:v>0.63</c:v>
                </c:pt>
                <c:pt idx="4">
                  <c:v>0.7</c:v>
                </c:pt>
              </c:numCache>
            </c:numRef>
          </c:val>
        </c:ser>
        <c:ser>
          <c:idx val="1"/>
          <c:order val="1"/>
          <c:tx>
            <c:strRef>
              <c:f>Hoja2!$D$4</c:f>
              <c:strCache>
                <c:ptCount val="1"/>
                <c:pt idx="0">
                  <c:v>MUJERES</c:v>
                </c:pt>
              </c:strCache>
            </c:strRef>
          </c:tx>
          <c:spPr>
            <a:solidFill>
              <a:schemeClr val="accent2"/>
            </a:solidFill>
            <a:ln>
              <a:noFill/>
            </a:ln>
            <a:effectLst/>
          </c:spPr>
          <c:invertIfNegative val="0"/>
          <c:cat>
            <c:strRef>
              <c:f>Hoja2!$B$5:$B$9</c:f>
              <c:strCache>
                <c:ptCount val="5"/>
                <c:pt idx="0">
                  <c:v>Tecnológico</c:v>
                </c:pt>
                <c:pt idx="1">
                  <c:v>Licenciatura</c:v>
                </c:pt>
                <c:pt idx="2">
                  <c:v>Diplomado / Especialización</c:v>
                </c:pt>
                <c:pt idx="3">
                  <c:v>Maestría</c:v>
                </c:pt>
                <c:pt idx="4">
                  <c:v>PhD</c:v>
                </c:pt>
              </c:strCache>
            </c:strRef>
          </c:cat>
          <c:val>
            <c:numRef>
              <c:f>Hoja2!$D$5:$D$9</c:f>
              <c:numCache>
                <c:formatCode>0%</c:formatCode>
                <c:ptCount val="5"/>
                <c:pt idx="0">
                  <c:v>0.36</c:v>
                </c:pt>
                <c:pt idx="1">
                  <c:v>0.36</c:v>
                </c:pt>
                <c:pt idx="2">
                  <c:v>0.35</c:v>
                </c:pt>
                <c:pt idx="3">
                  <c:v>0.37</c:v>
                </c:pt>
                <c:pt idx="4">
                  <c:v>0.30000000000000004</c:v>
                </c:pt>
              </c:numCache>
            </c:numRef>
          </c:val>
        </c:ser>
        <c:dLbls>
          <c:showLegendKey val="0"/>
          <c:showVal val="0"/>
          <c:showCatName val="0"/>
          <c:showSerName val="0"/>
          <c:showPercent val="0"/>
          <c:showBubbleSize val="0"/>
        </c:dLbls>
        <c:gapWidth val="219"/>
        <c:overlap val="-27"/>
        <c:axId val="34219520"/>
        <c:axId val="34221056"/>
      </c:barChart>
      <c:catAx>
        <c:axId val="3421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4221056"/>
        <c:crosses val="autoZero"/>
        <c:auto val="1"/>
        <c:lblAlgn val="ctr"/>
        <c:lblOffset val="100"/>
        <c:noMultiLvlLbl val="0"/>
      </c:catAx>
      <c:valAx>
        <c:axId val="342210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42195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2800" dirty="0"/>
              <a:t>Distribución de matrícula por género</a:t>
            </a:r>
          </a:p>
        </c:rich>
      </c:tx>
      <c:layout/>
      <c:overlay val="0"/>
      <c:spPr>
        <a:noFill/>
        <a:ln>
          <a:noFill/>
        </a:ln>
        <a:effectLst/>
      </c:spPr>
    </c:title>
    <c:autoTitleDeleted val="0"/>
    <c:plotArea>
      <c:layout/>
      <c:barChart>
        <c:barDir val="bar"/>
        <c:grouping val="clustered"/>
        <c:varyColors val="0"/>
        <c:ser>
          <c:idx val="0"/>
          <c:order val="0"/>
          <c:tx>
            <c:strRef>
              <c:f>Hoja2!$C$13</c:f>
              <c:strCache>
                <c:ptCount val="1"/>
                <c:pt idx="0">
                  <c:v>HOMBRES</c:v>
                </c:pt>
              </c:strCache>
            </c:strRef>
          </c:tx>
          <c:spPr>
            <a:solidFill>
              <a:schemeClr val="accent1"/>
            </a:solidFill>
            <a:ln>
              <a:noFill/>
            </a:ln>
            <a:effectLst/>
          </c:spPr>
          <c:invertIfNegative val="0"/>
          <c:cat>
            <c:strRef>
              <c:f>Hoja2!$B$14:$B$21</c:f>
              <c:strCache>
                <c:ptCount val="8"/>
                <c:pt idx="0">
                  <c:v>Ingeniería, industria y construcción</c:v>
                </c:pt>
                <c:pt idx="1">
                  <c:v>Ciencias de la vida, matemáticas, informática</c:v>
                </c:pt>
                <c:pt idx="2">
                  <c:v>Agricultura y veterinaria</c:v>
                </c:pt>
                <c:pt idx="3">
                  <c:v>Arte y Humanidades</c:v>
                </c:pt>
                <c:pt idx="4">
                  <c:v>Servicios y ambiente</c:v>
                </c:pt>
                <c:pt idx="5">
                  <c:v>Ciencias sociales, derecho y administración</c:v>
                </c:pt>
                <c:pt idx="6">
                  <c:v>Medicina y servicios sociales</c:v>
                </c:pt>
                <c:pt idx="7">
                  <c:v>Educación</c:v>
                </c:pt>
              </c:strCache>
            </c:strRef>
          </c:cat>
          <c:val>
            <c:numRef>
              <c:f>Hoja2!$C$14:$C$21</c:f>
              <c:numCache>
                <c:formatCode>0%</c:formatCode>
                <c:ptCount val="8"/>
                <c:pt idx="0">
                  <c:v>0.77</c:v>
                </c:pt>
                <c:pt idx="1">
                  <c:v>0.62</c:v>
                </c:pt>
                <c:pt idx="2">
                  <c:v>0.62</c:v>
                </c:pt>
                <c:pt idx="3">
                  <c:v>0.52</c:v>
                </c:pt>
                <c:pt idx="4">
                  <c:v>0.45</c:v>
                </c:pt>
                <c:pt idx="5">
                  <c:v>0.39</c:v>
                </c:pt>
                <c:pt idx="6">
                  <c:v>0.32</c:v>
                </c:pt>
                <c:pt idx="7">
                  <c:v>0.28999999999999998</c:v>
                </c:pt>
              </c:numCache>
            </c:numRef>
          </c:val>
        </c:ser>
        <c:ser>
          <c:idx val="1"/>
          <c:order val="1"/>
          <c:tx>
            <c:strRef>
              <c:f>Hoja2!$D$13</c:f>
              <c:strCache>
                <c:ptCount val="1"/>
                <c:pt idx="0">
                  <c:v>MUJERES</c:v>
                </c:pt>
              </c:strCache>
            </c:strRef>
          </c:tx>
          <c:spPr>
            <a:solidFill>
              <a:schemeClr val="accent2"/>
            </a:solidFill>
            <a:ln>
              <a:noFill/>
            </a:ln>
            <a:effectLst/>
          </c:spPr>
          <c:invertIfNegative val="0"/>
          <c:cat>
            <c:strRef>
              <c:f>Hoja2!$B$14:$B$21</c:f>
              <c:strCache>
                <c:ptCount val="8"/>
                <c:pt idx="0">
                  <c:v>Ingeniería, industria y construcción</c:v>
                </c:pt>
                <c:pt idx="1">
                  <c:v>Ciencias de la vida, matemáticas, informática</c:v>
                </c:pt>
                <c:pt idx="2">
                  <c:v>Agricultura y veterinaria</c:v>
                </c:pt>
                <c:pt idx="3">
                  <c:v>Arte y Humanidades</c:v>
                </c:pt>
                <c:pt idx="4">
                  <c:v>Servicios y ambiente</c:v>
                </c:pt>
                <c:pt idx="5">
                  <c:v>Ciencias sociales, derecho y administración</c:v>
                </c:pt>
                <c:pt idx="6">
                  <c:v>Medicina y servicios sociales</c:v>
                </c:pt>
                <c:pt idx="7">
                  <c:v>Educación</c:v>
                </c:pt>
              </c:strCache>
            </c:strRef>
          </c:cat>
          <c:val>
            <c:numRef>
              <c:f>Hoja2!$D$14:$D$21</c:f>
              <c:numCache>
                <c:formatCode>0%</c:formatCode>
                <c:ptCount val="8"/>
                <c:pt idx="0">
                  <c:v>0.22999999999999998</c:v>
                </c:pt>
                <c:pt idx="1">
                  <c:v>0.38</c:v>
                </c:pt>
                <c:pt idx="2">
                  <c:v>0.38</c:v>
                </c:pt>
                <c:pt idx="3">
                  <c:v>0.48</c:v>
                </c:pt>
                <c:pt idx="4">
                  <c:v>0.55000000000000004</c:v>
                </c:pt>
                <c:pt idx="5">
                  <c:v>0.61</c:v>
                </c:pt>
                <c:pt idx="6">
                  <c:v>0.67999999999999994</c:v>
                </c:pt>
                <c:pt idx="7">
                  <c:v>0.71</c:v>
                </c:pt>
              </c:numCache>
            </c:numRef>
          </c:val>
        </c:ser>
        <c:dLbls>
          <c:showLegendKey val="0"/>
          <c:showVal val="0"/>
          <c:showCatName val="0"/>
          <c:showSerName val="0"/>
          <c:showPercent val="0"/>
          <c:showBubbleSize val="0"/>
        </c:dLbls>
        <c:gapWidth val="182"/>
        <c:axId val="34464512"/>
        <c:axId val="34466048"/>
      </c:barChart>
      <c:catAx>
        <c:axId val="34464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C"/>
          </a:p>
        </c:txPr>
        <c:crossAx val="34466048"/>
        <c:crosses val="autoZero"/>
        <c:auto val="1"/>
        <c:lblAlgn val="ctr"/>
        <c:lblOffset val="100"/>
        <c:noMultiLvlLbl val="0"/>
      </c:catAx>
      <c:valAx>
        <c:axId val="344660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44645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ofPieChart>
        <c:ofPieType val="bar"/>
        <c:varyColors val="1"/>
        <c:ser>
          <c:idx val="0"/>
          <c:order val="0"/>
          <c:tx>
            <c:strRef>
              <c:f>Hoja1!$C$3</c:f>
              <c:strCache>
                <c:ptCount val="1"/>
                <c:pt idx="0">
                  <c:v>RECTORES IES por género</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Hoja1!$B$4:$B$5</c:f>
              <c:strCache>
                <c:ptCount val="2"/>
                <c:pt idx="0">
                  <c:v>HOMBRES</c:v>
                </c:pt>
                <c:pt idx="1">
                  <c:v>MUJERES</c:v>
                </c:pt>
              </c:strCache>
            </c:strRef>
          </c:cat>
          <c:val>
            <c:numRef>
              <c:f>Hoja1!$C$4:$C$5</c:f>
              <c:numCache>
                <c:formatCode>General</c:formatCode>
                <c:ptCount val="2"/>
                <c:pt idx="0">
                  <c:v>82</c:v>
                </c:pt>
                <c:pt idx="1">
                  <c:v>18</c:v>
                </c:pt>
              </c:numCache>
            </c:numRef>
          </c:val>
        </c:ser>
        <c:dLbls>
          <c:dLblPos val="ctr"/>
          <c:showLegendKey val="0"/>
          <c:showVal val="0"/>
          <c:showCatName val="0"/>
          <c:showSerName val="0"/>
          <c:showPercent val="1"/>
          <c:showBubbleSize val="0"/>
          <c:showLeaderLines val="1"/>
        </c:dLbls>
        <c:gapWidth val="100"/>
        <c:secondPieSize val="75"/>
        <c:serLines>
          <c:spPr>
            <a:ln w="9525">
              <a:solidFill>
                <a:schemeClr val="dk1">
                  <a:lumMod val="50000"/>
                  <a:lumOff val="50000"/>
                </a:schemeClr>
              </a:solidFill>
              <a:round/>
            </a:ln>
            <a:effectLst/>
          </c:spPr>
        </c:serLines>
      </c:of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ofPieChart>
        <c:ofPieType val="bar"/>
        <c:varyColors val="1"/>
        <c:ser>
          <c:idx val="0"/>
          <c:order val="0"/>
          <c:tx>
            <c:strRef>
              <c:f>Hoja1!$C$22</c:f>
              <c:strCache>
                <c:ptCount val="1"/>
                <c:pt idx="0">
                  <c:v>DOCENTES IES por género</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Hoja1!$B$23:$B$24</c:f>
              <c:strCache>
                <c:ptCount val="2"/>
                <c:pt idx="0">
                  <c:v>HOMBRES</c:v>
                </c:pt>
                <c:pt idx="1">
                  <c:v>MUJERES</c:v>
                </c:pt>
              </c:strCache>
            </c:strRef>
          </c:cat>
          <c:val>
            <c:numRef>
              <c:f>Hoja1!$C$23:$C$24</c:f>
              <c:numCache>
                <c:formatCode>General</c:formatCode>
                <c:ptCount val="2"/>
                <c:pt idx="0">
                  <c:v>64</c:v>
                </c:pt>
                <c:pt idx="1">
                  <c:v>36</c:v>
                </c:pt>
              </c:numCache>
            </c:numRef>
          </c:val>
        </c:ser>
        <c:dLbls>
          <c:dLblPos val="ctr"/>
          <c:showLegendKey val="0"/>
          <c:showVal val="0"/>
          <c:showCatName val="0"/>
          <c:showSerName val="0"/>
          <c:showPercent val="1"/>
          <c:showBubbleSize val="0"/>
          <c:showLeaderLines val="1"/>
        </c:dLbls>
        <c:gapWidth val="100"/>
        <c:secondPieSize val="75"/>
        <c:serLines>
          <c:spPr>
            <a:ln w="9525">
              <a:solidFill>
                <a:schemeClr val="dk1">
                  <a:lumMod val="50000"/>
                  <a:lumOff val="50000"/>
                </a:schemeClr>
              </a:solidFill>
              <a:round/>
            </a:ln>
            <a:effectLst/>
          </c:spPr>
        </c:serLines>
      </c:of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EC"/>
              <a:t>DOCENTES FEDER POR GÉNERO</a:t>
            </a:r>
          </a:p>
        </c:rich>
      </c:tx>
      <c:layout/>
      <c:overlay val="0"/>
      <c:spPr>
        <a:noFill/>
        <a:ln>
          <a:noFill/>
        </a:ln>
        <a:effectLst/>
      </c:spPr>
    </c:title>
    <c:autoTitleDeleted val="0"/>
    <c:plotArea>
      <c:layout/>
      <c:barChart>
        <c:barDir val="col"/>
        <c:grouping val="clustered"/>
        <c:varyColors val="0"/>
        <c:ser>
          <c:idx val="0"/>
          <c:order val="0"/>
          <c:tx>
            <c:strRef>
              <c:f>Hoja3!$C$12</c:f>
              <c:strCache>
                <c:ptCount val="1"/>
                <c:pt idx="0">
                  <c:v>HOMBRES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Hoja3!$C$13</c:f>
              <c:numCache>
                <c:formatCode>General</c:formatCode>
                <c:ptCount val="1"/>
                <c:pt idx="0">
                  <c:v>25</c:v>
                </c:pt>
              </c:numCache>
            </c:numRef>
          </c:val>
        </c:ser>
        <c:ser>
          <c:idx val="1"/>
          <c:order val="1"/>
          <c:tx>
            <c:strRef>
              <c:f>Hoja3!$D$12</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Hoja3!$D$13</c:f>
              <c:numCache>
                <c:formatCode>General</c:formatCode>
                <c:ptCount val="1"/>
                <c:pt idx="0">
                  <c:v>8</c:v>
                </c:pt>
              </c:numCache>
            </c:numRef>
          </c:val>
        </c:ser>
        <c:ser>
          <c:idx val="2"/>
          <c:order val="2"/>
          <c:tx>
            <c:strRef>
              <c:f>Hoja3!$E$12</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Hoja3!$E$13</c:f>
              <c:numCache>
                <c:formatCode>General</c:formatCode>
                <c:ptCount val="1"/>
                <c:pt idx="0">
                  <c:v>33</c:v>
                </c:pt>
              </c:numCache>
            </c:numRef>
          </c:val>
        </c:ser>
        <c:dLbls>
          <c:dLblPos val="outEnd"/>
          <c:showLegendKey val="0"/>
          <c:showVal val="1"/>
          <c:showCatName val="0"/>
          <c:showSerName val="0"/>
          <c:showPercent val="0"/>
          <c:showBubbleSize val="0"/>
        </c:dLbls>
        <c:gapWidth val="219"/>
        <c:overlap val="-27"/>
        <c:axId val="38953728"/>
        <c:axId val="38955264"/>
      </c:barChart>
      <c:catAx>
        <c:axId val="3895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38955264"/>
        <c:crosses val="autoZero"/>
        <c:auto val="1"/>
        <c:lblAlgn val="ctr"/>
        <c:lblOffset val="100"/>
        <c:noMultiLvlLbl val="0"/>
      </c:catAx>
      <c:valAx>
        <c:axId val="38955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38953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rgbClr val="FF0000"/>
                </a:solidFill>
                <a:latin typeface="+mj-lt"/>
                <a:ea typeface="+mj-ea"/>
                <a:cs typeface="+mj-cs"/>
              </a:defRPr>
            </a:pPr>
            <a:r>
              <a:rPr lang="es-EC" sz="2200" b="1" dirty="0">
                <a:solidFill>
                  <a:sysClr val="windowText" lastClr="000000"/>
                </a:solidFill>
              </a:rPr>
              <a:t>ESTUDIANTES FEDER</a:t>
            </a:r>
            <a:r>
              <a:rPr lang="es-EC" sz="2200" b="1" baseline="0" dirty="0">
                <a:solidFill>
                  <a:sysClr val="windowText" lastClr="000000"/>
                </a:solidFill>
              </a:rPr>
              <a:t> </a:t>
            </a:r>
            <a:r>
              <a:rPr lang="es-EC" sz="2200" b="1" dirty="0">
                <a:solidFill>
                  <a:sysClr val="windowText" lastClr="000000"/>
                </a:solidFill>
              </a:rPr>
              <a:t>MATRICULADOS DEL 2011 AL 2017 POR GÉNERO</a:t>
            </a:r>
          </a:p>
        </c:rich>
      </c:tx>
      <c:layout>
        <c:manualLayout>
          <c:xMode val="edge"/>
          <c:yMode val="edge"/>
          <c:x val="0.14309730305450946"/>
          <c:y val="2.6267782461394634E-2"/>
        </c:manualLayout>
      </c:layout>
      <c:overlay val="0"/>
      <c:spPr>
        <a:noFill/>
        <a:ln>
          <a:noFill/>
        </a:ln>
        <a:effectLst/>
      </c:spPr>
    </c:title>
    <c:autoTitleDeleted val="0"/>
    <c:view3D>
      <c:rotX val="90"/>
      <c:rotY val="140"/>
      <c:depthPercent val="100"/>
      <c:rAngAx val="1"/>
    </c:view3D>
    <c:floor>
      <c:thickness val="0"/>
      <c:spPr>
        <a:pattFill prst="ltDnDiag">
          <a:fgClr>
            <a:schemeClr val="dk1">
              <a:lumMod val="15000"/>
              <a:lumOff val="85000"/>
            </a:schemeClr>
          </a:fgClr>
          <a:bgClr>
            <a:schemeClr val="lt1"/>
          </a:bgClr>
        </a:pattFill>
        <a:ln>
          <a:noFill/>
        </a:ln>
        <a:effectLst/>
        <a:sp3d/>
      </c:spPr>
    </c:floor>
    <c:sideWall>
      <c:thickness val="0"/>
      <c:spPr>
        <a:pattFill prst="ltDnDiag">
          <a:fgClr>
            <a:schemeClr val="dk1">
              <a:lumMod val="15000"/>
              <a:lumOff val="85000"/>
            </a:schemeClr>
          </a:fgClr>
          <a:bgClr>
            <a:schemeClr val="lt1"/>
          </a:bgClr>
        </a:pattFill>
        <a:ln>
          <a:noFill/>
        </a:ln>
        <a:effectLst/>
        <a:sp3d/>
      </c:spPr>
    </c:sideWall>
    <c:backWall>
      <c:thickness val="0"/>
      <c:spPr>
        <a:pattFill prst="ltDnDiag">
          <a:fgClr>
            <a:schemeClr val="dk1">
              <a:lumMod val="15000"/>
              <a:lumOff val="85000"/>
            </a:schemeClr>
          </a:fgClr>
          <a:bgClr>
            <a:schemeClr val="lt1"/>
          </a:bgClr>
        </a:pattFill>
        <a:ln>
          <a:noFill/>
        </a:ln>
        <a:effectLst/>
        <a:sp3d/>
      </c:spPr>
    </c:backWall>
    <c:plotArea>
      <c:layout>
        <c:manualLayout>
          <c:layoutTarget val="inner"/>
          <c:xMode val="edge"/>
          <c:yMode val="edge"/>
          <c:x val="9.7849746533013759E-2"/>
          <c:y val="2.5792975271886152E-2"/>
          <c:w val="0.82232574455897856"/>
          <c:h val="0.63217387973263972"/>
        </c:manualLayout>
      </c:layout>
      <c:bar3DChart>
        <c:barDir val="col"/>
        <c:grouping val="standard"/>
        <c:varyColors val="0"/>
        <c:ser>
          <c:idx val="0"/>
          <c:order val="0"/>
          <c:tx>
            <c:strRef>
              <c:f>Hoja1!$C$6</c:f>
              <c:strCache>
                <c:ptCount val="1"/>
                <c:pt idx="0">
                  <c:v>TOTAL HOMBRES</c:v>
                </c:pt>
              </c:strCache>
            </c:strRef>
          </c:tx>
          <c:spPr>
            <a:solidFill>
              <a:srgbClr val="002060"/>
            </a:solidFill>
            <a:ln>
              <a:noFill/>
            </a:ln>
            <a:effectLst/>
            <a:sp3d/>
          </c:spPr>
          <c:invertIfNegative val="0"/>
          <c:dLbls>
            <c:spPr>
              <a:solidFill>
                <a:schemeClr val="bg2"/>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Hoja1!$A$7:$B$31</c:f>
              <c:strCache>
                <c:ptCount val="25"/>
                <c:pt idx="0">
                  <c:v>DOCENCIA PRESENCIAL 2011-2012</c:v>
                </c:pt>
                <c:pt idx="1">
                  <c:v>SEMIPRESENCIAL 2011-2012</c:v>
                </c:pt>
                <c:pt idx="2">
                  <c:v>TOTAL</c:v>
                </c:pt>
                <c:pt idx="3">
                  <c:v>DOCENCIA PRESENCIAL 2012-2013</c:v>
                </c:pt>
                <c:pt idx="4">
                  <c:v>SEMIPRESENCIAL2012-2013</c:v>
                </c:pt>
                <c:pt idx="6">
                  <c:v>DOCENCIA PRESENCIAL2013-2014</c:v>
                </c:pt>
                <c:pt idx="7">
                  <c:v>SEMIPRESENCIA2013-2014L</c:v>
                </c:pt>
                <c:pt idx="9">
                  <c:v>DOCENCIA PRESENCIAL C1 2014-2015</c:v>
                </c:pt>
                <c:pt idx="10">
                  <c:v>DOCENCIA PRESENCIAL C22014-2015</c:v>
                </c:pt>
                <c:pt idx="11">
                  <c:v>SEMIPRESENCIAL 2014-2015</c:v>
                </c:pt>
                <c:pt idx="13">
                  <c:v>DOCENCIA PRESENCIAL C12015-2016</c:v>
                </c:pt>
                <c:pt idx="14">
                  <c:v>DOCENCIA PRESENCIAL C22015-2016</c:v>
                </c:pt>
                <c:pt idx="15">
                  <c:v>SEMIPRESENCIAL 2015-2016</c:v>
                </c:pt>
                <c:pt idx="17">
                  <c:v>DOCENCIA PRESENCIAL C12016-2017</c:v>
                </c:pt>
                <c:pt idx="18">
                  <c:v>DOCENCIA PRESENCIAL C22016-2017</c:v>
                </c:pt>
                <c:pt idx="19">
                  <c:v>SEMIPRESENCIAL 2016-2017</c:v>
                </c:pt>
                <c:pt idx="21">
                  <c:v>DOCENCIA PRESENCIAL C12017-2018</c:v>
                </c:pt>
                <c:pt idx="22">
                  <c:v>DOCENCIA PRESENCIAL C22017-2018</c:v>
                </c:pt>
                <c:pt idx="23">
                  <c:v>PEDAGOGÍA DE LA ACTIVIDAD FÍSICA2017-2018</c:v>
                </c:pt>
                <c:pt idx="24">
                  <c:v>SEMIPRESENCIAL 2017-2018</c:v>
                </c:pt>
              </c:strCache>
            </c:strRef>
          </c:cat>
          <c:val>
            <c:numRef>
              <c:f>Hoja1!$C$7:$C$31</c:f>
              <c:numCache>
                <c:formatCode>General</c:formatCode>
                <c:ptCount val="25"/>
                <c:pt idx="0">
                  <c:v>472</c:v>
                </c:pt>
                <c:pt idx="1">
                  <c:v>404</c:v>
                </c:pt>
                <c:pt idx="3">
                  <c:v>402</c:v>
                </c:pt>
                <c:pt idx="4">
                  <c:v>270</c:v>
                </c:pt>
                <c:pt idx="6">
                  <c:v>334</c:v>
                </c:pt>
                <c:pt idx="7">
                  <c:v>234</c:v>
                </c:pt>
                <c:pt idx="9">
                  <c:v>247</c:v>
                </c:pt>
                <c:pt idx="10">
                  <c:v>95</c:v>
                </c:pt>
                <c:pt idx="11">
                  <c:v>144</c:v>
                </c:pt>
                <c:pt idx="13">
                  <c:v>221</c:v>
                </c:pt>
                <c:pt idx="14">
                  <c:v>304</c:v>
                </c:pt>
                <c:pt idx="15">
                  <c:v>304</c:v>
                </c:pt>
                <c:pt idx="17">
                  <c:v>211</c:v>
                </c:pt>
                <c:pt idx="18">
                  <c:v>194</c:v>
                </c:pt>
                <c:pt idx="19">
                  <c:v>61</c:v>
                </c:pt>
                <c:pt idx="21">
                  <c:v>222</c:v>
                </c:pt>
                <c:pt idx="22">
                  <c:v>0</c:v>
                </c:pt>
                <c:pt idx="23">
                  <c:v>70</c:v>
                </c:pt>
                <c:pt idx="24">
                  <c:v>29</c:v>
                </c:pt>
              </c:numCache>
            </c:numRef>
          </c:val>
        </c:ser>
        <c:ser>
          <c:idx val="1"/>
          <c:order val="1"/>
          <c:tx>
            <c:strRef>
              <c:f>Hoja1!$D$6</c:f>
              <c:strCache>
                <c:ptCount val="1"/>
                <c:pt idx="0">
                  <c:v>TOTAL MUJERES</c:v>
                </c:pt>
              </c:strCache>
            </c:strRef>
          </c:tx>
          <c:spPr>
            <a:solidFill>
              <a:srgbClr val="FFCC00"/>
            </a:solidFill>
            <a:ln>
              <a:noFill/>
            </a:ln>
            <a:effectLst/>
            <a:sp3d/>
          </c:spPr>
          <c:invertIfNegative val="0"/>
          <c:dLbls>
            <c:spPr>
              <a:solidFill>
                <a:schemeClr val="bg2"/>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lumMod val="50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Hoja1!$A$7:$B$31</c:f>
              <c:strCache>
                <c:ptCount val="25"/>
                <c:pt idx="0">
                  <c:v>DOCENCIA PRESENCIAL 2011-2012</c:v>
                </c:pt>
                <c:pt idx="1">
                  <c:v>SEMIPRESENCIAL 2011-2012</c:v>
                </c:pt>
                <c:pt idx="2">
                  <c:v>TOTAL</c:v>
                </c:pt>
                <c:pt idx="3">
                  <c:v>DOCENCIA PRESENCIAL 2012-2013</c:v>
                </c:pt>
                <c:pt idx="4">
                  <c:v>SEMIPRESENCIAL2012-2013</c:v>
                </c:pt>
                <c:pt idx="6">
                  <c:v>DOCENCIA PRESENCIAL2013-2014</c:v>
                </c:pt>
                <c:pt idx="7">
                  <c:v>SEMIPRESENCIA2013-2014L</c:v>
                </c:pt>
                <c:pt idx="9">
                  <c:v>DOCENCIA PRESENCIAL C1 2014-2015</c:v>
                </c:pt>
                <c:pt idx="10">
                  <c:v>DOCENCIA PRESENCIAL C22014-2015</c:v>
                </c:pt>
                <c:pt idx="11">
                  <c:v>SEMIPRESENCIAL 2014-2015</c:v>
                </c:pt>
                <c:pt idx="13">
                  <c:v>DOCENCIA PRESENCIAL C12015-2016</c:v>
                </c:pt>
                <c:pt idx="14">
                  <c:v>DOCENCIA PRESENCIAL C22015-2016</c:v>
                </c:pt>
                <c:pt idx="15">
                  <c:v>SEMIPRESENCIAL 2015-2016</c:v>
                </c:pt>
                <c:pt idx="17">
                  <c:v>DOCENCIA PRESENCIAL C12016-2017</c:v>
                </c:pt>
                <c:pt idx="18">
                  <c:v>DOCENCIA PRESENCIAL C22016-2017</c:v>
                </c:pt>
                <c:pt idx="19">
                  <c:v>SEMIPRESENCIAL 2016-2017</c:v>
                </c:pt>
                <c:pt idx="21">
                  <c:v>DOCENCIA PRESENCIAL C12017-2018</c:v>
                </c:pt>
                <c:pt idx="22">
                  <c:v>DOCENCIA PRESENCIAL C22017-2018</c:v>
                </c:pt>
                <c:pt idx="23">
                  <c:v>PEDAGOGÍA DE LA ACTIVIDAD FÍSICA2017-2018</c:v>
                </c:pt>
                <c:pt idx="24">
                  <c:v>SEMIPRESENCIAL 2017-2018</c:v>
                </c:pt>
              </c:strCache>
            </c:strRef>
          </c:cat>
          <c:val>
            <c:numRef>
              <c:f>Hoja1!$D$7:$D$31</c:f>
              <c:numCache>
                <c:formatCode>General</c:formatCode>
                <c:ptCount val="25"/>
                <c:pt idx="0">
                  <c:v>232</c:v>
                </c:pt>
                <c:pt idx="1">
                  <c:v>192</c:v>
                </c:pt>
                <c:pt idx="3">
                  <c:v>201</c:v>
                </c:pt>
                <c:pt idx="4">
                  <c:v>151</c:v>
                </c:pt>
                <c:pt idx="6">
                  <c:v>162</c:v>
                </c:pt>
                <c:pt idx="7">
                  <c:v>125</c:v>
                </c:pt>
                <c:pt idx="9">
                  <c:v>115</c:v>
                </c:pt>
                <c:pt idx="10">
                  <c:v>31</c:v>
                </c:pt>
                <c:pt idx="11">
                  <c:v>78</c:v>
                </c:pt>
                <c:pt idx="13">
                  <c:v>73</c:v>
                </c:pt>
                <c:pt idx="14">
                  <c:v>105</c:v>
                </c:pt>
                <c:pt idx="15">
                  <c:v>105</c:v>
                </c:pt>
                <c:pt idx="17">
                  <c:v>79</c:v>
                </c:pt>
                <c:pt idx="18">
                  <c:v>110</c:v>
                </c:pt>
                <c:pt idx="19">
                  <c:v>22</c:v>
                </c:pt>
                <c:pt idx="21">
                  <c:v>79</c:v>
                </c:pt>
                <c:pt idx="22">
                  <c:v>0</c:v>
                </c:pt>
                <c:pt idx="23">
                  <c:v>22</c:v>
                </c:pt>
                <c:pt idx="24">
                  <c:v>10</c:v>
                </c:pt>
              </c:numCache>
            </c:numRef>
          </c:val>
        </c:ser>
        <c:dLbls>
          <c:showLegendKey val="0"/>
          <c:showVal val="0"/>
          <c:showCatName val="0"/>
          <c:showSerName val="0"/>
          <c:showPercent val="0"/>
          <c:showBubbleSize val="0"/>
        </c:dLbls>
        <c:gapWidth val="247"/>
        <c:shape val="box"/>
        <c:axId val="84439808"/>
        <c:axId val="84441344"/>
        <c:axId val="84447680"/>
        <c:extLst>
          <c:ext xmlns:c15="http://schemas.microsoft.com/office/drawing/2012/chart" uri="{02D57815-91ED-43cb-92C2-25804820EDAC}">
            <c15:filteredBarSeries>
              <c15:ser>
                <c:idx val="2"/>
                <c:order val="2"/>
                <c:tx>
                  <c:strRef>
                    <c:extLst>
                      <c:ext uri="{02D57815-91ED-43cb-92C2-25804820EDAC}">
                        <c15:formulaRef>
                          <c15:sqref>Hoja1!$E$6</c15:sqref>
                        </c15:formulaRef>
                      </c:ext>
                    </c:extLst>
                    <c:strCache>
                      <c:ptCount val="1"/>
                      <c:pt idx="0">
                        <c:v>TOTAL MATRICULADO</c:v>
                      </c:pt>
                    </c:strCache>
                  </c:strRef>
                </c:tx>
                <c:spPr>
                  <a:solidFill>
                    <a:schemeClr val="accent3"/>
                  </a:solidFill>
                  <a:ln>
                    <a:noFill/>
                  </a:ln>
                  <a:effectLst/>
                  <a:sp3d/>
                </c:spPr>
                <c:invertIfNegative val="0"/>
                <c:cat>
                  <c:strRef>
                    <c:extLst>
                      <c:ext uri="{02D57815-91ED-43cb-92C2-25804820EDAC}">
                        <c15:formulaRef>
                          <c15:sqref>Hoja1!$A$7:$B$31</c15:sqref>
                        </c15:formulaRef>
                      </c:ext>
                    </c:extLst>
                    <c:strCache>
                      <c:ptCount val="25"/>
                      <c:pt idx="0">
                        <c:v>DOCENCIA PRESENCIAL 2011-2012</c:v>
                      </c:pt>
                      <c:pt idx="1">
                        <c:v>SEMIPRESENCIAL 2011-2012</c:v>
                      </c:pt>
                      <c:pt idx="2">
                        <c:v>TOTAL</c:v>
                      </c:pt>
                      <c:pt idx="3">
                        <c:v>DOCENCIA PRESENCIAL 2012-2013</c:v>
                      </c:pt>
                      <c:pt idx="4">
                        <c:v>SEMIPRESENCIAL2012-2013</c:v>
                      </c:pt>
                      <c:pt idx="6">
                        <c:v>DOCENCIA PRESENCIAL2013-2014</c:v>
                      </c:pt>
                      <c:pt idx="7">
                        <c:v>SEMIPRESENCIA2013-2014L</c:v>
                      </c:pt>
                      <c:pt idx="9">
                        <c:v>DOCENCIA PRESENCIAL C1 2014-2015</c:v>
                      </c:pt>
                      <c:pt idx="10">
                        <c:v>DOCENCIA PRESENCIAL C22014-2015</c:v>
                      </c:pt>
                      <c:pt idx="11">
                        <c:v>SEMIPRESENCIAL 2014-2015</c:v>
                      </c:pt>
                      <c:pt idx="13">
                        <c:v>DOCENCIA PRESENCIAL C12015-2016</c:v>
                      </c:pt>
                      <c:pt idx="14">
                        <c:v>DOCENCIA PRESENCIAL C22015-2016</c:v>
                      </c:pt>
                      <c:pt idx="15">
                        <c:v>SEMIPRESENCIAL 2015-2016</c:v>
                      </c:pt>
                      <c:pt idx="17">
                        <c:v>DOCENCIA PRESENCIAL C12016-2017</c:v>
                      </c:pt>
                      <c:pt idx="18">
                        <c:v>DOCENCIA PRESENCIAL C22016-2017</c:v>
                      </c:pt>
                      <c:pt idx="19">
                        <c:v>SEMIPRESENCIAL 2016-2017</c:v>
                      </c:pt>
                      <c:pt idx="21">
                        <c:v>DOCENCIA PRESENCIAL C12017-2018</c:v>
                      </c:pt>
                      <c:pt idx="22">
                        <c:v>DOCENCIA PRESENCIAL C22017-2018</c:v>
                      </c:pt>
                      <c:pt idx="23">
                        <c:v>PEDAGOGÍA DE LA ACTIVIDAD FÍSICA2017-2018</c:v>
                      </c:pt>
                      <c:pt idx="24">
                        <c:v>SEMIPRESENCIAL 2017-2018</c:v>
                      </c:pt>
                    </c:strCache>
                  </c:strRef>
                </c:cat>
                <c:val>
                  <c:numRef>
                    <c:extLst>
                      <c:ext uri="{02D57815-91ED-43cb-92C2-25804820EDAC}">
                        <c15:formulaRef>
                          <c15:sqref>Hoja1!$E$7:$E$31</c15:sqref>
                        </c15:formulaRef>
                      </c:ext>
                    </c:extLst>
                    <c:numCache>
                      <c:formatCode>General</c:formatCode>
                      <c:ptCount val="25"/>
                      <c:pt idx="0">
                        <c:v>704</c:v>
                      </c:pt>
                      <c:pt idx="1">
                        <c:v>596</c:v>
                      </c:pt>
                      <c:pt idx="3">
                        <c:v>603</c:v>
                      </c:pt>
                      <c:pt idx="4">
                        <c:v>421</c:v>
                      </c:pt>
                      <c:pt idx="6">
                        <c:v>496</c:v>
                      </c:pt>
                      <c:pt idx="7">
                        <c:v>359</c:v>
                      </c:pt>
                      <c:pt idx="9">
                        <c:v>362</c:v>
                      </c:pt>
                      <c:pt idx="10">
                        <c:v>126</c:v>
                      </c:pt>
                      <c:pt idx="11">
                        <c:v>222</c:v>
                      </c:pt>
                      <c:pt idx="13">
                        <c:v>294</c:v>
                      </c:pt>
                      <c:pt idx="14">
                        <c:v>409</c:v>
                      </c:pt>
                      <c:pt idx="15">
                        <c:v>409</c:v>
                      </c:pt>
                      <c:pt idx="17">
                        <c:v>290</c:v>
                      </c:pt>
                      <c:pt idx="18">
                        <c:v>304</c:v>
                      </c:pt>
                      <c:pt idx="19">
                        <c:v>83</c:v>
                      </c:pt>
                      <c:pt idx="21">
                        <c:v>301</c:v>
                      </c:pt>
                      <c:pt idx="22">
                        <c:v>0</c:v>
                      </c:pt>
                      <c:pt idx="23">
                        <c:v>92</c:v>
                      </c:pt>
                      <c:pt idx="24">
                        <c:v>39</c:v>
                      </c:pt>
                    </c:numCache>
                  </c:numRef>
                </c:val>
              </c15:ser>
            </c15:filteredBarSeries>
            <c15:filteredBarSeries>
              <c15:ser>
                <c:idx val="3"/>
                <c:order val="3"/>
                <c:spPr>
                  <a:solidFill>
                    <a:schemeClr val="accent4"/>
                  </a:solidFill>
                  <a:ln>
                    <a:noFill/>
                  </a:ln>
                  <a:effectLst/>
                  <a:sp3d/>
                </c:spPr>
                <c:invertIfNegative val="0"/>
                <c:val>
                  <c:numLit>
                    <c:formatCode>General</c:formatCode>
                    <c:ptCount val="1"/>
                    <c:pt idx="0">
                      <c:v>1</c:v>
                    </c:pt>
                  </c:numLit>
                </c:val>
              </c15:ser>
            </c15:filteredBarSeries>
          </c:ext>
        </c:extLst>
      </c:bar3DChart>
      <c:catAx>
        <c:axId val="8443980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rgbClr val="002060"/>
                </a:solidFill>
                <a:latin typeface="+mn-lt"/>
                <a:ea typeface="+mn-ea"/>
                <a:cs typeface="+mn-cs"/>
              </a:defRPr>
            </a:pPr>
            <a:endParaRPr lang="es-EC"/>
          </a:p>
        </c:txPr>
        <c:crossAx val="84441344"/>
        <c:crosses val="autoZero"/>
        <c:auto val="1"/>
        <c:lblAlgn val="ctr"/>
        <c:lblOffset val="100"/>
        <c:noMultiLvlLbl val="0"/>
      </c:catAx>
      <c:valAx>
        <c:axId val="8444134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crossAx val="84439808"/>
        <c:crosses val="autoZero"/>
        <c:crossBetween val="between"/>
      </c:valAx>
      <c:serAx>
        <c:axId val="84447680"/>
        <c:scaling>
          <c:orientation val="minMax"/>
        </c:scaling>
        <c:delete val="0"/>
        <c:axPos val="b"/>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crossAx val="84441344"/>
        <c:crosses val="autoZero"/>
      </c:serAx>
      <c:spPr>
        <a:solidFill>
          <a:schemeClr val="lt1"/>
        </a:solid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s-EC"/>
              <a:t>pERSONAL ADMINISTRATIVO FEDER por género</a:t>
            </a:r>
          </a:p>
        </c:rich>
      </c:tx>
      <c:layout/>
      <c:overlay val="0"/>
      <c:spPr>
        <a:noFill/>
        <a:ln>
          <a:noFill/>
        </a:ln>
        <a:effectLst/>
      </c:spPr>
    </c:title>
    <c:autoTitleDeleted val="0"/>
    <c:plotArea>
      <c:layout/>
      <c:barChart>
        <c:barDir val="col"/>
        <c:grouping val="clustered"/>
        <c:varyColors val="0"/>
        <c:ser>
          <c:idx val="0"/>
          <c:order val="0"/>
          <c:tx>
            <c:strRef>
              <c:f>Hoja4!$C$16</c:f>
              <c:strCache>
                <c:ptCount val="1"/>
                <c:pt idx="0">
                  <c:v>HOMBRES </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Hoja4!$C$17</c:f>
              <c:numCache>
                <c:formatCode>General</c:formatCode>
                <c:ptCount val="1"/>
                <c:pt idx="0">
                  <c:v>7</c:v>
                </c:pt>
              </c:numCache>
            </c:numRef>
          </c:val>
        </c:ser>
        <c:ser>
          <c:idx val="1"/>
          <c:order val="1"/>
          <c:tx>
            <c:strRef>
              <c:f>Hoja4!$D$16</c:f>
              <c:strCache>
                <c:ptCount val="1"/>
                <c:pt idx="0">
                  <c:v>MUJERES</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Hoja4!$D$17</c:f>
              <c:numCache>
                <c:formatCode>General</c:formatCode>
                <c:ptCount val="1"/>
                <c:pt idx="0">
                  <c:v>15</c:v>
                </c:pt>
              </c:numCache>
            </c:numRef>
          </c:val>
        </c:ser>
        <c:ser>
          <c:idx val="2"/>
          <c:order val="2"/>
          <c:tx>
            <c:strRef>
              <c:f>Hoja4!$E$16</c:f>
              <c:strCache>
                <c:ptCount val="1"/>
                <c:pt idx="0">
                  <c:v>TOTAL</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Hoja4!$E$17</c:f>
              <c:numCache>
                <c:formatCode>General</c:formatCode>
                <c:ptCount val="1"/>
                <c:pt idx="0">
                  <c:v>22</c:v>
                </c:pt>
              </c:numCache>
            </c:numRef>
          </c:val>
        </c:ser>
        <c:dLbls>
          <c:dLblPos val="outEnd"/>
          <c:showLegendKey val="0"/>
          <c:showVal val="1"/>
          <c:showCatName val="0"/>
          <c:showSerName val="0"/>
          <c:showPercent val="0"/>
          <c:showBubbleSize val="0"/>
        </c:dLbls>
        <c:gapWidth val="444"/>
        <c:overlap val="-90"/>
        <c:axId val="4750336"/>
        <c:axId val="4768512"/>
      </c:barChart>
      <c:catAx>
        <c:axId val="47503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EC"/>
          </a:p>
        </c:txPr>
        <c:crossAx val="4768512"/>
        <c:crosses val="autoZero"/>
        <c:auto val="1"/>
        <c:lblAlgn val="ctr"/>
        <c:lblOffset val="100"/>
        <c:noMultiLvlLbl val="0"/>
      </c:catAx>
      <c:valAx>
        <c:axId val="4768512"/>
        <c:scaling>
          <c:orientation val="minMax"/>
        </c:scaling>
        <c:delete val="1"/>
        <c:axPos val="l"/>
        <c:numFmt formatCode="General" sourceLinked="1"/>
        <c:majorTickMark val="none"/>
        <c:minorTickMark val="none"/>
        <c:tickLblPos val="nextTo"/>
        <c:crossAx val="4750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s-EC"/>
              <a:t>pERSONAL DE SERVICIO FEDER por género</a:t>
            </a:r>
          </a:p>
        </c:rich>
      </c:tx>
      <c:layout/>
      <c:overlay val="0"/>
      <c:spPr>
        <a:noFill/>
        <a:ln>
          <a:noFill/>
        </a:ln>
        <a:effectLst/>
      </c:spPr>
    </c:title>
    <c:autoTitleDeleted val="0"/>
    <c:plotArea>
      <c:layout/>
      <c:barChart>
        <c:barDir val="col"/>
        <c:grouping val="clustered"/>
        <c:varyColors val="0"/>
        <c:ser>
          <c:idx val="0"/>
          <c:order val="0"/>
          <c:tx>
            <c:strRef>
              <c:f>Hoja5!$C$6</c:f>
              <c:strCache>
                <c:ptCount val="1"/>
                <c:pt idx="0">
                  <c:v>HOMBRES </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Hoja5!$C$7</c:f>
              <c:numCache>
                <c:formatCode>General</c:formatCode>
                <c:ptCount val="1"/>
                <c:pt idx="0">
                  <c:v>17</c:v>
                </c:pt>
              </c:numCache>
            </c:numRef>
          </c:val>
        </c:ser>
        <c:ser>
          <c:idx val="1"/>
          <c:order val="1"/>
          <c:tx>
            <c:strRef>
              <c:f>Hoja5!$D$6</c:f>
              <c:strCache>
                <c:ptCount val="1"/>
                <c:pt idx="0">
                  <c:v>MUJERES</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Hoja5!$D$7</c:f>
              <c:numCache>
                <c:formatCode>General</c:formatCode>
                <c:ptCount val="1"/>
                <c:pt idx="0">
                  <c:v>1</c:v>
                </c:pt>
              </c:numCache>
            </c:numRef>
          </c:val>
        </c:ser>
        <c:ser>
          <c:idx val="2"/>
          <c:order val="2"/>
          <c:tx>
            <c:strRef>
              <c:f>Hoja5!$E$6</c:f>
              <c:strCache>
                <c:ptCount val="1"/>
                <c:pt idx="0">
                  <c:v>TOTAL</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Hoja5!$E$7</c:f>
              <c:numCache>
                <c:formatCode>General</c:formatCode>
                <c:ptCount val="1"/>
                <c:pt idx="0">
                  <c:v>18</c:v>
                </c:pt>
              </c:numCache>
            </c:numRef>
          </c:val>
        </c:ser>
        <c:dLbls>
          <c:dLblPos val="outEnd"/>
          <c:showLegendKey val="0"/>
          <c:showVal val="1"/>
          <c:showCatName val="0"/>
          <c:showSerName val="0"/>
          <c:showPercent val="0"/>
          <c:showBubbleSize val="0"/>
        </c:dLbls>
        <c:gapWidth val="444"/>
        <c:overlap val="-90"/>
        <c:axId val="4803584"/>
        <c:axId val="4821760"/>
      </c:barChart>
      <c:catAx>
        <c:axId val="48035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EC"/>
          </a:p>
        </c:txPr>
        <c:crossAx val="4821760"/>
        <c:crosses val="autoZero"/>
        <c:auto val="1"/>
        <c:lblAlgn val="ctr"/>
        <c:lblOffset val="100"/>
        <c:noMultiLvlLbl val="0"/>
      </c:catAx>
      <c:valAx>
        <c:axId val="4821760"/>
        <c:scaling>
          <c:orientation val="minMax"/>
        </c:scaling>
        <c:delete val="1"/>
        <c:axPos val="l"/>
        <c:numFmt formatCode="General" sourceLinked="1"/>
        <c:majorTickMark val="none"/>
        <c:minorTickMark val="none"/>
        <c:tickLblPos val="nextTo"/>
        <c:crossAx val="480358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3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8.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D70383-62C6-408A-887C-2DF1E49845CC}" type="datetimeFigureOut">
              <a:rPr lang="es-EC" smtClean="0"/>
              <a:t>08/12/2017</a:t>
            </a:fld>
            <a:endParaRPr lang="es-EC"/>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55C1D7-67C8-420E-9C49-7377A4D1A219}" type="slidenum">
              <a:rPr lang="es-EC" smtClean="0"/>
              <a:t>‹Nº›</a:t>
            </a:fld>
            <a:endParaRPr lang="es-EC"/>
          </a:p>
        </p:txBody>
      </p:sp>
    </p:spTree>
    <p:extLst>
      <p:ext uri="{BB962C8B-B14F-4D97-AF65-F5344CB8AC3E}">
        <p14:creationId xmlns:p14="http://schemas.microsoft.com/office/powerpoint/2010/main" val="1364121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En el Ecuador se generan conflictos de desigualdades sociales que desintegran la sociedad, en este artículo se profundizó uno de ellos; la diferencia de género y sus principales contrariedades: limitado acceso a la educación, inequitativa inserción laboral y la alarmante realidad de la violencia de género. Así mismo, se detalló los avances normativos que se generaron a partir de la Constitución del 2008. El propósito elemental de este documento es reflexionar sobre procesos de inclusión de género en y desde la Educación Superior ecuatoriana con mayor énfasis en la Universidad de Guayaquil y como última instancia el llamamiento a un compromiso de una sociedad de inclusión y equidad. Los datos aportados en el presente documento fueron recopilados de fuentes con alto nivel de confiabilidad como lo son la Organización de las Naciones Unidas para la Educación, la Ciencia y la Cultura – UNESCO, la Secretaría Nacional de Educación Superior, Ciencia, Tecnología e Innovación  - SENESCYT; y la Universidad de Guayaquil, básicamente, la Facultad de Educación Física, Deportes y Recreación - FEDER. Los resultados obtenidos obedecen a la realidad nacional que atraviesa el país y las transformaciones de las prácticas sociales que hoy en día son evidentes.  </a:t>
            </a:r>
            <a:endParaRPr lang="es-EC" sz="1200" kern="1200" dirty="0" smtClean="0">
              <a:solidFill>
                <a:schemeClr val="tx1"/>
              </a:solidFill>
              <a:effectLst/>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4955C1D7-67C8-420E-9C49-7377A4D1A219}" type="slidenum">
              <a:rPr lang="es-EC" smtClean="0"/>
              <a:t>3</a:t>
            </a:fld>
            <a:endParaRPr lang="es-EC"/>
          </a:p>
        </p:txBody>
      </p:sp>
    </p:spTree>
    <p:extLst>
      <p:ext uri="{BB962C8B-B14F-4D97-AF65-F5344CB8AC3E}">
        <p14:creationId xmlns:p14="http://schemas.microsoft.com/office/powerpoint/2010/main" val="1223569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14EFBB3D-33CD-4FCF-B137-C1D0693F0E1D}" type="datetimeFigureOut">
              <a:rPr lang="es-EC" smtClean="0"/>
              <a:t>07/12/2017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04D3B3C-DE83-446D-B84A-B32457F65797}" type="slidenum">
              <a:rPr lang="es-EC" smtClean="0"/>
              <a:t>‹Nº›</a:t>
            </a:fld>
            <a:endParaRPr lang="es-EC"/>
          </a:p>
        </p:txBody>
      </p:sp>
    </p:spTree>
    <p:extLst>
      <p:ext uri="{BB962C8B-B14F-4D97-AF65-F5344CB8AC3E}">
        <p14:creationId xmlns:p14="http://schemas.microsoft.com/office/powerpoint/2010/main" val="470147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14EFBB3D-33CD-4FCF-B137-C1D0693F0E1D}" type="datetimeFigureOut">
              <a:rPr lang="es-EC" smtClean="0"/>
              <a:t>07/12/2017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04D3B3C-DE83-446D-B84A-B32457F65797}" type="slidenum">
              <a:rPr lang="es-EC" smtClean="0"/>
              <a:t>‹Nº›</a:t>
            </a:fld>
            <a:endParaRPr lang="es-EC"/>
          </a:p>
        </p:txBody>
      </p:sp>
    </p:spTree>
    <p:extLst>
      <p:ext uri="{BB962C8B-B14F-4D97-AF65-F5344CB8AC3E}">
        <p14:creationId xmlns:p14="http://schemas.microsoft.com/office/powerpoint/2010/main" val="2736098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14EFBB3D-33CD-4FCF-B137-C1D0693F0E1D}" type="datetimeFigureOut">
              <a:rPr lang="es-EC" smtClean="0"/>
              <a:t>07/12/2017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04D3B3C-DE83-446D-B84A-B32457F65797}" type="slidenum">
              <a:rPr lang="es-EC" smtClean="0"/>
              <a:t>‹Nº›</a:t>
            </a:fld>
            <a:endParaRPr lang="es-EC"/>
          </a:p>
        </p:txBody>
      </p:sp>
    </p:spTree>
    <p:extLst>
      <p:ext uri="{BB962C8B-B14F-4D97-AF65-F5344CB8AC3E}">
        <p14:creationId xmlns:p14="http://schemas.microsoft.com/office/powerpoint/2010/main" val="1855904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14EFBB3D-33CD-4FCF-B137-C1D0693F0E1D}" type="datetimeFigureOut">
              <a:rPr lang="es-EC" smtClean="0"/>
              <a:t>07/12/2017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04D3B3C-DE83-446D-B84A-B32457F65797}" type="slidenum">
              <a:rPr lang="es-EC" smtClean="0"/>
              <a:t>‹Nº›</a:t>
            </a:fld>
            <a:endParaRPr lang="es-EC"/>
          </a:p>
        </p:txBody>
      </p:sp>
    </p:spTree>
    <p:extLst>
      <p:ext uri="{BB962C8B-B14F-4D97-AF65-F5344CB8AC3E}">
        <p14:creationId xmlns:p14="http://schemas.microsoft.com/office/powerpoint/2010/main" val="836368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14EFBB3D-33CD-4FCF-B137-C1D0693F0E1D}" type="datetimeFigureOut">
              <a:rPr lang="es-EC" smtClean="0"/>
              <a:t>07/12/2017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04D3B3C-DE83-446D-B84A-B32457F65797}" type="slidenum">
              <a:rPr lang="es-EC" smtClean="0"/>
              <a:t>‹Nº›</a:t>
            </a:fld>
            <a:endParaRPr lang="es-EC"/>
          </a:p>
        </p:txBody>
      </p:sp>
    </p:spTree>
    <p:extLst>
      <p:ext uri="{BB962C8B-B14F-4D97-AF65-F5344CB8AC3E}">
        <p14:creationId xmlns:p14="http://schemas.microsoft.com/office/powerpoint/2010/main" val="1404951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14EFBB3D-33CD-4FCF-B137-C1D0693F0E1D}" type="datetimeFigureOut">
              <a:rPr lang="es-EC" smtClean="0"/>
              <a:t>07/12/2017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304D3B3C-DE83-446D-B84A-B32457F65797}" type="slidenum">
              <a:rPr lang="es-EC" smtClean="0"/>
              <a:t>‹Nº›</a:t>
            </a:fld>
            <a:endParaRPr lang="es-EC"/>
          </a:p>
        </p:txBody>
      </p:sp>
    </p:spTree>
    <p:extLst>
      <p:ext uri="{BB962C8B-B14F-4D97-AF65-F5344CB8AC3E}">
        <p14:creationId xmlns:p14="http://schemas.microsoft.com/office/powerpoint/2010/main" val="414015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14EFBB3D-33CD-4FCF-B137-C1D0693F0E1D}" type="datetimeFigureOut">
              <a:rPr lang="es-EC" smtClean="0"/>
              <a:t>07/12/2017</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304D3B3C-DE83-446D-B84A-B32457F65797}" type="slidenum">
              <a:rPr lang="es-EC" smtClean="0"/>
              <a:t>‹Nº›</a:t>
            </a:fld>
            <a:endParaRPr lang="es-EC"/>
          </a:p>
        </p:txBody>
      </p:sp>
    </p:spTree>
    <p:extLst>
      <p:ext uri="{BB962C8B-B14F-4D97-AF65-F5344CB8AC3E}">
        <p14:creationId xmlns:p14="http://schemas.microsoft.com/office/powerpoint/2010/main" val="3459035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14EFBB3D-33CD-4FCF-B137-C1D0693F0E1D}" type="datetimeFigureOut">
              <a:rPr lang="es-EC" smtClean="0"/>
              <a:t>07/12/2017</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304D3B3C-DE83-446D-B84A-B32457F65797}" type="slidenum">
              <a:rPr lang="es-EC" smtClean="0"/>
              <a:t>‹Nº›</a:t>
            </a:fld>
            <a:endParaRPr lang="es-EC"/>
          </a:p>
        </p:txBody>
      </p:sp>
    </p:spTree>
    <p:extLst>
      <p:ext uri="{BB962C8B-B14F-4D97-AF65-F5344CB8AC3E}">
        <p14:creationId xmlns:p14="http://schemas.microsoft.com/office/powerpoint/2010/main" val="516702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4EFBB3D-33CD-4FCF-B137-C1D0693F0E1D}" type="datetimeFigureOut">
              <a:rPr lang="es-EC" smtClean="0"/>
              <a:t>07/12/2017</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304D3B3C-DE83-446D-B84A-B32457F65797}" type="slidenum">
              <a:rPr lang="es-EC" smtClean="0"/>
              <a:t>‹Nº›</a:t>
            </a:fld>
            <a:endParaRPr lang="es-EC"/>
          </a:p>
        </p:txBody>
      </p:sp>
    </p:spTree>
    <p:extLst>
      <p:ext uri="{BB962C8B-B14F-4D97-AF65-F5344CB8AC3E}">
        <p14:creationId xmlns:p14="http://schemas.microsoft.com/office/powerpoint/2010/main" val="2751973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4EFBB3D-33CD-4FCF-B137-C1D0693F0E1D}" type="datetimeFigureOut">
              <a:rPr lang="es-EC" smtClean="0"/>
              <a:t>07/12/2017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304D3B3C-DE83-446D-B84A-B32457F65797}" type="slidenum">
              <a:rPr lang="es-EC" smtClean="0"/>
              <a:t>‹Nº›</a:t>
            </a:fld>
            <a:endParaRPr lang="es-EC"/>
          </a:p>
        </p:txBody>
      </p:sp>
    </p:spTree>
    <p:extLst>
      <p:ext uri="{BB962C8B-B14F-4D97-AF65-F5344CB8AC3E}">
        <p14:creationId xmlns:p14="http://schemas.microsoft.com/office/powerpoint/2010/main" val="1316902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4EFBB3D-33CD-4FCF-B137-C1D0693F0E1D}" type="datetimeFigureOut">
              <a:rPr lang="es-EC" smtClean="0"/>
              <a:t>07/12/2017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304D3B3C-DE83-446D-B84A-B32457F65797}" type="slidenum">
              <a:rPr lang="es-EC" smtClean="0"/>
              <a:t>‹Nº›</a:t>
            </a:fld>
            <a:endParaRPr lang="es-EC"/>
          </a:p>
        </p:txBody>
      </p:sp>
    </p:spTree>
    <p:extLst>
      <p:ext uri="{BB962C8B-B14F-4D97-AF65-F5344CB8AC3E}">
        <p14:creationId xmlns:p14="http://schemas.microsoft.com/office/powerpoint/2010/main" val="1902915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FBB3D-33CD-4FCF-B137-C1D0693F0E1D}" type="datetimeFigureOut">
              <a:rPr lang="es-EC" smtClean="0"/>
              <a:t>07/12/2017</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4D3B3C-DE83-446D-B84A-B32457F65797}" type="slidenum">
              <a:rPr lang="es-EC" smtClean="0"/>
              <a:t>‹Nº›</a:t>
            </a:fld>
            <a:endParaRPr lang="es-EC"/>
          </a:p>
        </p:txBody>
      </p:sp>
    </p:spTree>
    <p:extLst>
      <p:ext uri="{BB962C8B-B14F-4D97-AF65-F5344CB8AC3E}">
        <p14:creationId xmlns:p14="http://schemas.microsoft.com/office/powerpoint/2010/main" val="1455408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aola.fernandezn@ug.edu.ec"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eltelegrafo.com.ec/noticias/politiko-2017/49/las-mujeres-mantienen-el-40-de-representatividad-en-la-asamblea"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GENERO\imagenes\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7440" y="4521466"/>
            <a:ext cx="3724560" cy="2130937"/>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838200" y="365125"/>
            <a:ext cx="10515600" cy="1959621"/>
          </a:xfrm>
        </p:spPr>
        <p:txBody>
          <a:bodyPr>
            <a:normAutofit/>
          </a:bodyPr>
          <a:lstStyle/>
          <a:p>
            <a:pPr algn="ctr"/>
            <a:r>
              <a:rPr lang="es-ES" b="1" dirty="0" smtClean="0"/>
              <a:t>Educación </a:t>
            </a:r>
            <a:r>
              <a:rPr lang="es-ES" b="1" dirty="0"/>
              <a:t>Superior: Un sendero para construir una sociedad inclusiva</a:t>
            </a:r>
            <a:r>
              <a:rPr lang="es-EC" b="1" dirty="0"/>
              <a:t/>
            </a:r>
            <a:br>
              <a:rPr lang="es-EC" b="1" dirty="0"/>
            </a:br>
            <a:r>
              <a:rPr lang="en-US" sz="3600" b="1" dirty="0"/>
              <a:t>Higher Education: The path to build an inclusive society</a:t>
            </a:r>
            <a:endParaRPr lang="es-EC" sz="3600" b="1" dirty="0"/>
          </a:p>
        </p:txBody>
      </p:sp>
      <p:sp>
        <p:nvSpPr>
          <p:cNvPr id="3" name="2 Marcador de contenido"/>
          <p:cNvSpPr>
            <a:spLocks noGrp="1"/>
          </p:cNvSpPr>
          <p:nvPr>
            <p:ph idx="1"/>
          </p:nvPr>
        </p:nvSpPr>
        <p:spPr>
          <a:xfrm>
            <a:off x="869196" y="5718875"/>
            <a:ext cx="10515600" cy="783554"/>
          </a:xfrm>
        </p:spPr>
        <p:txBody>
          <a:bodyPr>
            <a:noAutofit/>
          </a:bodyPr>
          <a:lstStyle/>
          <a:p>
            <a:pPr marL="0" indent="0" algn="ctr">
              <a:lnSpc>
                <a:spcPct val="100000"/>
              </a:lnSpc>
              <a:spcBef>
                <a:spcPts val="0"/>
              </a:spcBef>
              <a:buNone/>
            </a:pPr>
            <a:r>
              <a:rPr lang="es-ES" sz="2000" b="1" dirty="0"/>
              <a:t>Mg. Paola Fernández Naranjo</a:t>
            </a:r>
            <a:endParaRPr lang="es-EC" sz="2000" b="1" dirty="0"/>
          </a:p>
          <a:p>
            <a:pPr marL="0" indent="0" algn="ctr">
              <a:lnSpc>
                <a:spcPct val="100000"/>
              </a:lnSpc>
              <a:spcBef>
                <a:spcPts val="0"/>
              </a:spcBef>
              <a:buNone/>
            </a:pPr>
            <a:r>
              <a:rPr lang="es-ES" sz="2000" b="1" dirty="0"/>
              <a:t>Universidad de Guayaquil</a:t>
            </a:r>
            <a:endParaRPr lang="es-EC" sz="2000" dirty="0"/>
          </a:p>
          <a:p>
            <a:pPr marL="0" indent="0" algn="ctr">
              <a:lnSpc>
                <a:spcPct val="100000"/>
              </a:lnSpc>
              <a:spcBef>
                <a:spcPts val="0"/>
              </a:spcBef>
              <a:buNone/>
            </a:pPr>
            <a:r>
              <a:rPr lang="es-ES" sz="2000" b="1" u="sng" dirty="0">
                <a:hlinkClick r:id="rId3"/>
              </a:rPr>
              <a:t>paola.fernandezn@ug.edu.ec</a:t>
            </a:r>
            <a:endParaRPr lang="es-EC" sz="2000" dirty="0"/>
          </a:p>
        </p:txBody>
      </p:sp>
      <p:pic>
        <p:nvPicPr>
          <p:cNvPr id="4" name="Picture 2" descr="D:\GENERO\imagenes\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2419" y="2491310"/>
            <a:ext cx="6667500"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955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17080"/>
            <a:ext cx="10515600" cy="1325563"/>
          </a:xfrm>
        </p:spPr>
        <p:txBody>
          <a:bodyPr/>
          <a:lstStyle/>
          <a:p>
            <a:pPr algn="ctr"/>
            <a:r>
              <a:rPr lang="es-EC" dirty="0" smtClean="0"/>
              <a:t>Un sendero para construir una sociedad inclusiva </a:t>
            </a:r>
            <a:endParaRPr lang="es-EC" dirty="0"/>
          </a:p>
        </p:txBody>
      </p:sp>
      <p:sp>
        <p:nvSpPr>
          <p:cNvPr id="3" name="Marcador de contenido 2"/>
          <p:cNvSpPr>
            <a:spLocks noGrp="1"/>
          </p:cNvSpPr>
          <p:nvPr>
            <p:ph idx="1"/>
          </p:nvPr>
        </p:nvSpPr>
        <p:spPr/>
        <p:txBody>
          <a:bodyPr/>
          <a:lstStyle/>
          <a:p>
            <a:pPr marL="0" indent="0" algn="just">
              <a:buNone/>
            </a:pPr>
            <a:r>
              <a:rPr lang="es-ES" dirty="0"/>
              <a:t>L</a:t>
            </a:r>
            <a:r>
              <a:rPr lang="es-ES" dirty="0" smtClean="0"/>
              <a:t>a </a:t>
            </a:r>
            <a:r>
              <a:rPr lang="es-ES" dirty="0"/>
              <a:t>Educación Superior es la vía para fortalecer la inclusión en la sociedad; por tal motivo sean establecido  lineamientos específicos para transversalizar la igualdad de género en las IES, con ordenamiento en las siguientes áreas: </a:t>
            </a:r>
            <a:endParaRPr lang="es-ES" dirty="0" smtClean="0"/>
          </a:p>
          <a:p>
            <a:r>
              <a:rPr lang="es-ES" dirty="0" smtClean="0"/>
              <a:t>a</a:t>
            </a:r>
            <a:r>
              <a:rPr lang="es-ES" dirty="0"/>
              <a:t>) investigación</a:t>
            </a:r>
            <a:r>
              <a:rPr lang="es-ES" dirty="0" smtClean="0"/>
              <a:t>,</a:t>
            </a:r>
          </a:p>
          <a:p>
            <a:r>
              <a:rPr lang="es-ES" dirty="0" smtClean="0"/>
              <a:t> </a:t>
            </a:r>
            <a:r>
              <a:rPr lang="es-ES" dirty="0"/>
              <a:t>b) formación, </a:t>
            </a:r>
            <a:endParaRPr lang="es-ES" dirty="0" smtClean="0"/>
          </a:p>
          <a:p>
            <a:r>
              <a:rPr lang="es-ES" dirty="0" smtClean="0"/>
              <a:t>c</a:t>
            </a:r>
            <a:r>
              <a:rPr lang="es-ES" dirty="0"/>
              <a:t>) vinculación orgánica con la comunidad</a:t>
            </a:r>
            <a:r>
              <a:rPr lang="es-ES" dirty="0" smtClean="0"/>
              <a:t>,</a:t>
            </a:r>
          </a:p>
          <a:p>
            <a:r>
              <a:rPr lang="es-ES" dirty="0" smtClean="0"/>
              <a:t> d</a:t>
            </a:r>
            <a:r>
              <a:rPr lang="es-ES" dirty="0"/>
              <a:t>) institucionalización. 	</a:t>
            </a:r>
            <a:endParaRPr lang="es-EC" dirty="0"/>
          </a:p>
        </p:txBody>
      </p:sp>
    </p:spTree>
    <p:extLst>
      <p:ext uri="{BB962C8B-B14F-4D97-AF65-F5344CB8AC3E}">
        <p14:creationId xmlns:p14="http://schemas.microsoft.com/office/powerpoint/2010/main" val="1877126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13632" y="1574193"/>
            <a:ext cx="10515600" cy="4351338"/>
          </a:xfrm>
        </p:spPr>
        <p:txBody>
          <a:bodyPr/>
          <a:lstStyle/>
          <a:p>
            <a:pPr algn="just"/>
            <a:r>
              <a:rPr lang="es-EC" b="1" dirty="0"/>
              <a:t>Códigos: </a:t>
            </a:r>
            <a:endParaRPr lang="es-EC" b="1" dirty="0" smtClean="0"/>
          </a:p>
          <a:p>
            <a:pPr algn="just"/>
            <a:r>
              <a:rPr lang="es-EC" b="1" dirty="0" smtClean="0"/>
              <a:t>P-IE</a:t>
            </a:r>
            <a:r>
              <a:rPr lang="es-EC" b="1" dirty="0"/>
              <a:t>: Principio de Igualdad y Equidad; </a:t>
            </a:r>
            <a:endParaRPr lang="es-EC" b="1" dirty="0" smtClean="0"/>
          </a:p>
          <a:p>
            <a:pPr algn="just"/>
            <a:r>
              <a:rPr lang="es-EC" b="1" dirty="0" smtClean="0"/>
              <a:t>P-V</a:t>
            </a:r>
            <a:r>
              <a:rPr lang="es-EC" b="1" dirty="0"/>
              <a:t>: Principio de Vinculación con la Comunidad; </a:t>
            </a:r>
            <a:endParaRPr lang="es-EC" b="1" dirty="0" smtClean="0"/>
          </a:p>
          <a:p>
            <a:pPr algn="just"/>
            <a:r>
              <a:rPr lang="es-EC" b="1" dirty="0" smtClean="0"/>
              <a:t>P-DII</a:t>
            </a:r>
            <a:r>
              <a:rPr lang="es-EC" b="1" dirty="0"/>
              <a:t>: Principio de Desarrollo Integral </a:t>
            </a:r>
            <a:r>
              <a:rPr lang="es-EC" b="1" dirty="0" smtClean="0"/>
              <a:t>e Incluyente</a:t>
            </a:r>
            <a:r>
              <a:rPr lang="es-EC" dirty="0"/>
              <a:t>; </a:t>
            </a:r>
            <a:endParaRPr lang="es-EC" dirty="0" smtClean="0"/>
          </a:p>
          <a:p>
            <a:pPr algn="just"/>
            <a:r>
              <a:rPr lang="es-EC" b="1" dirty="0" smtClean="0"/>
              <a:t>P-A</a:t>
            </a:r>
            <a:r>
              <a:rPr lang="es-EC" b="1" dirty="0"/>
              <a:t>: Principio de Armonía con la Naturaleza. </a:t>
            </a:r>
            <a:endParaRPr lang="es-EC" b="1" dirty="0" smtClean="0"/>
          </a:p>
          <a:p>
            <a:pPr marL="0" indent="0" algn="just">
              <a:buNone/>
            </a:pPr>
            <a:r>
              <a:rPr lang="es-EC" b="1" dirty="0" smtClean="0"/>
              <a:t>La </a:t>
            </a:r>
            <a:r>
              <a:rPr lang="es-EC" b="1" dirty="0"/>
              <a:t>columna estándares hace referencia el número de estándar general de </a:t>
            </a:r>
            <a:r>
              <a:rPr lang="es-EC" b="1" dirty="0" smtClean="0"/>
              <a:t>igualad para el sistema de educación superior</a:t>
            </a:r>
            <a:endParaRPr lang="es-EC" b="1" dirty="0"/>
          </a:p>
          <a:p>
            <a:endParaRPr lang="es-EC" dirty="0"/>
          </a:p>
        </p:txBody>
      </p:sp>
      <p:sp>
        <p:nvSpPr>
          <p:cNvPr id="4" name="Título 1"/>
          <p:cNvSpPr>
            <a:spLocks noGrp="1"/>
          </p:cNvSpPr>
          <p:nvPr>
            <p:ph type="title"/>
          </p:nvPr>
        </p:nvSpPr>
        <p:spPr>
          <a:xfrm>
            <a:off x="838200" y="365125"/>
            <a:ext cx="10515600" cy="1325563"/>
          </a:xfrm>
        </p:spPr>
        <p:txBody>
          <a:bodyPr/>
          <a:lstStyle/>
          <a:p>
            <a:pPr algn="ctr"/>
            <a:r>
              <a:rPr lang="es-EC" dirty="0" smtClean="0"/>
              <a:t>Un sendero para construir una sociedad inclusiva </a:t>
            </a:r>
            <a:endParaRPr lang="es-EC" dirty="0"/>
          </a:p>
        </p:txBody>
      </p:sp>
    </p:spTree>
    <p:extLst>
      <p:ext uri="{BB962C8B-B14F-4D97-AF65-F5344CB8AC3E}">
        <p14:creationId xmlns:p14="http://schemas.microsoft.com/office/powerpoint/2010/main" val="1412352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rotWithShape="1">
          <a:blip r:embed="rId2"/>
          <a:srcRect l="8642" t="36667" r="7695" b="8860"/>
          <a:stretch/>
        </p:blipFill>
        <p:spPr bwMode="auto">
          <a:xfrm>
            <a:off x="373487" y="450180"/>
            <a:ext cx="11539471" cy="60161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00977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rotWithShape="1">
          <a:blip r:embed="rId2"/>
          <a:srcRect l="13743" t="23394" r="8719" b="11646"/>
          <a:stretch/>
        </p:blipFill>
        <p:spPr bwMode="auto">
          <a:xfrm>
            <a:off x="618186" y="734096"/>
            <a:ext cx="11114467" cy="55379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0679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rotWithShape="1">
          <a:blip r:embed="rId2"/>
          <a:srcRect l="12760" t="23743" r="13430" b="13057"/>
          <a:stretch/>
        </p:blipFill>
        <p:spPr bwMode="auto">
          <a:xfrm>
            <a:off x="721217" y="425003"/>
            <a:ext cx="10637949" cy="57519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88662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1954" t="24075" r="21031" b="10784"/>
          <a:stretch/>
        </p:blipFill>
        <p:spPr>
          <a:xfrm>
            <a:off x="167425" y="206062"/>
            <a:ext cx="11822805" cy="6091707"/>
          </a:xfrm>
          <a:prstGeom prst="rect">
            <a:avLst/>
          </a:prstGeom>
        </p:spPr>
      </p:pic>
    </p:spTree>
    <p:extLst>
      <p:ext uri="{BB962C8B-B14F-4D97-AF65-F5344CB8AC3E}">
        <p14:creationId xmlns:p14="http://schemas.microsoft.com/office/powerpoint/2010/main" val="4292745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2602" t="27225" r="8139" b="11840"/>
          <a:stretch/>
        </p:blipFill>
        <p:spPr>
          <a:xfrm>
            <a:off x="1152939" y="556590"/>
            <a:ext cx="10946296" cy="5711687"/>
          </a:xfrm>
          <a:prstGeom prst="rect">
            <a:avLst/>
          </a:prstGeom>
        </p:spPr>
      </p:pic>
    </p:spTree>
    <p:extLst>
      <p:ext uri="{BB962C8B-B14F-4D97-AF65-F5344CB8AC3E}">
        <p14:creationId xmlns:p14="http://schemas.microsoft.com/office/powerpoint/2010/main" val="32833433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3440" t="29887" r="23505" b="14127"/>
          <a:stretch/>
        </p:blipFill>
        <p:spPr>
          <a:xfrm>
            <a:off x="914400" y="631065"/>
            <a:ext cx="10380372" cy="5756856"/>
          </a:xfrm>
          <a:prstGeom prst="rect">
            <a:avLst/>
          </a:prstGeom>
        </p:spPr>
      </p:pic>
    </p:spTree>
    <p:extLst>
      <p:ext uri="{BB962C8B-B14F-4D97-AF65-F5344CB8AC3E}">
        <p14:creationId xmlns:p14="http://schemas.microsoft.com/office/powerpoint/2010/main" val="2882740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3739" t="24076" r="7767" b="10608"/>
          <a:stretch/>
        </p:blipFill>
        <p:spPr>
          <a:xfrm>
            <a:off x="1378039" y="309093"/>
            <a:ext cx="10212947" cy="6001555"/>
          </a:xfrm>
          <a:prstGeom prst="rect">
            <a:avLst/>
          </a:prstGeom>
        </p:spPr>
      </p:pic>
    </p:spTree>
    <p:extLst>
      <p:ext uri="{BB962C8B-B14F-4D97-AF65-F5344CB8AC3E}">
        <p14:creationId xmlns:p14="http://schemas.microsoft.com/office/powerpoint/2010/main" val="3992218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14001" t="28783" r="6624" b="16462"/>
          <a:stretch/>
        </p:blipFill>
        <p:spPr>
          <a:xfrm>
            <a:off x="1506828" y="489397"/>
            <a:ext cx="9659155" cy="5550795"/>
          </a:xfrm>
          <a:prstGeom prst="rect">
            <a:avLst/>
          </a:prstGeom>
        </p:spPr>
      </p:pic>
    </p:spTree>
    <p:extLst>
      <p:ext uri="{BB962C8B-B14F-4D97-AF65-F5344CB8AC3E}">
        <p14:creationId xmlns:p14="http://schemas.microsoft.com/office/powerpoint/2010/main" val="2477010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ítulo 1"/>
          <p:cNvSpPr txBox="1">
            <a:spLocks/>
          </p:cNvSpPr>
          <p:nvPr/>
        </p:nvSpPr>
        <p:spPr>
          <a:xfrm>
            <a:off x="-72736" y="238991"/>
            <a:ext cx="5261264" cy="2118158"/>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b="1" dirty="0" smtClean="0"/>
              <a:t>ENTRE INCLUSIÓN E INTEGRACIÓN </a:t>
            </a:r>
            <a:endParaRPr lang="es-EC" b="1" dirty="0"/>
          </a:p>
        </p:txBody>
      </p:sp>
      <p:sp>
        <p:nvSpPr>
          <p:cNvPr id="3" name="Marcador de contenido 2"/>
          <p:cNvSpPr txBox="1">
            <a:spLocks/>
          </p:cNvSpPr>
          <p:nvPr/>
        </p:nvSpPr>
        <p:spPr>
          <a:xfrm>
            <a:off x="8167255" y="4548043"/>
            <a:ext cx="3820389" cy="16137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dirty="0" smtClean="0"/>
              <a:t>Algún día dejaremos de hablar de educación para la igualdad de género, educación para niños/as </a:t>
            </a:r>
            <a:endParaRPr lang="es-EC" dirty="0" smtClean="0"/>
          </a:p>
        </p:txBody>
      </p:sp>
    </p:spTree>
    <p:extLst>
      <p:ext uri="{BB962C8B-B14F-4D97-AF65-F5344CB8AC3E}">
        <p14:creationId xmlns:p14="http://schemas.microsoft.com/office/powerpoint/2010/main" val="1206383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13002" t="25823" r="6624" b="10543"/>
          <a:stretch/>
        </p:blipFill>
        <p:spPr>
          <a:xfrm>
            <a:off x="1120462" y="437883"/>
            <a:ext cx="9942490" cy="5834128"/>
          </a:xfrm>
          <a:prstGeom prst="rect">
            <a:avLst/>
          </a:prstGeom>
        </p:spPr>
      </p:pic>
    </p:spTree>
    <p:extLst>
      <p:ext uri="{BB962C8B-B14F-4D97-AF65-F5344CB8AC3E}">
        <p14:creationId xmlns:p14="http://schemas.microsoft.com/office/powerpoint/2010/main" val="959995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algn="just"/>
            <a:r>
              <a:rPr lang="es-EC" dirty="0"/>
              <a:t>En el marco del Programa Universitario de Estudios de Género de la Universidad Nacional Autónoma de México, en </a:t>
            </a:r>
            <a:r>
              <a:rPr lang="es-EC" dirty="0" smtClean="0"/>
              <a:t>colaboración </a:t>
            </a:r>
            <a:r>
              <a:rPr lang="es-EC" dirty="0"/>
              <a:t>con el Instituto Nacional de las Mujeres de dicho país, se desarrolló un sistema de indicadores para la </a:t>
            </a:r>
            <a:r>
              <a:rPr lang="es-EC" dirty="0" smtClean="0"/>
              <a:t>equidad de </a:t>
            </a:r>
            <a:r>
              <a:rPr lang="es-EC" dirty="0"/>
              <a:t>género en instituciones de educación superior. El objetivo del sistema es proveer una herramienta metodológica para </a:t>
            </a:r>
            <a:r>
              <a:rPr lang="es-EC" dirty="0" smtClean="0"/>
              <a:t>que las </a:t>
            </a:r>
            <a:r>
              <a:rPr lang="es-EC" dirty="0"/>
              <a:t>IES puedan diagnosticar y monitorear sus acciones desde la perspectiva de género.</a:t>
            </a:r>
          </a:p>
        </p:txBody>
      </p:sp>
      <p:sp>
        <p:nvSpPr>
          <p:cNvPr id="4" name="Título 1"/>
          <p:cNvSpPr>
            <a:spLocks noGrp="1"/>
          </p:cNvSpPr>
          <p:nvPr>
            <p:ph type="title"/>
          </p:nvPr>
        </p:nvSpPr>
        <p:spPr>
          <a:xfrm>
            <a:off x="838200" y="365125"/>
            <a:ext cx="10515600" cy="1325563"/>
          </a:xfrm>
        </p:spPr>
        <p:txBody>
          <a:bodyPr/>
          <a:lstStyle/>
          <a:p>
            <a:pPr algn="ctr"/>
            <a:r>
              <a:rPr lang="es-EC" b="1" dirty="0" smtClean="0"/>
              <a:t>Buenas prácticas - Internacional</a:t>
            </a:r>
            <a:endParaRPr lang="es-EC" b="1" dirty="0"/>
          </a:p>
        </p:txBody>
      </p:sp>
    </p:spTree>
    <p:extLst>
      <p:ext uri="{BB962C8B-B14F-4D97-AF65-F5344CB8AC3E}">
        <p14:creationId xmlns:p14="http://schemas.microsoft.com/office/powerpoint/2010/main" val="712481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72404" y="1946511"/>
            <a:ext cx="10515600" cy="4351338"/>
          </a:xfrm>
        </p:spPr>
        <p:txBody>
          <a:bodyPr>
            <a:normAutofit/>
          </a:bodyPr>
          <a:lstStyle/>
          <a:p>
            <a:pPr marL="0" indent="0" algn="just">
              <a:buNone/>
            </a:pPr>
            <a:r>
              <a:rPr lang="es-EC" dirty="0"/>
              <a:t>El sistema de indicadores analiza un conjunto de dimensiones en las que se puede advertir desigualdad de </a:t>
            </a:r>
            <a:r>
              <a:rPr lang="es-EC" dirty="0" smtClean="0"/>
              <a:t>género:</a:t>
            </a:r>
          </a:p>
          <a:p>
            <a:pPr marL="0" indent="0" algn="just">
              <a:buNone/>
            </a:pPr>
            <a:r>
              <a:rPr lang="es-EC" dirty="0"/>
              <a:t>P</a:t>
            </a:r>
            <a:r>
              <a:rPr lang="es-EC" dirty="0" smtClean="0"/>
              <a:t>articipación </a:t>
            </a:r>
            <a:r>
              <a:rPr lang="es-EC" dirty="0"/>
              <a:t>en los diferentes ámbitos de la </a:t>
            </a:r>
            <a:r>
              <a:rPr lang="es-EC" dirty="0" smtClean="0"/>
              <a:t>institución; oportunidades </a:t>
            </a:r>
            <a:r>
              <a:rPr lang="es-EC" dirty="0"/>
              <a:t>en el acceso a empleo y a la </a:t>
            </a:r>
            <a:r>
              <a:rPr lang="es-EC" dirty="0" smtClean="0"/>
              <a:t>educación; empoderamiento </a:t>
            </a:r>
            <a:r>
              <a:rPr lang="es-EC" dirty="0"/>
              <a:t>y autonomía; reconocimiento al trabajo y al desempeño laboral; distribución por nivel </a:t>
            </a:r>
            <a:r>
              <a:rPr lang="es-EC" dirty="0" smtClean="0"/>
              <a:t>educativo; discriminación</a:t>
            </a:r>
            <a:r>
              <a:rPr lang="es-EC" dirty="0"/>
              <a:t>; tensión entre el ámbito laboral o escolar y familiar; acoso sexual; y, satisfacción en el trabajo y </a:t>
            </a:r>
            <a:r>
              <a:rPr lang="es-EC" dirty="0" smtClean="0"/>
              <a:t>ámbito educativo</a:t>
            </a:r>
            <a:r>
              <a:rPr lang="es-EC" dirty="0"/>
              <a:t>. </a:t>
            </a:r>
          </a:p>
        </p:txBody>
      </p:sp>
      <p:sp>
        <p:nvSpPr>
          <p:cNvPr id="4" name="Título 1"/>
          <p:cNvSpPr>
            <a:spLocks noGrp="1"/>
          </p:cNvSpPr>
          <p:nvPr>
            <p:ph type="title"/>
          </p:nvPr>
        </p:nvSpPr>
        <p:spPr>
          <a:xfrm>
            <a:off x="838200" y="365125"/>
            <a:ext cx="10515600" cy="1325563"/>
          </a:xfrm>
        </p:spPr>
        <p:txBody>
          <a:bodyPr/>
          <a:lstStyle/>
          <a:p>
            <a:pPr algn="ctr"/>
            <a:r>
              <a:rPr lang="es-EC" b="1" dirty="0" smtClean="0"/>
              <a:t>Buenas prácticas - Internacional</a:t>
            </a:r>
            <a:endParaRPr lang="es-EC" b="1" dirty="0"/>
          </a:p>
        </p:txBody>
      </p:sp>
    </p:spTree>
    <p:extLst>
      <p:ext uri="{BB962C8B-B14F-4D97-AF65-F5344CB8AC3E}">
        <p14:creationId xmlns:p14="http://schemas.microsoft.com/office/powerpoint/2010/main" val="3585601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86696" y="1696061"/>
            <a:ext cx="10387885" cy="4927712"/>
          </a:xfrm>
        </p:spPr>
        <p:txBody>
          <a:bodyPr>
            <a:normAutofit fontScale="85000" lnSpcReduction="10000"/>
          </a:bodyPr>
          <a:lstStyle/>
          <a:p>
            <a:pPr algn="just"/>
            <a:r>
              <a:rPr lang="es-ES" dirty="0" smtClean="0"/>
              <a:t>El </a:t>
            </a:r>
            <a:r>
              <a:rPr lang="es-CO" dirty="0"/>
              <a:t>Ecuador sostiene medidas legislativas que obedecen a salvaguardar la integridad de los ciudadanos y promover un sistema de gobierno inclusivo, de tal manera que se rescata la adopción de los siguientes instrumentos: </a:t>
            </a:r>
            <a:endParaRPr lang="es-CO" dirty="0" smtClean="0"/>
          </a:p>
          <a:p>
            <a:pPr algn="just"/>
            <a:r>
              <a:rPr lang="es-ES" dirty="0" smtClean="0"/>
              <a:t>Código </a:t>
            </a:r>
            <a:r>
              <a:rPr lang="es-ES" dirty="0"/>
              <a:t>Orgánico Integral Penal (2014</a:t>
            </a:r>
            <a:r>
              <a:rPr lang="es-ES" dirty="0" smtClean="0"/>
              <a:t>) - </a:t>
            </a:r>
            <a:r>
              <a:rPr lang="es-ES" dirty="0"/>
              <a:t>tipifica como delito el </a:t>
            </a:r>
            <a:r>
              <a:rPr lang="es-ES" dirty="0" err="1"/>
              <a:t>femicidio</a:t>
            </a:r>
            <a:r>
              <a:rPr lang="es-ES" dirty="0"/>
              <a:t>, así como la discriminación y los delitos motivados por el género de la víctima; </a:t>
            </a:r>
            <a:endParaRPr lang="es-ES" dirty="0" smtClean="0"/>
          </a:p>
          <a:p>
            <a:pPr algn="just"/>
            <a:r>
              <a:rPr lang="es-ES" dirty="0" smtClean="0"/>
              <a:t>Ley </a:t>
            </a:r>
            <a:r>
              <a:rPr lang="es-ES" dirty="0"/>
              <a:t>de Organización de los Consejos Nacionales para la Igualdad (2014</a:t>
            </a:r>
            <a:r>
              <a:rPr lang="es-ES" dirty="0" smtClean="0"/>
              <a:t>) - </a:t>
            </a:r>
            <a:r>
              <a:rPr lang="es-ES" dirty="0"/>
              <a:t>crea el Consejo Nacional para promover la erradicación de las desigualdades </a:t>
            </a:r>
            <a:r>
              <a:rPr lang="es-ES" dirty="0" smtClean="0"/>
              <a:t>sociales</a:t>
            </a:r>
          </a:p>
          <a:p>
            <a:pPr algn="just"/>
            <a:r>
              <a:rPr lang="es-ES" dirty="0" smtClean="0"/>
              <a:t>Ley </a:t>
            </a:r>
            <a:r>
              <a:rPr lang="es-ES" dirty="0"/>
              <a:t>Orgánica de la Economía Popular y Solidaria (2011</a:t>
            </a:r>
            <a:r>
              <a:rPr lang="es-ES" dirty="0" smtClean="0"/>
              <a:t>) - </a:t>
            </a:r>
            <a:r>
              <a:rPr lang="es-ES" dirty="0"/>
              <a:t>establece medidas para reducir la desigualdad de género en la esfera económica; </a:t>
            </a:r>
            <a:endParaRPr lang="es-ES" dirty="0" smtClean="0"/>
          </a:p>
          <a:p>
            <a:pPr algn="just"/>
            <a:r>
              <a:rPr lang="es-ES" dirty="0" smtClean="0"/>
              <a:t>Ley </a:t>
            </a:r>
            <a:r>
              <a:rPr lang="es-ES" dirty="0"/>
              <a:t>Orgánica de Servicio Público (2010</a:t>
            </a:r>
            <a:r>
              <a:rPr lang="es-ES" dirty="0" smtClean="0"/>
              <a:t>) - </a:t>
            </a:r>
            <a:r>
              <a:rPr lang="es-ES" dirty="0"/>
              <a:t>garantiza la paridad entre hombres y mujeres en las candidaturas y nombramientos de funcionarios públicos; </a:t>
            </a:r>
            <a:endParaRPr lang="es-ES" dirty="0" smtClean="0"/>
          </a:p>
          <a:p>
            <a:pPr algn="just"/>
            <a:r>
              <a:rPr lang="es-ES" dirty="0" smtClean="0"/>
              <a:t>Ley </a:t>
            </a:r>
            <a:r>
              <a:rPr lang="es-ES" dirty="0"/>
              <a:t>Orgánica Electoral y de Organizaciones Políticas, conocida como Código de la Democracia (2009</a:t>
            </a:r>
            <a:r>
              <a:rPr lang="es-ES" dirty="0" smtClean="0"/>
              <a:t>) - </a:t>
            </a:r>
            <a:r>
              <a:rPr lang="es-ES" dirty="0"/>
              <a:t>exige la paridad de género y la inclusión alternativa de mujeres y hombres como candidatos en las listas </a:t>
            </a:r>
            <a:r>
              <a:rPr lang="es-ES" dirty="0" smtClean="0"/>
              <a:t>electorales</a:t>
            </a:r>
            <a:endParaRPr lang="es-EC" dirty="0"/>
          </a:p>
        </p:txBody>
      </p:sp>
      <p:sp>
        <p:nvSpPr>
          <p:cNvPr id="4" name="Título 1"/>
          <p:cNvSpPr>
            <a:spLocks noGrp="1"/>
          </p:cNvSpPr>
          <p:nvPr>
            <p:ph type="title"/>
          </p:nvPr>
        </p:nvSpPr>
        <p:spPr>
          <a:xfrm>
            <a:off x="838200" y="365125"/>
            <a:ext cx="10515600" cy="1325563"/>
          </a:xfrm>
        </p:spPr>
        <p:txBody>
          <a:bodyPr/>
          <a:lstStyle/>
          <a:p>
            <a:pPr algn="ctr"/>
            <a:r>
              <a:rPr lang="es-EC" b="1" dirty="0"/>
              <a:t>Ecuador frente  al fortalecimiento de la igualdad de género e inclusión</a:t>
            </a:r>
            <a:endParaRPr lang="es-EC" b="1" dirty="0"/>
          </a:p>
        </p:txBody>
      </p:sp>
    </p:spTree>
    <p:extLst>
      <p:ext uri="{BB962C8B-B14F-4D97-AF65-F5344CB8AC3E}">
        <p14:creationId xmlns:p14="http://schemas.microsoft.com/office/powerpoint/2010/main" val="4132047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86696" y="1799970"/>
            <a:ext cx="10387885" cy="4927712"/>
          </a:xfrm>
        </p:spPr>
        <p:txBody>
          <a:bodyPr>
            <a:normAutofit/>
          </a:bodyPr>
          <a:lstStyle/>
          <a:p>
            <a:r>
              <a:rPr lang="es-ES" dirty="0" smtClean="0"/>
              <a:t>El </a:t>
            </a:r>
            <a:r>
              <a:rPr lang="es-ES" dirty="0"/>
              <a:t>país también mantiene un marco normativo que promueve la igualdad en mujeres y hombres en particular se detallan los siguientes: </a:t>
            </a:r>
            <a:endParaRPr lang="es-ES" dirty="0" smtClean="0"/>
          </a:p>
          <a:p>
            <a:r>
              <a:rPr lang="es-ES" dirty="0" smtClean="0"/>
              <a:t>Plan </a:t>
            </a:r>
            <a:r>
              <a:rPr lang="es-ES" dirty="0"/>
              <a:t>Nacional del Buen Vivir, 2013-2017</a:t>
            </a:r>
            <a:r>
              <a:rPr lang="es-ES" dirty="0" smtClean="0"/>
              <a:t>;</a:t>
            </a:r>
          </a:p>
          <a:p>
            <a:r>
              <a:rPr lang="es-ES" dirty="0" smtClean="0"/>
              <a:t>Agenda </a:t>
            </a:r>
            <a:r>
              <a:rPr lang="es-ES" dirty="0"/>
              <a:t>Nacional de las Mujeres y la Igualdad de Género, 2013-2017</a:t>
            </a:r>
            <a:r>
              <a:rPr lang="es-ES" dirty="0" smtClean="0"/>
              <a:t>;</a:t>
            </a:r>
          </a:p>
          <a:p>
            <a:r>
              <a:rPr lang="es-ES" dirty="0" smtClean="0"/>
              <a:t>Agenda </a:t>
            </a:r>
            <a:r>
              <a:rPr lang="es-ES" dirty="0"/>
              <a:t>Nacional de Igualdad para la Movilidad Humana, 2013-2017</a:t>
            </a:r>
            <a:r>
              <a:rPr lang="es-ES" dirty="0" smtClean="0"/>
              <a:t>;</a:t>
            </a:r>
          </a:p>
          <a:p>
            <a:r>
              <a:rPr lang="es-ES" dirty="0" smtClean="0"/>
              <a:t>Estrategia </a:t>
            </a:r>
            <a:r>
              <a:rPr lang="es-ES" dirty="0"/>
              <a:t>Nacional Intersectorial de Planificación Familiar y Prevención del Embarazo en Adolescentes, 2012</a:t>
            </a:r>
            <a:r>
              <a:rPr lang="es-ES" dirty="0" smtClean="0"/>
              <a:t>;</a:t>
            </a:r>
          </a:p>
          <a:p>
            <a:r>
              <a:rPr lang="es-ES" dirty="0" smtClean="0"/>
              <a:t>Plan </a:t>
            </a:r>
            <a:r>
              <a:rPr lang="es-ES" dirty="0"/>
              <a:t>Nacional de Erradicación de los Delitos Sexuales en el Sistema Educativo, 2011.</a:t>
            </a:r>
            <a:endParaRPr lang="es-EC" dirty="0"/>
          </a:p>
          <a:p>
            <a:pPr marL="0" indent="0" algn="just">
              <a:buNone/>
            </a:pPr>
            <a:endParaRPr lang="es-EC" dirty="0"/>
          </a:p>
        </p:txBody>
      </p:sp>
      <p:sp>
        <p:nvSpPr>
          <p:cNvPr id="4" name="Título 1"/>
          <p:cNvSpPr>
            <a:spLocks noGrp="1"/>
          </p:cNvSpPr>
          <p:nvPr>
            <p:ph type="title"/>
          </p:nvPr>
        </p:nvSpPr>
        <p:spPr>
          <a:xfrm>
            <a:off x="838200" y="365125"/>
            <a:ext cx="10515600" cy="1325563"/>
          </a:xfrm>
        </p:spPr>
        <p:txBody>
          <a:bodyPr/>
          <a:lstStyle/>
          <a:p>
            <a:pPr algn="ctr"/>
            <a:r>
              <a:rPr lang="es-EC" b="1" dirty="0"/>
              <a:t>Ecuador frente  al fortalecimiento de la igualdad de género e inclusión</a:t>
            </a:r>
            <a:endParaRPr lang="es-EC" b="1" dirty="0"/>
          </a:p>
        </p:txBody>
      </p:sp>
    </p:spTree>
    <p:extLst>
      <p:ext uri="{BB962C8B-B14F-4D97-AF65-F5344CB8AC3E}">
        <p14:creationId xmlns:p14="http://schemas.microsoft.com/office/powerpoint/2010/main" val="1736440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86696" y="1612933"/>
            <a:ext cx="10387885" cy="4927712"/>
          </a:xfrm>
        </p:spPr>
        <p:txBody>
          <a:bodyPr>
            <a:normAutofit/>
          </a:bodyPr>
          <a:lstStyle/>
          <a:p>
            <a:pPr algn="just"/>
            <a:r>
              <a:rPr lang="es-EC" dirty="0"/>
              <a:t>La Universidad Central del Ecuador es miembro del proyecto </a:t>
            </a:r>
            <a:r>
              <a:rPr lang="es-EC" dirty="0" err="1"/>
              <a:t>Equality</a:t>
            </a:r>
            <a:r>
              <a:rPr lang="es-EC" dirty="0"/>
              <a:t>, dirigido al fortalecimiento del liderazgo femenino </a:t>
            </a:r>
            <a:r>
              <a:rPr lang="es-EC" dirty="0" smtClean="0"/>
              <a:t>en las </a:t>
            </a:r>
            <a:r>
              <a:rPr lang="es-EC" dirty="0"/>
              <a:t>IES y las sociedades latinoamericanas. Esta iniciativa se desarrolla en el marco de los proyectos ALFA de </a:t>
            </a:r>
            <a:r>
              <a:rPr lang="es-EC" dirty="0" smtClean="0"/>
              <a:t>cooperación interinstitucional </a:t>
            </a:r>
            <a:r>
              <a:rPr lang="es-EC" dirty="0"/>
              <a:t>Europa-América Latina. </a:t>
            </a:r>
            <a:endParaRPr lang="es-EC" dirty="0" smtClean="0"/>
          </a:p>
          <a:p>
            <a:pPr algn="just"/>
            <a:r>
              <a:rPr lang="es-EC" dirty="0" smtClean="0"/>
              <a:t>En este marco</a:t>
            </a:r>
            <a:r>
              <a:rPr lang="es-EC" dirty="0"/>
              <a:t>, la Universidad Central realizó un diagnóstico de la situación de género en la Universidad el que mostró, por </a:t>
            </a:r>
            <a:r>
              <a:rPr lang="es-EC" dirty="0" smtClean="0"/>
              <a:t>ejemplo, que </a:t>
            </a:r>
            <a:r>
              <a:rPr lang="es-EC" dirty="0"/>
              <a:t>mientras que el 62 % del estudiantado es </a:t>
            </a:r>
            <a:r>
              <a:rPr lang="es-EC" dirty="0" smtClean="0"/>
              <a:t>mujer, solo </a:t>
            </a:r>
            <a:r>
              <a:rPr lang="es-EC" dirty="0"/>
              <a:t>el 20 % del cuerpo docente es femenino. </a:t>
            </a:r>
          </a:p>
        </p:txBody>
      </p:sp>
      <p:sp>
        <p:nvSpPr>
          <p:cNvPr id="4" name="Título 1"/>
          <p:cNvSpPr>
            <a:spLocks noGrp="1"/>
          </p:cNvSpPr>
          <p:nvPr>
            <p:ph type="title"/>
          </p:nvPr>
        </p:nvSpPr>
        <p:spPr>
          <a:xfrm>
            <a:off x="838200" y="365125"/>
            <a:ext cx="10515600" cy="1325563"/>
          </a:xfrm>
        </p:spPr>
        <p:txBody>
          <a:bodyPr/>
          <a:lstStyle/>
          <a:p>
            <a:pPr algn="ctr"/>
            <a:r>
              <a:rPr lang="es-EC" b="1" dirty="0" smtClean="0"/>
              <a:t>Buenas prácticas - Nacional</a:t>
            </a:r>
            <a:endParaRPr lang="es-EC" b="1" dirty="0"/>
          </a:p>
        </p:txBody>
      </p:sp>
    </p:spTree>
    <p:extLst>
      <p:ext uri="{BB962C8B-B14F-4D97-AF65-F5344CB8AC3E}">
        <p14:creationId xmlns:p14="http://schemas.microsoft.com/office/powerpoint/2010/main" val="3101033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1365344075"/>
              </p:ext>
            </p:extLst>
          </p:nvPr>
        </p:nvGraphicFramePr>
        <p:xfrm>
          <a:off x="1200147" y="1111166"/>
          <a:ext cx="10029825" cy="413385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p:cNvSpPr/>
          <p:nvPr/>
        </p:nvSpPr>
        <p:spPr>
          <a:xfrm>
            <a:off x="1200146" y="5550911"/>
            <a:ext cx="10029825" cy="1087990"/>
          </a:xfrm>
          <a:prstGeom prst="rect">
            <a:avLst/>
          </a:prstGeom>
        </p:spPr>
        <p:txBody>
          <a:bodyPr wrap="square">
            <a:spAutoFit/>
          </a:bodyPr>
          <a:lstStyle/>
          <a:p>
            <a:pPr>
              <a:spcAft>
                <a:spcPts val="0"/>
              </a:spcAft>
            </a:pPr>
            <a:r>
              <a:rPr lang="es-ES" sz="1100" b="1" dirty="0" smtClean="0">
                <a:solidFill>
                  <a:srgbClr val="2E75B6"/>
                </a:solidFill>
                <a:effectLst/>
                <a:latin typeface="Times New Roman" panose="02020603050405020304" pitchFamily="18" charset="0"/>
                <a:ea typeface="Times New Roman" panose="02020603050405020304" pitchFamily="18" charset="0"/>
              </a:rPr>
              <a:t>Distribución de docentes por nivel de formación y género</a:t>
            </a:r>
            <a:endParaRPr lang="es-EC" sz="1100" b="1" dirty="0" smtClean="0">
              <a:solidFill>
                <a:srgbClr val="5B9BD5"/>
              </a:solidFill>
              <a:effectLst/>
              <a:latin typeface="Times New Roman" panose="02020603050405020304" pitchFamily="18" charset="0"/>
              <a:ea typeface="Times New Roman" panose="02020603050405020304" pitchFamily="18" charset="0"/>
            </a:endParaRPr>
          </a:p>
          <a:p>
            <a:pPr>
              <a:spcAft>
                <a:spcPts val="0"/>
              </a:spcAft>
            </a:pPr>
            <a:r>
              <a:rPr lang="es-ES" sz="1100" b="1" dirty="0" smtClean="0">
                <a:solidFill>
                  <a:srgbClr val="2E75B6"/>
                </a:solidFill>
                <a:effectLst/>
                <a:latin typeface="Times New Roman" panose="02020603050405020304" pitchFamily="18" charset="0"/>
                <a:ea typeface="Times New Roman" panose="02020603050405020304" pitchFamily="18" charset="0"/>
              </a:rPr>
              <a:t>Fuente: </a:t>
            </a:r>
            <a:r>
              <a:rPr lang="es-EC" sz="1100" b="1" dirty="0" smtClean="0">
                <a:solidFill>
                  <a:srgbClr val="2E75B6"/>
                </a:solidFill>
                <a:effectLst/>
                <a:latin typeface="Times New Roman" panose="02020603050405020304" pitchFamily="18" charset="0"/>
                <a:ea typeface="Times New Roman" panose="02020603050405020304" pitchFamily="18" charset="0"/>
              </a:rPr>
              <a:t>(SNIESE, 2015). Acceso a becas y créditos: datos reportados a Subsecretaría General de Educación Superior, Asistencia a la educación superior: datos reportados por las IES al SNIESE</a:t>
            </a:r>
            <a:endParaRPr lang="es-EC" sz="1100" b="1" dirty="0" smtClean="0">
              <a:solidFill>
                <a:srgbClr val="5B9BD5"/>
              </a:solidFill>
              <a:effectLst/>
              <a:latin typeface="Times New Roman" panose="02020603050405020304" pitchFamily="18" charset="0"/>
              <a:ea typeface="Times New Roman" panose="02020603050405020304" pitchFamily="18" charset="0"/>
            </a:endParaRPr>
          </a:p>
          <a:p>
            <a:pPr>
              <a:spcAft>
                <a:spcPts val="0"/>
              </a:spcAft>
            </a:pPr>
            <a:r>
              <a:rPr lang="es-EC" sz="1100" b="1" dirty="0" smtClean="0">
                <a:solidFill>
                  <a:srgbClr val="2E75B6"/>
                </a:solidFill>
                <a:effectLst/>
                <a:latin typeface="Times New Roman" panose="02020603050405020304" pitchFamily="18" charset="0"/>
                <a:ea typeface="Times New Roman" panose="02020603050405020304" pitchFamily="18" charset="0"/>
              </a:rPr>
              <a:t>Elaboración propia</a:t>
            </a:r>
            <a:endParaRPr lang="es-EC" sz="1100" b="1" dirty="0" smtClean="0">
              <a:solidFill>
                <a:srgbClr val="5B9BD5"/>
              </a:solidFill>
              <a:effectLst/>
              <a:latin typeface="Times New Roman" panose="02020603050405020304" pitchFamily="18" charset="0"/>
              <a:ea typeface="Times New Roman" panose="02020603050405020304" pitchFamily="18" charset="0"/>
            </a:endParaRPr>
          </a:p>
          <a:p>
            <a:pPr marL="180340" algn="just">
              <a:lnSpc>
                <a:spcPct val="115000"/>
              </a:lnSpc>
              <a:spcAft>
                <a:spcPts val="0"/>
              </a:spcAft>
            </a:pPr>
            <a:r>
              <a:rPr lang="es-EC" dirty="0" smtClean="0">
                <a:effectLst/>
                <a:latin typeface="Garamond" panose="02020404030301010803" pitchFamily="18" charset="0"/>
                <a:ea typeface="Times New Roman" panose="02020603050405020304" pitchFamily="18" charset="0"/>
              </a:rPr>
              <a:t> </a:t>
            </a:r>
            <a:endParaRPr lang="es-EC"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902193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3270413110"/>
              </p:ext>
            </p:extLst>
          </p:nvPr>
        </p:nvGraphicFramePr>
        <p:xfrm>
          <a:off x="1257300" y="1036494"/>
          <a:ext cx="9658350" cy="481488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1257300" y="5498815"/>
            <a:ext cx="9658350" cy="1015663"/>
          </a:xfrm>
          <a:prstGeom prst="rect">
            <a:avLst/>
          </a:prstGeom>
        </p:spPr>
        <p:txBody>
          <a:bodyPr wrap="square">
            <a:spAutoFit/>
          </a:bodyPr>
          <a:lstStyle/>
          <a:p>
            <a:pPr algn="just">
              <a:spcAft>
                <a:spcPts val="0"/>
              </a:spcAft>
            </a:pPr>
            <a:endParaRPr lang="es-ES" sz="1000" b="1" dirty="0" smtClean="0">
              <a:solidFill>
                <a:srgbClr val="2E75B6"/>
              </a:solidFill>
              <a:effectLst/>
              <a:latin typeface="Times New Roman" panose="02020603050405020304" pitchFamily="18" charset="0"/>
              <a:ea typeface="Times New Roman" panose="02020603050405020304" pitchFamily="18" charset="0"/>
            </a:endParaRPr>
          </a:p>
          <a:p>
            <a:pPr algn="just">
              <a:spcAft>
                <a:spcPts val="0"/>
              </a:spcAft>
            </a:pPr>
            <a:endParaRPr lang="es-ES" sz="1000" b="1" dirty="0">
              <a:solidFill>
                <a:srgbClr val="2E75B6"/>
              </a:solidFill>
              <a:latin typeface="Times New Roman" panose="02020603050405020304" pitchFamily="18" charset="0"/>
              <a:ea typeface="Times New Roman" panose="02020603050405020304" pitchFamily="18" charset="0"/>
            </a:endParaRPr>
          </a:p>
          <a:p>
            <a:pPr algn="just">
              <a:spcAft>
                <a:spcPts val="0"/>
              </a:spcAft>
            </a:pPr>
            <a:r>
              <a:rPr lang="es-ES" sz="1000" b="1" dirty="0" smtClean="0">
                <a:solidFill>
                  <a:srgbClr val="2E75B6"/>
                </a:solidFill>
                <a:effectLst/>
                <a:latin typeface="Times New Roman" panose="02020603050405020304" pitchFamily="18" charset="0"/>
                <a:ea typeface="Times New Roman" panose="02020603050405020304" pitchFamily="18" charset="0"/>
              </a:rPr>
              <a:t>Distribución de matrícula por género</a:t>
            </a:r>
            <a:endParaRPr lang="es-EC" sz="1000" b="1" dirty="0" smtClean="0">
              <a:solidFill>
                <a:srgbClr val="5B9BD5"/>
              </a:solidFill>
              <a:effectLst/>
              <a:latin typeface="Times New Roman" panose="02020603050405020304" pitchFamily="18" charset="0"/>
              <a:ea typeface="Times New Roman" panose="02020603050405020304" pitchFamily="18" charset="0"/>
            </a:endParaRPr>
          </a:p>
          <a:p>
            <a:pPr>
              <a:spcAft>
                <a:spcPts val="0"/>
              </a:spcAft>
            </a:pPr>
            <a:r>
              <a:rPr lang="es-ES" sz="1000" b="1" dirty="0" smtClean="0">
                <a:solidFill>
                  <a:srgbClr val="2E75B6"/>
                </a:solidFill>
                <a:effectLst/>
                <a:latin typeface="Times New Roman" panose="02020603050405020304" pitchFamily="18" charset="0"/>
                <a:ea typeface="Times New Roman" panose="02020603050405020304" pitchFamily="18" charset="0"/>
              </a:rPr>
              <a:t>Fuente: </a:t>
            </a:r>
            <a:r>
              <a:rPr lang="es-EC" sz="1000" b="1" dirty="0" smtClean="0">
                <a:solidFill>
                  <a:srgbClr val="2E75B6"/>
                </a:solidFill>
                <a:effectLst/>
                <a:latin typeface="Times New Roman" panose="02020603050405020304" pitchFamily="18" charset="0"/>
                <a:ea typeface="Times New Roman" panose="02020603050405020304" pitchFamily="18" charset="0"/>
              </a:rPr>
              <a:t>(SNIESE, 2015). Acceso a becas y créditos: datos reportados a Subsecretaría General de Educación Superior, Asistencia a la educación superior: datos reportados por las IES al SNIESE</a:t>
            </a:r>
            <a:endParaRPr lang="es-EC" sz="1000" b="1" dirty="0" smtClean="0">
              <a:solidFill>
                <a:srgbClr val="5B9BD5"/>
              </a:solidFill>
              <a:effectLst/>
              <a:latin typeface="Times New Roman" panose="02020603050405020304" pitchFamily="18" charset="0"/>
              <a:ea typeface="Times New Roman" panose="02020603050405020304" pitchFamily="18" charset="0"/>
            </a:endParaRPr>
          </a:p>
          <a:p>
            <a:pPr>
              <a:spcAft>
                <a:spcPts val="0"/>
              </a:spcAft>
            </a:pPr>
            <a:r>
              <a:rPr lang="es-EC" sz="1000" b="1" dirty="0" smtClean="0">
                <a:solidFill>
                  <a:srgbClr val="2E75B6"/>
                </a:solidFill>
                <a:effectLst/>
                <a:latin typeface="Times New Roman" panose="02020603050405020304" pitchFamily="18" charset="0"/>
                <a:ea typeface="Times New Roman" panose="02020603050405020304" pitchFamily="18" charset="0"/>
              </a:rPr>
              <a:t>Elaboración </a:t>
            </a:r>
            <a:r>
              <a:rPr lang="es-EC" sz="1000" b="1" dirty="0" smtClean="0">
                <a:solidFill>
                  <a:srgbClr val="2E75B6"/>
                </a:solidFill>
                <a:effectLst/>
                <a:latin typeface="Times New Roman" panose="02020603050405020304" pitchFamily="18" charset="0"/>
                <a:ea typeface="Times New Roman" panose="02020603050405020304" pitchFamily="18" charset="0"/>
              </a:rPr>
              <a:t>propia</a:t>
            </a:r>
            <a:endParaRPr lang="es-EC"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816675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2149156611"/>
              </p:ext>
            </p:extLst>
          </p:nvPr>
        </p:nvGraphicFramePr>
        <p:xfrm>
          <a:off x="1314448" y="1358613"/>
          <a:ext cx="9215437" cy="437197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1319210" y="5855277"/>
            <a:ext cx="9210675" cy="707886"/>
          </a:xfrm>
          <a:prstGeom prst="rect">
            <a:avLst/>
          </a:prstGeom>
        </p:spPr>
        <p:txBody>
          <a:bodyPr wrap="square">
            <a:spAutoFit/>
          </a:bodyPr>
          <a:lstStyle/>
          <a:p>
            <a:pPr algn="just">
              <a:spcAft>
                <a:spcPts val="0"/>
              </a:spcAft>
            </a:pPr>
            <a:r>
              <a:rPr lang="es-ES" sz="1000" b="1" dirty="0" smtClean="0">
                <a:solidFill>
                  <a:srgbClr val="2E75B6"/>
                </a:solidFill>
                <a:effectLst/>
                <a:latin typeface="Times New Roman" panose="02020603050405020304" pitchFamily="18" charset="0"/>
                <a:ea typeface="Times New Roman" panose="02020603050405020304" pitchFamily="18" charset="0"/>
              </a:rPr>
              <a:t>RECTORES IES POR GÉNERO</a:t>
            </a:r>
            <a:endParaRPr lang="es-EC" sz="1000" b="1" dirty="0" smtClean="0">
              <a:solidFill>
                <a:srgbClr val="5B9BD5"/>
              </a:solidFill>
              <a:effectLst/>
              <a:latin typeface="Times New Roman" panose="02020603050405020304" pitchFamily="18" charset="0"/>
              <a:ea typeface="Times New Roman" panose="02020603050405020304" pitchFamily="18" charset="0"/>
            </a:endParaRPr>
          </a:p>
          <a:p>
            <a:pPr>
              <a:spcAft>
                <a:spcPts val="0"/>
              </a:spcAft>
            </a:pPr>
            <a:r>
              <a:rPr lang="es-ES" sz="1000" b="1" dirty="0" smtClean="0">
                <a:solidFill>
                  <a:srgbClr val="2E75B6"/>
                </a:solidFill>
                <a:effectLst/>
                <a:latin typeface="Times New Roman" panose="02020603050405020304" pitchFamily="18" charset="0"/>
                <a:ea typeface="Times New Roman" panose="02020603050405020304" pitchFamily="18" charset="0"/>
              </a:rPr>
              <a:t>Fuente: </a:t>
            </a:r>
            <a:r>
              <a:rPr lang="es-EC" sz="1000" b="1" dirty="0" smtClean="0">
                <a:solidFill>
                  <a:srgbClr val="2E75B6"/>
                </a:solidFill>
                <a:effectLst/>
                <a:latin typeface="Times New Roman" panose="02020603050405020304" pitchFamily="18" charset="0"/>
                <a:ea typeface="Times New Roman" panose="02020603050405020304" pitchFamily="18" charset="0"/>
              </a:rPr>
              <a:t>(SNIESE, 2015). Acceso a becas y créditos: datos reportados a Subsecretaría General de Educación Superior, Asistencia a la educación superior: datos reportados por las IES al SNIESE</a:t>
            </a:r>
            <a:endParaRPr lang="es-EC" sz="1000" b="1" dirty="0" smtClean="0">
              <a:solidFill>
                <a:srgbClr val="5B9BD5"/>
              </a:solidFill>
              <a:effectLst/>
              <a:latin typeface="Times New Roman" panose="02020603050405020304" pitchFamily="18" charset="0"/>
              <a:ea typeface="Times New Roman" panose="02020603050405020304" pitchFamily="18" charset="0"/>
            </a:endParaRPr>
          </a:p>
          <a:p>
            <a:pPr>
              <a:spcAft>
                <a:spcPts val="0"/>
              </a:spcAft>
            </a:pPr>
            <a:r>
              <a:rPr lang="es-EC" sz="1000" b="1" dirty="0" smtClean="0">
                <a:solidFill>
                  <a:srgbClr val="2E75B6"/>
                </a:solidFill>
                <a:effectLst/>
                <a:latin typeface="Times New Roman" panose="02020603050405020304" pitchFamily="18" charset="0"/>
                <a:ea typeface="Times New Roman" panose="02020603050405020304" pitchFamily="18" charset="0"/>
              </a:rPr>
              <a:t>Elaboración propia</a:t>
            </a:r>
            <a:endParaRPr lang="es-EC" sz="1000" b="1" dirty="0">
              <a:solidFill>
                <a:srgbClr val="5B9BD5"/>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87024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1069488851"/>
              </p:ext>
            </p:extLst>
          </p:nvPr>
        </p:nvGraphicFramePr>
        <p:xfrm>
          <a:off x="1014413" y="1720995"/>
          <a:ext cx="9758362" cy="3661727"/>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1014413" y="5538585"/>
            <a:ext cx="9758362" cy="707886"/>
          </a:xfrm>
          <a:prstGeom prst="rect">
            <a:avLst/>
          </a:prstGeom>
        </p:spPr>
        <p:txBody>
          <a:bodyPr wrap="square">
            <a:spAutoFit/>
          </a:bodyPr>
          <a:lstStyle/>
          <a:p>
            <a:pPr>
              <a:spcAft>
                <a:spcPts val="0"/>
              </a:spcAft>
            </a:pPr>
            <a:r>
              <a:rPr lang="es-ES" sz="1000" b="1" dirty="0" smtClean="0">
                <a:solidFill>
                  <a:srgbClr val="2E75B6"/>
                </a:solidFill>
                <a:effectLst/>
                <a:latin typeface="Times New Roman" panose="02020603050405020304" pitchFamily="18" charset="0"/>
                <a:ea typeface="Times New Roman" panose="02020603050405020304" pitchFamily="18" charset="0"/>
              </a:rPr>
              <a:t>DOCENTES IES POR GÉNERO</a:t>
            </a:r>
            <a:endParaRPr lang="es-EC" sz="1000" b="1" dirty="0" smtClean="0">
              <a:solidFill>
                <a:srgbClr val="5B9BD5"/>
              </a:solidFill>
              <a:effectLst/>
              <a:latin typeface="Times New Roman" panose="02020603050405020304" pitchFamily="18" charset="0"/>
              <a:ea typeface="Times New Roman" panose="02020603050405020304" pitchFamily="18" charset="0"/>
            </a:endParaRPr>
          </a:p>
          <a:p>
            <a:pPr>
              <a:spcAft>
                <a:spcPts val="0"/>
              </a:spcAft>
            </a:pPr>
            <a:r>
              <a:rPr lang="es-ES" sz="1000" b="1" dirty="0" smtClean="0">
                <a:solidFill>
                  <a:srgbClr val="2E75B6"/>
                </a:solidFill>
                <a:effectLst/>
                <a:latin typeface="Times New Roman" panose="02020603050405020304" pitchFamily="18" charset="0"/>
                <a:ea typeface="Times New Roman" panose="02020603050405020304" pitchFamily="18" charset="0"/>
              </a:rPr>
              <a:t>Fuente: </a:t>
            </a:r>
            <a:r>
              <a:rPr lang="es-EC" sz="1000" b="1" dirty="0" smtClean="0">
                <a:solidFill>
                  <a:srgbClr val="2E75B6"/>
                </a:solidFill>
                <a:effectLst/>
                <a:latin typeface="Times New Roman" panose="02020603050405020304" pitchFamily="18" charset="0"/>
                <a:ea typeface="Times New Roman" panose="02020603050405020304" pitchFamily="18" charset="0"/>
              </a:rPr>
              <a:t>(SNIESE, 2015). Acceso a becas y créditos: datos reportados a Subsecretaría General de Educación Superior, Asistencia a la educación superior: datos reportados por las IES al SNIESE</a:t>
            </a:r>
            <a:endParaRPr lang="es-EC" sz="1000" b="1" dirty="0" smtClean="0">
              <a:solidFill>
                <a:srgbClr val="5B9BD5"/>
              </a:solidFill>
              <a:effectLst/>
              <a:latin typeface="Times New Roman" panose="02020603050405020304" pitchFamily="18" charset="0"/>
              <a:ea typeface="Times New Roman" panose="02020603050405020304" pitchFamily="18" charset="0"/>
            </a:endParaRPr>
          </a:p>
          <a:p>
            <a:pPr>
              <a:spcAft>
                <a:spcPts val="0"/>
              </a:spcAft>
            </a:pPr>
            <a:r>
              <a:rPr lang="es-EC" sz="1000" b="1" dirty="0" smtClean="0">
                <a:solidFill>
                  <a:srgbClr val="2E75B6"/>
                </a:solidFill>
                <a:effectLst/>
                <a:latin typeface="Times New Roman" panose="02020603050405020304" pitchFamily="18" charset="0"/>
                <a:ea typeface="Times New Roman" panose="02020603050405020304" pitchFamily="18" charset="0"/>
              </a:rPr>
              <a:t>Elaboración propia</a:t>
            </a:r>
            <a:endParaRPr lang="es-EC" sz="1000" b="1" dirty="0">
              <a:solidFill>
                <a:srgbClr val="5B9BD5"/>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70722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12475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23943075"/>
              </p:ext>
            </p:extLst>
          </p:nvPr>
        </p:nvGraphicFramePr>
        <p:xfrm>
          <a:off x="847723" y="1416482"/>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ángulo 1"/>
          <p:cNvSpPr/>
          <p:nvPr/>
        </p:nvSpPr>
        <p:spPr>
          <a:xfrm>
            <a:off x="909636" y="5965790"/>
            <a:ext cx="10391775" cy="553998"/>
          </a:xfrm>
          <a:prstGeom prst="rect">
            <a:avLst/>
          </a:prstGeom>
        </p:spPr>
        <p:txBody>
          <a:bodyPr wrap="square">
            <a:spAutoFit/>
          </a:bodyPr>
          <a:lstStyle/>
          <a:p>
            <a:pPr>
              <a:spcAft>
                <a:spcPts val="0"/>
              </a:spcAft>
            </a:pPr>
            <a:r>
              <a:rPr lang="es-ES" sz="1000" b="1" dirty="0" smtClean="0">
                <a:solidFill>
                  <a:srgbClr val="2E74B5"/>
                </a:solidFill>
                <a:effectLst/>
                <a:latin typeface="Times New Roman" panose="02020603050405020304" pitchFamily="18" charset="0"/>
                <a:ea typeface="Times New Roman" panose="02020603050405020304" pitchFamily="18" charset="0"/>
              </a:rPr>
              <a:t>Docentes Feder por género</a:t>
            </a:r>
            <a:endParaRPr lang="es-EC" sz="1000" b="1" dirty="0" smtClean="0">
              <a:solidFill>
                <a:srgbClr val="5B9BD5"/>
              </a:solidFill>
              <a:effectLst/>
              <a:latin typeface="Times New Roman" panose="02020603050405020304" pitchFamily="18" charset="0"/>
              <a:ea typeface="Times New Roman" panose="02020603050405020304" pitchFamily="18" charset="0"/>
            </a:endParaRPr>
          </a:p>
          <a:p>
            <a:pPr>
              <a:spcAft>
                <a:spcPts val="0"/>
              </a:spcAft>
            </a:pPr>
            <a:r>
              <a:rPr lang="es-ES" sz="1000" b="1" dirty="0" smtClean="0">
                <a:solidFill>
                  <a:srgbClr val="2E74B5"/>
                </a:solidFill>
                <a:effectLst/>
                <a:latin typeface="Times New Roman" panose="02020603050405020304" pitchFamily="18" charset="0"/>
                <a:ea typeface="Times New Roman" panose="02020603050405020304" pitchFamily="18" charset="0"/>
              </a:rPr>
              <a:t>Fuente: </a:t>
            </a:r>
            <a:r>
              <a:rPr lang="es-EC" sz="1000" b="1" dirty="0" smtClean="0">
                <a:solidFill>
                  <a:srgbClr val="2E74B5"/>
                </a:solidFill>
                <a:effectLst/>
                <a:latin typeface="Times New Roman" panose="02020603050405020304" pitchFamily="18" charset="0"/>
                <a:ea typeface="Times New Roman" panose="02020603050405020304" pitchFamily="18" charset="0"/>
              </a:rPr>
              <a:t>Facultad de Educación Física Deportes y Recreación</a:t>
            </a:r>
            <a:endParaRPr lang="es-EC" sz="1000" b="1" dirty="0" smtClean="0">
              <a:solidFill>
                <a:srgbClr val="5B9BD5"/>
              </a:solidFill>
              <a:effectLst/>
              <a:latin typeface="Times New Roman" panose="02020603050405020304" pitchFamily="18" charset="0"/>
              <a:ea typeface="Times New Roman" panose="02020603050405020304" pitchFamily="18" charset="0"/>
            </a:endParaRPr>
          </a:p>
          <a:p>
            <a:pPr>
              <a:spcAft>
                <a:spcPts val="0"/>
              </a:spcAft>
            </a:pPr>
            <a:r>
              <a:rPr lang="es-EC" sz="1000" dirty="0" smtClean="0">
                <a:solidFill>
                  <a:srgbClr val="2E74B5"/>
                </a:solidFill>
                <a:effectLst/>
                <a:latin typeface="Times New Roman" panose="02020603050405020304" pitchFamily="18" charset="0"/>
                <a:ea typeface="Times New Roman" panose="02020603050405020304" pitchFamily="18" charset="0"/>
              </a:rPr>
              <a:t>Elaboración propia</a:t>
            </a:r>
            <a:endParaRPr lang="es-EC"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786727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280447804"/>
              </p:ext>
            </p:extLst>
          </p:nvPr>
        </p:nvGraphicFramePr>
        <p:xfrm>
          <a:off x="700087" y="1069686"/>
          <a:ext cx="10644187" cy="464661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700087" y="5716300"/>
            <a:ext cx="8243888" cy="677108"/>
          </a:xfrm>
          <a:prstGeom prst="rect">
            <a:avLst/>
          </a:prstGeom>
        </p:spPr>
        <p:txBody>
          <a:bodyPr wrap="square">
            <a:spAutoFit/>
          </a:bodyPr>
          <a:lstStyle/>
          <a:p>
            <a:pPr>
              <a:spcAft>
                <a:spcPts val="0"/>
              </a:spcAft>
            </a:pPr>
            <a:r>
              <a:rPr lang="es-ES" sz="1000" b="1" dirty="0" smtClean="0">
                <a:solidFill>
                  <a:srgbClr val="2E75B6"/>
                </a:solidFill>
                <a:effectLst/>
                <a:latin typeface="Times New Roman" panose="02020603050405020304" pitchFamily="18" charset="0"/>
                <a:ea typeface="Times New Roman" panose="02020603050405020304" pitchFamily="18" charset="0"/>
              </a:rPr>
              <a:t>Estudiantes FEDER por género</a:t>
            </a:r>
            <a:endParaRPr lang="es-EC" sz="1000" b="1" dirty="0" smtClean="0">
              <a:solidFill>
                <a:srgbClr val="5B9BD5"/>
              </a:solidFill>
              <a:effectLst/>
              <a:latin typeface="Times New Roman" panose="02020603050405020304" pitchFamily="18" charset="0"/>
              <a:ea typeface="Times New Roman" panose="02020603050405020304" pitchFamily="18" charset="0"/>
            </a:endParaRPr>
          </a:p>
          <a:p>
            <a:pPr>
              <a:spcAft>
                <a:spcPts val="0"/>
              </a:spcAft>
            </a:pPr>
            <a:r>
              <a:rPr lang="es-ES" sz="1000" b="1" dirty="0" smtClean="0">
                <a:solidFill>
                  <a:srgbClr val="2E75B6"/>
                </a:solidFill>
                <a:effectLst/>
                <a:latin typeface="Times New Roman" panose="02020603050405020304" pitchFamily="18" charset="0"/>
                <a:ea typeface="Times New Roman" panose="02020603050405020304" pitchFamily="18" charset="0"/>
              </a:rPr>
              <a:t>Fuente: </a:t>
            </a:r>
            <a:r>
              <a:rPr lang="es-EC" sz="1000" b="1" dirty="0" smtClean="0">
                <a:solidFill>
                  <a:srgbClr val="2E75B6"/>
                </a:solidFill>
                <a:effectLst/>
                <a:latin typeface="Times New Roman" panose="02020603050405020304" pitchFamily="18" charset="0"/>
                <a:ea typeface="Times New Roman" panose="02020603050405020304" pitchFamily="18" charset="0"/>
              </a:rPr>
              <a:t>Facultad de Educación Física Deportes y Recreación</a:t>
            </a:r>
            <a:endParaRPr lang="es-EC" sz="1000" b="1" dirty="0" smtClean="0">
              <a:solidFill>
                <a:srgbClr val="5B9BD5"/>
              </a:solidFill>
              <a:effectLst/>
              <a:latin typeface="Times New Roman" panose="02020603050405020304" pitchFamily="18" charset="0"/>
              <a:ea typeface="Times New Roman" panose="02020603050405020304" pitchFamily="18" charset="0"/>
            </a:endParaRPr>
          </a:p>
          <a:p>
            <a:pPr>
              <a:spcAft>
                <a:spcPts val="0"/>
              </a:spcAft>
            </a:pPr>
            <a:r>
              <a:rPr lang="es-EC" sz="1000" dirty="0" smtClean="0">
                <a:solidFill>
                  <a:srgbClr val="2E75B6"/>
                </a:solidFill>
                <a:effectLst/>
                <a:latin typeface="Times New Roman" panose="02020603050405020304" pitchFamily="18" charset="0"/>
                <a:ea typeface="Times New Roman" panose="02020603050405020304" pitchFamily="18" charset="0"/>
              </a:rPr>
              <a:t>Elaboración </a:t>
            </a:r>
            <a:r>
              <a:rPr lang="es-EC" sz="1000" dirty="0" smtClean="0">
                <a:solidFill>
                  <a:srgbClr val="2E75B6"/>
                </a:solidFill>
                <a:effectLst/>
                <a:latin typeface="Times New Roman" panose="02020603050405020304" pitchFamily="18" charset="0"/>
                <a:ea typeface="Times New Roman" panose="02020603050405020304" pitchFamily="18" charset="0"/>
              </a:rPr>
              <a:t>propia</a:t>
            </a:r>
            <a:r>
              <a:rPr lang="es-ES" dirty="0" smtClean="0">
                <a:solidFill>
                  <a:srgbClr val="2E74B5"/>
                </a:solidFill>
                <a:effectLst/>
                <a:latin typeface="Times New Roman" panose="02020603050405020304" pitchFamily="18" charset="0"/>
                <a:ea typeface="Times New Roman" panose="02020603050405020304" pitchFamily="18" charset="0"/>
              </a:rPr>
              <a:t> </a:t>
            </a:r>
            <a:endParaRPr lang="es-EC"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347770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extLst>
              <p:ext uri="{D42A27DB-BD31-4B8C-83A1-F6EECF244321}">
                <p14:modId xmlns:p14="http://schemas.microsoft.com/office/powerpoint/2010/main" val="4057936606"/>
              </p:ext>
            </p:extLst>
          </p:nvPr>
        </p:nvGraphicFramePr>
        <p:xfrm>
          <a:off x="729119" y="1506682"/>
          <a:ext cx="5297608" cy="42706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a:graphicFrameLocks/>
          </p:cNvGraphicFramePr>
          <p:nvPr>
            <p:extLst>
              <p:ext uri="{D42A27DB-BD31-4B8C-83A1-F6EECF244321}">
                <p14:modId xmlns:p14="http://schemas.microsoft.com/office/powerpoint/2010/main" val="1070946479"/>
              </p:ext>
            </p:extLst>
          </p:nvPr>
        </p:nvGraphicFramePr>
        <p:xfrm>
          <a:off x="6105523" y="1496291"/>
          <a:ext cx="4846495" cy="424988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1"/>
          <p:cNvSpPr/>
          <p:nvPr/>
        </p:nvSpPr>
        <p:spPr>
          <a:xfrm>
            <a:off x="909636" y="5965790"/>
            <a:ext cx="10391775" cy="553998"/>
          </a:xfrm>
          <a:prstGeom prst="rect">
            <a:avLst/>
          </a:prstGeom>
        </p:spPr>
        <p:txBody>
          <a:bodyPr wrap="square">
            <a:spAutoFit/>
          </a:bodyPr>
          <a:lstStyle/>
          <a:p>
            <a:pPr>
              <a:spcAft>
                <a:spcPts val="0"/>
              </a:spcAft>
            </a:pPr>
            <a:r>
              <a:rPr lang="es-ES" sz="1000" b="1" dirty="0" smtClean="0">
                <a:solidFill>
                  <a:srgbClr val="2E74B5"/>
                </a:solidFill>
                <a:effectLst/>
                <a:latin typeface="Times New Roman" panose="02020603050405020304" pitchFamily="18" charset="0"/>
                <a:ea typeface="Times New Roman" panose="02020603050405020304" pitchFamily="18" charset="0"/>
              </a:rPr>
              <a:t>Docentes Feder por género</a:t>
            </a:r>
            <a:endParaRPr lang="es-EC" sz="1000" b="1" dirty="0" smtClean="0">
              <a:solidFill>
                <a:srgbClr val="5B9BD5"/>
              </a:solidFill>
              <a:effectLst/>
              <a:latin typeface="Times New Roman" panose="02020603050405020304" pitchFamily="18" charset="0"/>
              <a:ea typeface="Times New Roman" panose="02020603050405020304" pitchFamily="18" charset="0"/>
            </a:endParaRPr>
          </a:p>
          <a:p>
            <a:pPr>
              <a:spcAft>
                <a:spcPts val="0"/>
              </a:spcAft>
            </a:pPr>
            <a:r>
              <a:rPr lang="es-ES" sz="1000" b="1" dirty="0" smtClean="0">
                <a:solidFill>
                  <a:srgbClr val="2E74B5"/>
                </a:solidFill>
                <a:effectLst/>
                <a:latin typeface="Times New Roman" panose="02020603050405020304" pitchFamily="18" charset="0"/>
                <a:ea typeface="Times New Roman" panose="02020603050405020304" pitchFamily="18" charset="0"/>
              </a:rPr>
              <a:t>Fuente: </a:t>
            </a:r>
            <a:r>
              <a:rPr lang="es-EC" sz="1000" b="1" dirty="0" smtClean="0">
                <a:solidFill>
                  <a:srgbClr val="2E74B5"/>
                </a:solidFill>
                <a:effectLst/>
                <a:latin typeface="Times New Roman" panose="02020603050405020304" pitchFamily="18" charset="0"/>
                <a:ea typeface="Times New Roman" panose="02020603050405020304" pitchFamily="18" charset="0"/>
              </a:rPr>
              <a:t>Facultad de Educación Física Deportes y Recreación</a:t>
            </a:r>
            <a:endParaRPr lang="es-EC" sz="1000" b="1" dirty="0" smtClean="0">
              <a:solidFill>
                <a:srgbClr val="5B9BD5"/>
              </a:solidFill>
              <a:effectLst/>
              <a:latin typeface="Times New Roman" panose="02020603050405020304" pitchFamily="18" charset="0"/>
              <a:ea typeface="Times New Roman" panose="02020603050405020304" pitchFamily="18" charset="0"/>
            </a:endParaRPr>
          </a:p>
          <a:p>
            <a:pPr>
              <a:spcAft>
                <a:spcPts val="0"/>
              </a:spcAft>
            </a:pPr>
            <a:r>
              <a:rPr lang="es-EC" sz="1000" dirty="0" smtClean="0">
                <a:solidFill>
                  <a:srgbClr val="2E74B5"/>
                </a:solidFill>
                <a:effectLst/>
                <a:latin typeface="Times New Roman" panose="02020603050405020304" pitchFamily="18" charset="0"/>
                <a:ea typeface="Times New Roman" panose="02020603050405020304" pitchFamily="18" charset="0"/>
              </a:rPr>
              <a:t>Elaboración propia</a:t>
            </a:r>
            <a:endParaRPr lang="es-EC"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10894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EC" dirty="0" smtClean="0"/>
              <a:t>Enseñemos que </a:t>
            </a:r>
            <a:r>
              <a:rPr lang="es-EC" dirty="0"/>
              <a:t>hay grandes mujeres que pueden emerger en las empresas con la implementación del principio de igualdad en la gestión de los recursos humanos, que supone un planteamiento integral en la gestión del cambio, asumiendo responsabilidades, identificando objetivos y planeando actuaciones dirigidas a brindar oportunidades libre de prejuicios y estereotipos.</a:t>
            </a:r>
          </a:p>
        </p:txBody>
      </p:sp>
      <p:sp>
        <p:nvSpPr>
          <p:cNvPr id="4" name="Título 1"/>
          <p:cNvSpPr>
            <a:spLocks noGrp="1"/>
          </p:cNvSpPr>
          <p:nvPr>
            <p:ph type="title"/>
          </p:nvPr>
        </p:nvSpPr>
        <p:spPr>
          <a:xfrm>
            <a:off x="838200" y="365125"/>
            <a:ext cx="10515600" cy="1325563"/>
          </a:xfrm>
        </p:spPr>
        <p:txBody>
          <a:bodyPr/>
          <a:lstStyle/>
          <a:p>
            <a:pPr algn="ctr"/>
            <a:r>
              <a:rPr lang="es-EC" b="1" dirty="0" smtClean="0"/>
              <a:t>Con razón y corazón</a:t>
            </a:r>
            <a:endParaRPr lang="es-EC" b="1" dirty="0"/>
          </a:p>
        </p:txBody>
      </p:sp>
    </p:spTree>
    <p:extLst>
      <p:ext uri="{BB962C8B-B14F-4D97-AF65-F5344CB8AC3E}">
        <p14:creationId xmlns:p14="http://schemas.microsoft.com/office/powerpoint/2010/main" val="7174129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27810" y="2085398"/>
            <a:ext cx="10515600" cy="4351338"/>
          </a:xfrm>
        </p:spPr>
        <p:txBody>
          <a:bodyPr/>
          <a:lstStyle/>
          <a:p>
            <a:pPr algn="just"/>
            <a:r>
              <a:rPr lang="es-EC" dirty="0"/>
              <a:t>Bajo el lineamiento general de que en igualdad de educación, experiencia y habilidades, se opte por la mujer cuando exista un puesto de supervisor, gerente, miembro de Junta Directiva o Presidente de una empresa u organización, es que se propicia una selección “no sesgada” que evite la discriminación, operando como un mecanismo de compensación a favor de este grupo.</a:t>
            </a:r>
          </a:p>
        </p:txBody>
      </p:sp>
      <p:sp>
        <p:nvSpPr>
          <p:cNvPr id="4" name="Título 1"/>
          <p:cNvSpPr>
            <a:spLocks noGrp="1"/>
          </p:cNvSpPr>
          <p:nvPr>
            <p:ph type="title"/>
          </p:nvPr>
        </p:nvSpPr>
        <p:spPr>
          <a:xfrm>
            <a:off x="838200" y="365125"/>
            <a:ext cx="10515600" cy="1325563"/>
          </a:xfrm>
        </p:spPr>
        <p:txBody>
          <a:bodyPr/>
          <a:lstStyle/>
          <a:p>
            <a:pPr algn="ctr"/>
            <a:r>
              <a:rPr lang="es-EC" b="1" dirty="0" smtClean="0"/>
              <a:t>Con razón y corazón</a:t>
            </a:r>
            <a:endParaRPr lang="es-EC" b="1" dirty="0"/>
          </a:p>
        </p:txBody>
      </p:sp>
    </p:spTree>
    <p:extLst>
      <p:ext uri="{BB962C8B-B14F-4D97-AF65-F5344CB8AC3E}">
        <p14:creationId xmlns:p14="http://schemas.microsoft.com/office/powerpoint/2010/main" val="27883469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960707"/>
            <a:ext cx="10515600" cy="4351338"/>
          </a:xfrm>
        </p:spPr>
        <p:txBody>
          <a:bodyPr>
            <a:normAutofit/>
          </a:bodyPr>
          <a:lstStyle/>
          <a:p>
            <a:pPr marL="0" indent="0" algn="just">
              <a:buNone/>
            </a:pPr>
            <a:r>
              <a:rPr lang="es-EC" dirty="0"/>
              <a:t>E</a:t>
            </a:r>
            <a:r>
              <a:rPr lang="es-EC" dirty="0" smtClean="0"/>
              <a:t>l </a:t>
            </a:r>
            <a:r>
              <a:rPr lang="es-EC" dirty="0"/>
              <a:t>politólogo y profesor universitario,  Gabriel Hidalgo, señala que el problema también radica en que sigue vigente el machismo. </a:t>
            </a:r>
            <a:endParaRPr lang="es-EC" dirty="0" smtClean="0"/>
          </a:p>
          <a:p>
            <a:pPr marL="0" indent="0" algn="just">
              <a:buNone/>
            </a:pPr>
            <a:r>
              <a:rPr lang="es-EC" dirty="0" smtClean="0"/>
              <a:t>“</a:t>
            </a:r>
            <a:r>
              <a:rPr lang="es-EC" dirty="0"/>
              <a:t>El primer voto femenino de América Latina la tiene Ecuador,  aquí se hacen muchos esfuerzos por conseguir la equidad de género, pero de todas la formas el elector femenino es un público que sigue pasando por dificultades alusivas al machismo y busca su mejor representación</a:t>
            </a:r>
            <a:r>
              <a:rPr lang="es-EC" dirty="0" smtClean="0"/>
              <a:t>”</a:t>
            </a:r>
          </a:p>
          <a:p>
            <a:pPr marL="0" indent="0" algn="just">
              <a:buNone/>
            </a:pPr>
            <a:r>
              <a:rPr lang="es-EC" dirty="0" smtClean="0"/>
              <a:t>Muchas </a:t>
            </a:r>
            <a:r>
              <a:rPr lang="es-EC" dirty="0"/>
              <a:t>veces las mujeres votan por un varón, porque no confían en esa candidata mujer o no se sintieron representadas por ella</a:t>
            </a:r>
            <a:r>
              <a:rPr lang="es-EC" dirty="0" smtClean="0"/>
              <a:t>.</a:t>
            </a:r>
          </a:p>
          <a:p>
            <a:pPr marL="0" indent="0" algn="just">
              <a:buNone/>
            </a:pPr>
            <a:r>
              <a:rPr lang="es-EC" sz="1300" dirty="0" smtClean="0"/>
              <a:t>Esta </a:t>
            </a:r>
            <a:r>
              <a:rPr lang="es-EC" sz="1300" dirty="0"/>
              <a:t>noticia ha sido publicada originalmente por Diario EL TELÉGRAFO </a:t>
            </a:r>
            <a:endParaRPr lang="es-EC" sz="1300" dirty="0" smtClean="0"/>
          </a:p>
          <a:p>
            <a:pPr marL="0" indent="0" algn="just">
              <a:buNone/>
            </a:pPr>
            <a:r>
              <a:rPr lang="es-EC" sz="1300" dirty="0" smtClean="0"/>
              <a:t>Dirección: </a:t>
            </a:r>
            <a:r>
              <a:rPr lang="es-EC" sz="1300" dirty="0" smtClean="0">
                <a:hlinkClick r:id="rId2"/>
              </a:rPr>
              <a:t>http</a:t>
            </a:r>
            <a:r>
              <a:rPr lang="es-EC" sz="1300" dirty="0">
                <a:hlinkClick r:id="rId2"/>
              </a:rPr>
              <a:t>://</a:t>
            </a:r>
            <a:r>
              <a:rPr lang="es-EC" sz="1300" dirty="0" smtClean="0">
                <a:hlinkClick r:id="rId2"/>
              </a:rPr>
              <a:t>www.eltelegrafo.com.ec/noticias/politiko-2017/49/las-mujeres-mantienen-el-40-de-representatividad-en-la-asamblea</a:t>
            </a:r>
            <a:endParaRPr lang="es-EC" sz="1300" dirty="0" smtClean="0"/>
          </a:p>
          <a:p>
            <a:pPr marL="0" indent="0" algn="just">
              <a:buNone/>
            </a:pPr>
            <a:endParaRPr lang="es-EC" sz="1300" dirty="0"/>
          </a:p>
        </p:txBody>
      </p:sp>
      <p:sp>
        <p:nvSpPr>
          <p:cNvPr id="4" name="Título 1"/>
          <p:cNvSpPr>
            <a:spLocks noGrp="1"/>
          </p:cNvSpPr>
          <p:nvPr>
            <p:ph type="title"/>
          </p:nvPr>
        </p:nvSpPr>
        <p:spPr>
          <a:xfrm>
            <a:off x="838200" y="365125"/>
            <a:ext cx="10515600" cy="1325563"/>
          </a:xfrm>
        </p:spPr>
        <p:txBody>
          <a:bodyPr/>
          <a:lstStyle/>
          <a:p>
            <a:pPr algn="ctr"/>
            <a:r>
              <a:rPr lang="es-EC" b="1" dirty="0" smtClean="0"/>
              <a:t>Con razón y corazón</a:t>
            </a:r>
            <a:endParaRPr lang="es-EC" b="1" dirty="0"/>
          </a:p>
        </p:txBody>
      </p:sp>
    </p:spTree>
    <p:extLst>
      <p:ext uri="{BB962C8B-B14F-4D97-AF65-F5344CB8AC3E}">
        <p14:creationId xmlns:p14="http://schemas.microsoft.com/office/powerpoint/2010/main" val="19925402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527464"/>
            <a:ext cx="10515600" cy="4784581"/>
          </a:xfrm>
        </p:spPr>
        <p:txBody>
          <a:bodyPr>
            <a:normAutofit lnSpcReduction="10000"/>
          </a:bodyPr>
          <a:lstStyle/>
          <a:p>
            <a:pPr lvl="0" algn="just"/>
            <a:r>
              <a:rPr lang="es-ES" sz="2200" dirty="0"/>
              <a:t>Los procesos de inclusión de género en y desde la Educación ecuatoriana han tenido significativas evoluciones, tanto así que las IES del Ecuador cumplen lineamientos específicos desde sus áreas, los cuales promueven temas de paridad entre hombres y mujeres; sin embargo, no se ha llegado a la construcción de una sociedad con cero prácticas discriminatorias.</a:t>
            </a:r>
            <a:endParaRPr lang="es-EC" sz="2200" dirty="0"/>
          </a:p>
          <a:p>
            <a:pPr lvl="0" algn="just"/>
            <a:r>
              <a:rPr lang="es-ES" sz="2200" dirty="0" smtClean="0"/>
              <a:t>La </a:t>
            </a:r>
            <a:r>
              <a:rPr lang="es-ES" sz="2200" dirty="0"/>
              <a:t>Universidad de Guayaquil ha implementado políticas institucionales que fomenten la igualdad de género, muestra de eso es el cumplimiento de la acción afirmativa en temas de igualdad de oportunidades en donde la mujer adquiere un rol participativo en una sociedad competitiva.</a:t>
            </a:r>
            <a:endParaRPr lang="es-EC" sz="2200" dirty="0"/>
          </a:p>
          <a:p>
            <a:pPr algn="just"/>
            <a:r>
              <a:rPr lang="es-ES" sz="2200" dirty="0"/>
              <a:t> </a:t>
            </a:r>
            <a:r>
              <a:rPr lang="es-ES" sz="2200" dirty="0" smtClean="0"/>
              <a:t>La </a:t>
            </a:r>
            <a:r>
              <a:rPr lang="es-ES" sz="2200" dirty="0"/>
              <a:t>Facultad de Educación Física, Deportes y Recreación – FEDER,  es una de las Unidades Académicas que trabaja en temas de inclusión de género. Se puede constatar que el 2012 fue el año que más mujeres matriculadas registró la Facultad. </a:t>
            </a:r>
            <a:endParaRPr lang="es-EC" sz="2200" dirty="0"/>
          </a:p>
          <a:p>
            <a:pPr algn="just"/>
            <a:r>
              <a:rPr lang="es-ES" sz="2200" dirty="0"/>
              <a:t> </a:t>
            </a:r>
            <a:r>
              <a:rPr lang="es-ES" sz="2200" dirty="0" smtClean="0"/>
              <a:t>El </a:t>
            </a:r>
            <a:r>
              <a:rPr lang="es-ES" sz="2200" dirty="0"/>
              <a:t>apoyo voluntario y sin imposiciones de las autoridades de las IES hacia los planes de acción afirmativa es vertebral para gestionar de forma positiva la competitividad que introduce la variable de género.</a:t>
            </a:r>
            <a:endParaRPr lang="es-EC" sz="2200" dirty="0"/>
          </a:p>
          <a:p>
            <a:pPr marL="0" indent="0" algn="just">
              <a:buNone/>
            </a:pPr>
            <a:endParaRPr lang="es-EC" sz="1300" dirty="0"/>
          </a:p>
        </p:txBody>
      </p:sp>
      <p:sp>
        <p:nvSpPr>
          <p:cNvPr id="4" name="Título 1"/>
          <p:cNvSpPr>
            <a:spLocks noGrp="1"/>
          </p:cNvSpPr>
          <p:nvPr>
            <p:ph type="title"/>
          </p:nvPr>
        </p:nvSpPr>
        <p:spPr>
          <a:xfrm>
            <a:off x="838200" y="365125"/>
            <a:ext cx="10515600" cy="1325563"/>
          </a:xfrm>
        </p:spPr>
        <p:txBody>
          <a:bodyPr/>
          <a:lstStyle/>
          <a:p>
            <a:pPr algn="ctr"/>
            <a:r>
              <a:rPr lang="es-EC" b="1" dirty="0" smtClean="0"/>
              <a:t>Conclusiones</a:t>
            </a:r>
            <a:endParaRPr lang="es-EC" b="1" dirty="0"/>
          </a:p>
        </p:txBody>
      </p:sp>
    </p:spTree>
    <p:extLst>
      <p:ext uri="{BB962C8B-B14F-4D97-AF65-F5344CB8AC3E}">
        <p14:creationId xmlns:p14="http://schemas.microsoft.com/office/powerpoint/2010/main" val="28688388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ítulo 1"/>
          <p:cNvSpPr txBox="1">
            <a:spLocks/>
          </p:cNvSpPr>
          <p:nvPr/>
        </p:nvSpPr>
        <p:spPr>
          <a:xfrm rot="20649054">
            <a:off x="6328064" y="1309255"/>
            <a:ext cx="5261264" cy="119336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b="1" dirty="0" smtClean="0"/>
              <a:t>Gracias</a:t>
            </a:r>
            <a:endParaRPr lang="es-EC" b="1" dirty="0"/>
          </a:p>
        </p:txBody>
      </p:sp>
    </p:spTree>
    <p:extLst>
      <p:ext uri="{BB962C8B-B14F-4D97-AF65-F5344CB8AC3E}">
        <p14:creationId xmlns:p14="http://schemas.microsoft.com/office/powerpoint/2010/main" val="366021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ENTRE </a:t>
            </a:r>
            <a:r>
              <a:rPr lang="es-EC" dirty="0" smtClean="0"/>
              <a:t>INTEGRACIÓN  E  INCLUSIÓN</a:t>
            </a:r>
            <a:endParaRPr lang="es-EC" dirty="0"/>
          </a:p>
        </p:txBody>
      </p:sp>
      <p:pic>
        <p:nvPicPr>
          <p:cNvPr id="1026" name="Picture 2" descr="inclusión e integración  esquem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1421" y="1975557"/>
            <a:ext cx="8139289" cy="3826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574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86696" y="1696061"/>
            <a:ext cx="10387885" cy="4927712"/>
          </a:xfrm>
        </p:spPr>
        <p:txBody>
          <a:bodyPr>
            <a:noAutofit/>
          </a:bodyPr>
          <a:lstStyle/>
          <a:p>
            <a:pPr eaLnBrk="0" fontAlgn="base" hangingPunct="0">
              <a:lnSpc>
                <a:spcPct val="120000"/>
              </a:lnSpc>
              <a:spcBef>
                <a:spcPct val="0"/>
              </a:spcBef>
              <a:spcAft>
                <a:spcPct val="0"/>
              </a:spcAft>
            </a:pPr>
            <a:r>
              <a:rPr lang="es-EC" altLang="es-EC" sz="2400" dirty="0" smtClean="0">
                <a:cs typeface="Arial" panose="020B0604020202020204" pitchFamily="34" charset="0"/>
              </a:rPr>
              <a:t>Departamento </a:t>
            </a:r>
            <a:r>
              <a:rPr lang="es-EC" altLang="es-EC" sz="2400" dirty="0">
                <a:cs typeface="Arial" panose="020B0604020202020204" pitchFamily="34" charset="0"/>
              </a:rPr>
              <a:t>de Asuntos Económicos y Sociales (DAES)</a:t>
            </a:r>
          </a:p>
          <a:p>
            <a:pPr eaLnBrk="0" fontAlgn="base" hangingPunct="0">
              <a:lnSpc>
                <a:spcPct val="120000"/>
              </a:lnSpc>
              <a:spcBef>
                <a:spcPct val="0"/>
              </a:spcBef>
              <a:spcAft>
                <a:spcPct val="0"/>
              </a:spcAft>
            </a:pPr>
            <a:r>
              <a:rPr lang="es-EC" altLang="es-EC" sz="2400" dirty="0" smtClean="0">
                <a:cs typeface="Arial" panose="020B0604020202020204" pitchFamily="34" charset="0"/>
              </a:rPr>
              <a:t>Conferencia </a:t>
            </a:r>
            <a:r>
              <a:rPr lang="es-EC" altLang="es-EC" sz="2400" dirty="0">
                <a:cs typeface="Arial" panose="020B0604020202020204" pitchFamily="34" charset="0"/>
              </a:rPr>
              <a:t>de las Naciones Unidas sobre Comercio y Desarrollo (UNCTAD)</a:t>
            </a:r>
          </a:p>
          <a:p>
            <a:pPr eaLnBrk="0" fontAlgn="base" hangingPunct="0">
              <a:lnSpc>
                <a:spcPct val="120000"/>
              </a:lnSpc>
              <a:spcBef>
                <a:spcPct val="0"/>
              </a:spcBef>
              <a:spcAft>
                <a:spcPct val="0"/>
              </a:spcAft>
            </a:pPr>
            <a:r>
              <a:rPr lang="es-EC" altLang="es-EC" sz="2400" dirty="0" smtClean="0">
                <a:cs typeface="Arial" panose="020B0604020202020204" pitchFamily="34" charset="0"/>
              </a:rPr>
              <a:t>Programa </a:t>
            </a:r>
            <a:r>
              <a:rPr lang="es-EC" altLang="es-EC" sz="2400" dirty="0">
                <a:cs typeface="Arial" panose="020B0604020202020204" pitchFamily="34" charset="0"/>
              </a:rPr>
              <a:t>de las Naciones Unidas para el Medio Ambiente (PNUMA)      </a:t>
            </a:r>
          </a:p>
          <a:p>
            <a:pPr eaLnBrk="0" fontAlgn="base" hangingPunct="0">
              <a:lnSpc>
                <a:spcPct val="120000"/>
              </a:lnSpc>
              <a:spcBef>
                <a:spcPct val="0"/>
              </a:spcBef>
              <a:spcAft>
                <a:spcPct val="0"/>
              </a:spcAft>
            </a:pPr>
            <a:r>
              <a:rPr lang="es-EC" altLang="es-EC" sz="2400" dirty="0" smtClean="0">
                <a:cs typeface="Arial" panose="020B0604020202020204" pitchFamily="34" charset="0"/>
              </a:rPr>
              <a:t>Programa </a:t>
            </a:r>
            <a:r>
              <a:rPr lang="es-EC" altLang="es-EC" sz="2400" dirty="0">
                <a:cs typeface="Arial" panose="020B0604020202020204" pitchFamily="34" charset="0"/>
              </a:rPr>
              <a:t>de Naciones Unidas para los Asentamientos Humanos (ONU-HABITAT) </a:t>
            </a:r>
          </a:p>
          <a:p>
            <a:pPr eaLnBrk="0" fontAlgn="base" hangingPunct="0">
              <a:lnSpc>
                <a:spcPct val="120000"/>
              </a:lnSpc>
              <a:spcBef>
                <a:spcPct val="0"/>
              </a:spcBef>
              <a:spcAft>
                <a:spcPct val="0"/>
              </a:spcAft>
            </a:pPr>
            <a:r>
              <a:rPr lang="es-EC" altLang="es-EC" sz="2400" dirty="0" smtClean="0">
                <a:cs typeface="Arial" panose="020B0604020202020204" pitchFamily="34" charset="0"/>
              </a:rPr>
              <a:t>Programa </a:t>
            </a:r>
            <a:r>
              <a:rPr lang="es-EC" altLang="es-EC" sz="2400" dirty="0">
                <a:cs typeface="Arial" panose="020B0604020202020204" pitchFamily="34" charset="0"/>
              </a:rPr>
              <a:t>de las Naciones Unidas para el Desarrollo (PNUD)</a:t>
            </a:r>
          </a:p>
          <a:p>
            <a:pPr eaLnBrk="0" fontAlgn="base" hangingPunct="0">
              <a:lnSpc>
                <a:spcPct val="120000"/>
              </a:lnSpc>
              <a:spcBef>
                <a:spcPct val="0"/>
              </a:spcBef>
              <a:spcAft>
                <a:spcPct val="0"/>
              </a:spcAft>
            </a:pPr>
            <a:r>
              <a:rPr lang="es-EC" altLang="es-EC" sz="2400" dirty="0" smtClean="0">
                <a:cs typeface="Arial" panose="020B0604020202020204" pitchFamily="34" charset="0"/>
              </a:rPr>
              <a:t>Oficina </a:t>
            </a:r>
            <a:r>
              <a:rPr lang="es-EC" altLang="es-EC" sz="2400" dirty="0">
                <a:cs typeface="Arial" panose="020B0604020202020204" pitchFamily="34" charset="0"/>
              </a:rPr>
              <a:t>del Alto Comisionado de las Naciones Unidas para los Derechos Humanos (OACDH)</a:t>
            </a:r>
          </a:p>
          <a:p>
            <a:pPr eaLnBrk="0" fontAlgn="base" hangingPunct="0">
              <a:lnSpc>
                <a:spcPct val="120000"/>
              </a:lnSpc>
              <a:spcBef>
                <a:spcPct val="0"/>
              </a:spcBef>
              <a:spcAft>
                <a:spcPct val="0"/>
              </a:spcAft>
            </a:pPr>
            <a:r>
              <a:rPr lang="es-EC" altLang="es-EC" sz="2400" dirty="0" smtClean="0">
                <a:cs typeface="Arial" panose="020B0604020202020204" pitchFamily="34" charset="0"/>
              </a:rPr>
              <a:t>Oficina </a:t>
            </a:r>
            <a:r>
              <a:rPr lang="es-EC" altLang="es-EC" sz="2400" dirty="0">
                <a:cs typeface="Arial" panose="020B0604020202020204" pitchFamily="34" charset="0"/>
              </a:rPr>
              <a:t>de Naciones Unidas contra la Droga y el Delito (ONUDD)      </a:t>
            </a:r>
          </a:p>
          <a:p>
            <a:pPr eaLnBrk="0" fontAlgn="base" hangingPunct="0">
              <a:lnSpc>
                <a:spcPct val="120000"/>
              </a:lnSpc>
              <a:spcBef>
                <a:spcPct val="0"/>
              </a:spcBef>
              <a:spcAft>
                <a:spcPct val="0"/>
              </a:spcAft>
            </a:pPr>
            <a:r>
              <a:rPr lang="es-EC" altLang="es-EC" sz="2400" dirty="0" smtClean="0">
                <a:cs typeface="Arial" panose="020B0604020202020204" pitchFamily="34" charset="0"/>
              </a:rPr>
              <a:t>Oficina </a:t>
            </a:r>
            <a:r>
              <a:rPr lang="es-EC" altLang="es-EC" sz="2400" dirty="0">
                <a:cs typeface="Arial" panose="020B0604020202020204" pitchFamily="34" charset="0"/>
              </a:rPr>
              <a:t>del Alto Representante para los Países Menos Adelantados, </a:t>
            </a:r>
            <a:r>
              <a:rPr lang="es-EC" altLang="es-EC" sz="2400" dirty="0" smtClean="0">
                <a:cs typeface="Arial" panose="020B0604020202020204" pitchFamily="34" charset="0"/>
              </a:rPr>
              <a:t>los </a:t>
            </a:r>
            <a:r>
              <a:rPr lang="es-EC" altLang="es-EC" sz="2400" dirty="0">
                <a:cs typeface="Arial" panose="020B0604020202020204" pitchFamily="34" charset="0"/>
              </a:rPr>
              <a:t>Países en Desarrollo sin Litoral y los Pequeños Estados Insulares en Desarrollo (PEID)  </a:t>
            </a:r>
            <a:endParaRPr lang="es-EC" sz="2400" dirty="0"/>
          </a:p>
        </p:txBody>
      </p:sp>
      <p:sp>
        <p:nvSpPr>
          <p:cNvPr id="4" name="Título 1"/>
          <p:cNvSpPr>
            <a:spLocks noGrp="1"/>
          </p:cNvSpPr>
          <p:nvPr>
            <p:ph type="title"/>
          </p:nvPr>
        </p:nvSpPr>
        <p:spPr>
          <a:xfrm>
            <a:off x="900193" y="210142"/>
            <a:ext cx="10515600" cy="1325563"/>
          </a:xfrm>
        </p:spPr>
        <p:txBody>
          <a:bodyPr/>
          <a:lstStyle/>
          <a:p>
            <a:pPr algn="ctr"/>
            <a:r>
              <a:rPr lang="es-EC" b="1" dirty="0" smtClean="0"/>
              <a:t>NACIONES UNIDAS</a:t>
            </a:r>
            <a:endParaRPr lang="es-EC" b="1" dirty="0"/>
          </a:p>
        </p:txBody>
      </p:sp>
      <p:pic>
        <p:nvPicPr>
          <p:cNvPr id="5" name="Picture 21" descr="Resultado de imagen para naciones unid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786" y="89685"/>
            <a:ext cx="2248949" cy="1129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072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86641"/>
            <a:ext cx="10515600" cy="1325563"/>
          </a:xfrm>
        </p:spPr>
        <p:txBody>
          <a:bodyPr/>
          <a:lstStyle/>
          <a:p>
            <a:pPr algn="ctr"/>
            <a:r>
              <a:rPr lang="es-EC" dirty="0" smtClean="0"/>
              <a:t>VIO</a:t>
            </a:r>
            <a:r>
              <a:rPr lang="es-EC" sz="4800" dirty="0" smtClean="0"/>
              <a:t>LA</a:t>
            </a:r>
            <a:r>
              <a:rPr lang="es-EC" dirty="0" smtClean="0"/>
              <a:t>CIÓN POR INCLUSIÓN </a:t>
            </a:r>
            <a:endParaRPr lang="es-EC" dirty="0"/>
          </a:p>
        </p:txBody>
      </p:sp>
      <p:sp>
        <p:nvSpPr>
          <p:cNvPr id="3" name="Marcador de contenido 2"/>
          <p:cNvSpPr>
            <a:spLocks noGrp="1"/>
          </p:cNvSpPr>
          <p:nvPr>
            <p:ph idx="1"/>
          </p:nvPr>
        </p:nvSpPr>
        <p:spPr/>
        <p:txBody>
          <a:bodyPr>
            <a:normAutofit/>
          </a:bodyPr>
          <a:lstStyle/>
          <a:p>
            <a:pPr algn="just"/>
            <a:r>
              <a:rPr lang="es-ES" dirty="0" smtClean="0"/>
              <a:t>Según informe de la Comisión </a:t>
            </a:r>
            <a:r>
              <a:rPr lang="es-ES" dirty="0"/>
              <a:t>de los Derechos </a:t>
            </a:r>
            <a:r>
              <a:rPr lang="es-ES" dirty="0" smtClean="0"/>
              <a:t>Humanos</a:t>
            </a:r>
          </a:p>
          <a:p>
            <a:pPr marL="0" indent="0" algn="just">
              <a:buNone/>
            </a:pPr>
            <a:r>
              <a:rPr lang="es-ES" dirty="0" smtClean="0"/>
              <a:t>La </a:t>
            </a:r>
            <a:r>
              <a:rPr lang="es-ES" dirty="0"/>
              <a:t>violencia contra la mujer es la forma más extrema de </a:t>
            </a:r>
            <a:r>
              <a:rPr lang="es-ES" dirty="0" smtClean="0"/>
              <a:t>discriminación, los datos referidos </a:t>
            </a:r>
            <a:r>
              <a:rPr lang="es-ES" dirty="0"/>
              <a:t>a 87 países y recolectados entre 2005 y 2016, el 19% de las mujeres de entre 15 y 49 años de edad dijeron que habían experimentado violencia física o sexual, o ambas, a manos de su pareja en los 12 meses anteriores a ser preguntadas sobre este asunto. </a:t>
            </a:r>
            <a:endParaRPr lang="es-ES" dirty="0" smtClean="0"/>
          </a:p>
          <a:p>
            <a:pPr marL="0" indent="0" algn="just">
              <a:buNone/>
            </a:pPr>
            <a:r>
              <a:rPr lang="es-ES" dirty="0" smtClean="0"/>
              <a:t>En </a:t>
            </a:r>
            <a:r>
              <a:rPr lang="es-ES" dirty="0"/>
              <a:t>2012, casi la mitad de las mujeres víctimas de un homicidio intencional en todo el mundo fueron asesinadas por su pareja o un familiar, en comparación con el 6% de los varones. </a:t>
            </a:r>
            <a:endParaRPr lang="es-EC" dirty="0"/>
          </a:p>
        </p:txBody>
      </p:sp>
      <p:sp>
        <p:nvSpPr>
          <p:cNvPr id="4" name="Rectángulo 3"/>
          <p:cNvSpPr/>
          <p:nvPr/>
        </p:nvSpPr>
        <p:spPr>
          <a:xfrm rot="5400000">
            <a:off x="3013658" y="192750"/>
            <a:ext cx="2240924" cy="1569660"/>
          </a:xfrm>
          <a:prstGeom prst="rect">
            <a:avLst/>
          </a:prstGeom>
          <a:noFill/>
        </p:spPr>
        <p:txBody>
          <a:bodyPr wrap="square" lIns="91440" tIns="45720" rIns="91440" bIns="45720">
            <a:spAutoFit/>
          </a:bodyPr>
          <a:lstStyle/>
          <a:p>
            <a:pPr algn="ctr"/>
            <a:r>
              <a:rPr lang="es-EC" sz="9600" b="1" dirty="0" smtClean="0">
                <a:ln w="22225">
                  <a:solidFill>
                    <a:schemeClr val="accent2"/>
                  </a:solidFill>
                  <a:prstDash val="solid"/>
                </a:ln>
                <a:solidFill>
                  <a:schemeClr val="accent2">
                    <a:lumMod val="40000"/>
                    <a:lumOff val="60000"/>
                  </a:schemeClr>
                </a:solidFill>
              </a:rPr>
              <a:t>X</a:t>
            </a:r>
            <a:endParaRPr lang="es-EC" sz="96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080444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07583" y="310791"/>
            <a:ext cx="10122794" cy="6555641"/>
          </a:xfrm>
          <a:prstGeom prst="rect">
            <a:avLst/>
          </a:prstGeom>
        </p:spPr>
        <p:txBody>
          <a:bodyPr wrap="square">
            <a:spAutoFit/>
          </a:bodyPr>
          <a:lstStyle/>
          <a:p>
            <a:pPr marL="457200" indent="-457200" algn="just">
              <a:buFont typeface="Arial" pitchFamily="34" charset="0"/>
              <a:buChar char="•"/>
            </a:pPr>
            <a:r>
              <a:rPr lang="es-ES" sz="2800" dirty="0">
                <a:latin typeface="Garamond" panose="02020404030301010803" pitchFamily="18" charset="0"/>
                <a:ea typeface="Calibri" panose="020F0502020204030204" pitchFamily="34" charset="0"/>
                <a:cs typeface="Times New Roman" panose="02020603050405020304" pitchFamily="18" charset="0"/>
              </a:rPr>
              <a:t>Según datos de </a:t>
            </a:r>
            <a:r>
              <a:rPr lang="es-ES" sz="2800" dirty="0" smtClean="0">
                <a:latin typeface="Garamond" panose="02020404030301010803" pitchFamily="18" charset="0"/>
                <a:ea typeface="Calibri" panose="020F0502020204030204" pitchFamily="34" charset="0"/>
                <a:cs typeface="Times New Roman" panose="02020603050405020304" pitchFamily="18" charset="0"/>
              </a:rPr>
              <a:t>ONU-Mujeres </a:t>
            </a:r>
            <a:r>
              <a:rPr lang="es-ES" sz="2800" dirty="0">
                <a:latin typeface="Garamond" panose="02020404030301010803" pitchFamily="18" charset="0"/>
                <a:ea typeface="Calibri" panose="020F0502020204030204" pitchFamily="34" charset="0"/>
                <a:cs typeface="Times New Roman" panose="02020603050405020304" pitchFamily="18" charset="0"/>
              </a:rPr>
              <a:t>sólo un 23,3 % de parlamentarios nacionales son mujeres en junio de 2017, lo que significa que la proporción de mujeres parlamentarias ha aumentado muy lentamente desde 1995, cuando se situaba en un 11,3 %  en parlamentos; </a:t>
            </a:r>
            <a:r>
              <a:rPr lang="es-ES" sz="2800" dirty="0">
                <a:latin typeface="Garamond" panose="02020404030301010803" pitchFamily="18" charset="0"/>
                <a:ea typeface="Times New Roman" panose="02020603050405020304" pitchFamily="18" charset="0"/>
                <a:cs typeface="Times New Roman" panose="02020603050405020304" pitchFamily="18" charset="0"/>
              </a:rPr>
              <a:t> en octubre de 2017, 11 mujeres eran jefas de Estado y 12 eran jefas de </a:t>
            </a:r>
            <a:r>
              <a:rPr lang="es-ES" sz="2800" dirty="0" smtClean="0">
                <a:latin typeface="Garamond" panose="02020404030301010803" pitchFamily="18" charset="0"/>
                <a:ea typeface="Times New Roman" panose="02020603050405020304" pitchFamily="18" charset="0"/>
                <a:cs typeface="Times New Roman" panose="02020603050405020304" pitchFamily="18" charset="0"/>
              </a:rPr>
              <a:t>gobierno.  </a:t>
            </a:r>
          </a:p>
          <a:p>
            <a:pPr marL="457200" indent="-457200" algn="just">
              <a:buFont typeface="Arial" pitchFamily="34" charset="0"/>
              <a:buChar char="•"/>
            </a:pPr>
            <a:r>
              <a:rPr lang="es-ES" sz="2800" dirty="0" smtClean="0">
                <a:latin typeface="Garamond" panose="02020404030301010803" pitchFamily="18" charset="0"/>
                <a:ea typeface="Times New Roman" panose="02020603050405020304" pitchFamily="18" charset="0"/>
                <a:cs typeface="Times New Roman" panose="02020603050405020304" pitchFamily="18" charset="0"/>
              </a:rPr>
              <a:t>Ruanda </a:t>
            </a:r>
            <a:r>
              <a:rPr lang="es-ES" sz="2800" dirty="0">
                <a:latin typeface="Garamond" panose="02020404030301010803" pitchFamily="18" charset="0"/>
                <a:ea typeface="Times New Roman" panose="02020603050405020304" pitchFamily="18" charset="0"/>
                <a:cs typeface="Times New Roman" panose="02020603050405020304" pitchFamily="18" charset="0"/>
              </a:rPr>
              <a:t>es el país con mayor número de parlamentarias; un 61,3 % de los escaños de la cámara baja están ocupados por mujeres. </a:t>
            </a:r>
            <a:endParaRPr lang="es-ES" sz="2800" dirty="0" smtClean="0">
              <a:latin typeface="Garamond" panose="02020404030301010803" pitchFamily="18" charset="0"/>
              <a:ea typeface="Times New Roman" panose="02020603050405020304" pitchFamily="18" charset="0"/>
              <a:cs typeface="Times New Roman" panose="02020603050405020304" pitchFamily="18" charset="0"/>
            </a:endParaRPr>
          </a:p>
          <a:p>
            <a:pPr marL="457200" indent="-457200" algn="just">
              <a:buFont typeface="Arial" pitchFamily="34" charset="0"/>
              <a:buChar char="•"/>
            </a:pPr>
            <a:r>
              <a:rPr lang="es-ES" sz="2800" dirty="0" smtClean="0">
                <a:latin typeface="Garamond" panose="02020404030301010803" pitchFamily="18" charset="0"/>
                <a:ea typeface="Times New Roman" panose="02020603050405020304" pitchFamily="18" charset="0"/>
                <a:cs typeface="Times New Roman" panose="02020603050405020304" pitchFamily="18" charset="0"/>
              </a:rPr>
              <a:t>A </a:t>
            </a:r>
            <a:r>
              <a:rPr lang="es-ES" sz="2800" dirty="0">
                <a:latin typeface="Garamond" panose="02020404030301010803" pitchFamily="18" charset="0"/>
                <a:ea typeface="Times New Roman" panose="02020603050405020304" pitchFamily="18" charset="0"/>
                <a:cs typeface="Times New Roman" panose="02020603050405020304" pitchFamily="18" charset="0"/>
              </a:rPr>
              <a:t>escala mundial, en junio de 2017 había 32 Estados donde las mujeres representan menos del 10 % del total del parlamento en cámaras únicas o bajas, incluidas tres cámaras sin presencia femenina. </a:t>
            </a:r>
            <a:endParaRPr lang="es-ES" sz="2800" dirty="0" smtClean="0">
              <a:latin typeface="Garamond" panose="02020404030301010803" pitchFamily="18" charset="0"/>
              <a:ea typeface="Times New Roman" panose="02020603050405020304" pitchFamily="18" charset="0"/>
              <a:cs typeface="Times New Roman" panose="02020603050405020304" pitchFamily="18" charset="0"/>
            </a:endParaRPr>
          </a:p>
          <a:p>
            <a:pPr marL="457200" indent="-457200" algn="just">
              <a:buFont typeface="Arial" pitchFamily="34" charset="0"/>
              <a:buChar char="•"/>
            </a:pPr>
            <a:r>
              <a:rPr lang="es-ES" sz="2800" dirty="0" smtClean="0">
                <a:latin typeface="Garamond" panose="02020404030301010803" pitchFamily="18" charset="0"/>
                <a:ea typeface="Times New Roman" panose="02020603050405020304" pitchFamily="18" charset="0"/>
                <a:cs typeface="Tahoma" panose="020B0604030504040204" pitchFamily="34" charset="0"/>
              </a:rPr>
              <a:t>En </a:t>
            </a:r>
            <a:r>
              <a:rPr lang="es-ES" sz="2800" dirty="0">
                <a:latin typeface="Garamond" panose="02020404030301010803" pitchFamily="18" charset="0"/>
                <a:ea typeface="Times New Roman" panose="02020603050405020304" pitchFamily="18" charset="0"/>
                <a:cs typeface="Tahoma" panose="020B0604030504040204" pitchFamily="34" charset="0"/>
              </a:rPr>
              <a:t>junio de 2017, solo 2 países tenían un 50 % o más de mujeres en el Parlamento, ya sea en la cámara única o baja: Ruanda con el 61,3 % y Bolivia con el 53,1 %. </a:t>
            </a:r>
            <a:endParaRPr lang="es-EC" sz="2800" dirty="0"/>
          </a:p>
        </p:txBody>
      </p:sp>
    </p:spTree>
    <p:extLst>
      <p:ext uri="{BB962C8B-B14F-4D97-AF65-F5344CB8AC3E}">
        <p14:creationId xmlns:p14="http://schemas.microsoft.com/office/powerpoint/2010/main" val="1332734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03424275"/>
              </p:ext>
            </p:extLst>
          </p:nvPr>
        </p:nvGraphicFramePr>
        <p:xfrm>
          <a:off x="760927" y="962740"/>
          <a:ext cx="10515600" cy="50259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112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86696" y="1370603"/>
            <a:ext cx="10761019" cy="4927712"/>
          </a:xfrm>
        </p:spPr>
        <p:txBody>
          <a:bodyPr>
            <a:noAutofit/>
          </a:bodyPr>
          <a:lstStyle/>
          <a:p>
            <a:pPr marL="85725">
              <a:lnSpc>
                <a:spcPct val="100000"/>
              </a:lnSpc>
              <a:spcBef>
                <a:spcPts val="0"/>
              </a:spcBef>
            </a:pPr>
            <a:r>
              <a:rPr lang="es-EC" sz="2200" dirty="0"/>
              <a:t>Principios fundamentales Art. 1 y </a:t>
            </a:r>
            <a:r>
              <a:rPr lang="es-EC" sz="2200" dirty="0" smtClean="0"/>
              <a:t>3</a:t>
            </a:r>
          </a:p>
          <a:p>
            <a:pPr marL="85725">
              <a:lnSpc>
                <a:spcPct val="100000"/>
              </a:lnSpc>
              <a:spcBef>
                <a:spcPts val="0"/>
              </a:spcBef>
            </a:pPr>
            <a:r>
              <a:rPr lang="es-EC" sz="2200" b="1" dirty="0"/>
              <a:t>Derechos de igualdad y no discriminación </a:t>
            </a:r>
            <a:r>
              <a:rPr lang="es-EC" sz="2200" dirty="0"/>
              <a:t>Art. 11.2, 66.4, 203.4, 330 </a:t>
            </a:r>
            <a:endParaRPr lang="es-EC" sz="2200" dirty="0">
              <a:latin typeface="Calibri" panose="020F0502020204030204" pitchFamily="34" charset="0"/>
              <a:ea typeface="Calibri" panose="020F0502020204030204" pitchFamily="34" charset="0"/>
              <a:cs typeface="Times New Roman" panose="02020603050405020304" pitchFamily="18" charset="0"/>
            </a:endParaRPr>
          </a:p>
          <a:p>
            <a:pPr fontAlgn="t">
              <a:lnSpc>
                <a:spcPct val="100000"/>
              </a:lnSpc>
              <a:spcBef>
                <a:spcPts val="0"/>
              </a:spcBef>
            </a:pPr>
            <a:r>
              <a:rPr lang="es-EC" sz="2200" dirty="0"/>
              <a:t>Adultas mayores Art. 35, 36, 37, 38, 369, 373 </a:t>
            </a:r>
          </a:p>
          <a:p>
            <a:pPr fontAlgn="t">
              <a:lnSpc>
                <a:spcPct val="100000"/>
              </a:lnSpc>
              <a:spcBef>
                <a:spcPts val="0"/>
              </a:spcBef>
            </a:pPr>
            <a:r>
              <a:rPr lang="es-EC" sz="2200" dirty="0"/>
              <a:t>Formas de trabajo y su retribución Art. 325 y 331 </a:t>
            </a:r>
            <a:endParaRPr lang="es-EC" sz="2200" dirty="0" smtClean="0"/>
          </a:p>
          <a:p>
            <a:pPr fontAlgn="t">
              <a:lnSpc>
                <a:spcPct val="100000"/>
              </a:lnSpc>
              <a:spcBef>
                <a:spcPts val="0"/>
              </a:spcBef>
            </a:pPr>
            <a:r>
              <a:rPr lang="es-EC" sz="2200" b="1" dirty="0" smtClean="0"/>
              <a:t>Educación </a:t>
            </a:r>
            <a:r>
              <a:rPr lang="es-EC" sz="2200" dirty="0"/>
              <a:t>Art. 26, 28, 347.4 y 347.6 </a:t>
            </a:r>
          </a:p>
          <a:p>
            <a:pPr fontAlgn="t">
              <a:lnSpc>
                <a:spcPct val="100000"/>
              </a:lnSpc>
              <a:spcBef>
                <a:spcPts val="0"/>
              </a:spcBef>
            </a:pPr>
            <a:r>
              <a:rPr lang="es-EC" sz="2200" dirty="0"/>
              <a:t>Seguridad Social Art. 34, 367 y 369 </a:t>
            </a:r>
          </a:p>
          <a:p>
            <a:pPr fontAlgn="t">
              <a:lnSpc>
                <a:spcPct val="100000"/>
              </a:lnSpc>
              <a:spcBef>
                <a:spcPts val="0"/>
              </a:spcBef>
            </a:pPr>
            <a:r>
              <a:rPr lang="es-EC" sz="2200" dirty="0"/>
              <a:t>Derecho a la propiedad Art. 321, 324 </a:t>
            </a:r>
          </a:p>
          <a:p>
            <a:pPr fontAlgn="t">
              <a:lnSpc>
                <a:spcPct val="100000"/>
              </a:lnSpc>
              <a:spcBef>
                <a:spcPts val="0"/>
              </a:spcBef>
            </a:pPr>
            <a:r>
              <a:rPr lang="es-EC" sz="2200" dirty="0"/>
              <a:t>Derechos de libertad: Derechos sexuales y reproductivos Familia Art. 66.1, 66.3, 45, 66.9, 66.10, 32, 43, 67-69 </a:t>
            </a:r>
          </a:p>
          <a:p>
            <a:pPr fontAlgn="t">
              <a:lnSpc>
                <a:spcPct val="100000"/>
              </a:lnSpc>
              <a:spcBef>
                <a:spcPts val="0"/>
              </a:spcBef>
            </a:pPr>
            <a:r>
              <a:rPr lang="es-EC" sz="2200" b="1" dirty="0"/>
              <a:t>Grupos de atención prioritaria </a:t>
            </a:r>
            <a:r>
              <a:rPr lang="es-EC" sz="2200" dirty="0"/>
              <a:t>Art. 43-46 </a:t>
            </a:r>
          </a:p>
          <a:p>
            <a:pPr fontAlgn="t">
              <a:lnSpc>
                <a:spcPct val="100000"/>
              </a:lnSpc>
              <a:spcBef>
                <a:spcPts val="0"/>
              </a:spcBef>
            </a:pPr>
            <a:r>
              <a:rPr lang="es-EC" sz="2200" dirty="0"/>
              <a:t>Derechos de las comunidades, pueblos y nacionalidades Art. 71-74 </a:t>
            </a:r>
          </a:p>
          <a:p>
            <a:pPr fontAlgn="t">
              <a:lnSpc>
                <a:spcPct val="100000"/>
              </a:lnSpc>
              <a:spcBef>
                <a:spcPts val="0"/>
              </a:spcBef>
            </a:pPr>
            <a:r>
              <a:rPr lang="es-EC" sz="2200" dirty="0"/>
              <a:t>Derechos de protección Art. 76-78, 81, 82, 191 </a:t>
            </a:r>
          </a:p>
          <a:p>
            <a:pPr fontAlgn="t">
              <a:lnSpc>
                <a:spcPct val="100000"/>
              </a:lnSpc>
              <a:spcBef>
                <a:spcPts val="0"/>
              </a:spcBef>
            </a:pPr>
            <a:r>
              <a:rPr lang="es-EC" sz="2200" b="1" dirty="0"/>
              <a:t>Institucionalidad y políticas de género </a:t>
            </a:r>
            <a:r>
              <a:rPr lang="es-EC" sz="2200" dirty="0"/>
              <a:t>Art. 70, 156,157 </a:t>
            </a:r>
          </a:p>
          <a:p>
            <a:pPr fontAlgn="t">
              <a:lnSpc>
                <a:spcPct val="100000"/>
              </a:lnSpc>
              <a:spcBef>
                <a:spcPts val="0"/>
              </a:spcBef>
            </a:pPr>
            <a:r>
              <a:rPr lang="es-EC" sz="2200" b="1" dirty="0"/>
              <a:t>Participación/ organización de poder </a:t>
            </a:r>
            <a:r>
              <a:rPr lang="es-EC" sz="2200" dirty="0"/>
              <a:t>Art. 85, 95, 100, 207 Art. 61, 65, 108, 116, 217, 113 </a:t>
            </a:r>
          </a:p>
          <a:p>
            <a:pPr fontAlgn="t">
              <a:lnSpc>
                <a:spcPct val="100000"/>
              </a:lnSpc>
              <a:spcBef>
                <a:spcPts val="0"/>
              </a:spcBef>
            </a:pPr>
            <a:r>
              <a:rPr lang="es-EC" sz="2200" b="1" dirty="0"/>
              <a:t>Consejo de Participación Ciudadana y Control Social </a:t>
            </a:r>
            <a:r>
              <a:rPr lang="es-EC" sz="2200" dirty="0"/>
              <a:t>Art. 95, 100, 101, 102, 103, 104, 207 </a:t>
            </a:r>
          </a:p>
          <a:p>
            <a:pPr marL="0" indent="0" fontAlgn="t">
              <a:lnSpc>
                <a:spcPct val="100000"/>
              </a:lnSpc>
              <a:spcBef>
                <a:spcPts val="0"/>
              </a:spcBef>
              <a:buNone/>
            </a:pPr>
            <a:r>
              <a:rPr lang="es-EC" sz="1400" dirty="0"/>
              <a:t>Fuente: Ecuador. Defensoría del Pueblo de Ecuador (2016). Derechos de las mujeres en la Constitución de la República de Ecuador. Quito: </a:t>
            </a:r>
            <a:r>
              <a:rPr lang="es-EC" sz="1400" dirty="0" smtClean="0"/>
              <a:t>DPE </a:t>
            </a:r>
            <a:endParaRPr lang="es-EC"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ítulo 1"/>
          <p:cNvSpPr>
            <a:spLocks noGrp="1"/>
          </p:cNvSpPr>
          <p:nvPr>
            <p:ph type="title"/>
          </p:nvPr>
        </p:nvSpPr>
        <p:spPr>
          <a:xfrm>
            <a:off x="900193" y="70660"/>
            <a:ext cx="10515600" cy="1325563"/>
          </a:xfrm>
        </p:spPr>
        <p:txBody>
          <a:bodyPr>
            <a:normAutofit fontScale="90000"/>
          </a:bodyPr>
          <a:lstStyle/>
          <a:p>
            <a:pPr algn="ctr">
              <a:lnSpc>
                <a:spcPct val="107000"/>
              </a:lnSpc>
              <a:spcAft>
                <a:spcPts val="800"/>
              </a:spcAft>
            </a:pPr>
            <a:r>
              <a:rPr lang="es-EC" b="1" dirty="0"/>
              <a:t>Derechos de las mujeres </a:t>
            </a:r>
            <a:r>
              <a:rPr lang="es-EC" b="1" dirty="0" smtClean="0"/>
              <a:t/>
            </a:r>
            <a:br>
              <a:rPr lang="es-EC" b="1" dirty="0" smtClean="0"/>
            </a:br>
            <a:r>
              <a:rPr lang="es-EC" sz="3600" b="1" dirty="0" smtClean="0"/>
              <a:t>Constitución </a:t>
            </a:r>
            <a:r>
              <a:rPr lang="es-EC" sz="3600" b="1" dirty="0"/>
              <a:t>de la República de Ecuador</a:t>
            </a:r>
          </a:p>
        </p:txBody>
      </p:sp>
    </p:spTree>
    <p:extLst>
      <p:ext uri="{BB962C8B-B14F-4D97-AF65-F5344CB8AC3E}">
        <p14:creationId xmlns:p14="http://schemas.microsoft.com/office/powerpoint/2010/main" val="2720845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1919</Words>
  <Application>Microsoft Office PowerPoint</Application>
  <PresentationFormat>Personalizado</PresentationFormat>
  <Paragraphs>128</Paragraphs>
  <Slides>37</Slides>
  <Notes>1</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Tema de Office</vt:lpstr>
      <vt:lpstr>Educación Superior: Un sendero para construir una sociedad inclusiva Higher Education: The path to build an inclusive society</vt:lpstr>
      <vt:lpstr>Presentación de PowerPoint</vt:lpstr>
      <vt:lpstr>Presentación de PowerPoint</vt:lpstr>
      <vt:lpstr>ENTRE INTEGRACIÓN  E  INCLUSIÓN</vt:lpstr>
      <vt:lpstr>NACIONES UNIDAS</vt:lpstr>
      <vt:lpstr>VIOLACIÓN POR INCLUSIÓN </vt:lpstr>
      <vt:lpstr>Presentación de PowerPoint</vt:lpstr>
      <vt:lpstr>Presentación de PowerPoint</vt:lpstr>
      <vt:lpstr>Derechos de las mujeres  Constitución de la República de Ecuador</vt:lpstr>
      <vt:lpstr>Un sendero para construir una sociedad inclusiva </vt:lpstr>
      <vt:lpstr>Un sendero para construir una sociedad inclusiva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Buenas prácticas - Internacional</vt:lpstr>
      <vt:lpstr>Buenas prácticas - Internacional</vt:lpstr>
      <vt:lpstr>Ecuador frente  al fortalecimiento de la igualdad de género e inclusión</vt:lpstr>
      <vt:lpstr>Ecuador frente  al fortalecimiento de la igualdad de género e inclusión</vt:lpstr>
      <vt:lpstr>Buenas prácticas - Nacional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 razón y corazón</vt:lpstr>
      <vt:lpstr>Con razón y corazón</vt:lpstr>
      <vt:lpstr>Con razón y corazón</vt:lpstr>
      <vt:lpstr>Conclusiones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PAOLA FERNANDA FERNANDEZ NARANJO</dc:creator>
  <cp:lastModifiedBy>Polo Ivan - JEA3 GYE</cp:lastModifiedBy>
  <cp:revision>24</cp:revision>
  <dcterms:created xsi:type="dcterms:W3CDTF">2017-12-07T01:47:36Z</dcterms:created>
  <dcterms:modified xsi:type="dcterms:W3CDTF">2017-12-08T06:02:26Z</dcterms:modified>
</cp:coreProperties>
</file>