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90" r:id="rId2"/>
    <p:sldId id="319" r:id="rId3"/>
    <p:sldId id="291" r:id="rId4"/>
    <p:sldId id="316" r:id="rId5"/>
    <p:sldId id="310" r:id="rId6"/>
    <p:sldId id="311" r:id="rId7"/>
    <p:sldId id="320" r:id="rId8"/>
    <p:sldId id="313" r:id="rId9"/>
    <p:sldId id="318" r:id="rId10"/>
    <p:sldId id="256" r:id="rId11"/>
    <p:sldId id="323" r:id="rId12"/>
    <p:sldId id="324" r:id="rId13"/>
    <p:sldId id="305" r:id="rId14"/>
    <p:sldId id="314" r:id="rId1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33DE-DB12-4CF3-A198-D33FAA28D40C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86BFF-8EE3-4236-B569-26FB480A0A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588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68128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68128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801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2985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601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752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715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752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752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82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86BFF-8EE3-4236-B569-26FB480A0AFC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696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9D82EF-E27F-43C0-AF49-DBEA1BD31268}" type="datetimeFigureOut">
              <a:rPr lang="es-EC" smtClean="0"/>
              <a:t>08/12/2017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3D2429-C6A7-460A-B9C7-E05FC0AA7465}" type="slidenum">
              <a:rPr lang="es-EC" smtClean="0"/>
              <a:t>‹Nº›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iceyamc@gmail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672" y="398321"/>
            <a:ext cx="7131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None/>
            </a:pPr>
            <a:endParaRPr lang="es-ES" altLang="es-ES" sz="2000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8 Imagen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512" y="5120032"/>
            <a:ext cx="86895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C" sz="2800" dirty="0">
              <a:solidFill>
                <a:srgbClr val="002060"/>
              </a:solidFill>
              <a:cs typeface="Arial" pitchFamily="34" charset="0"/>
            </a:endParaRPr>
          </a:p>
          <a:p>
            <a:r>
              <a:rPr lang="es-EC" sz="28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es-EC" sz="28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8558" y="2976114"/>
            <a:ext cx="858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Educativos, Adaptaciones Curriculares e Inclusión: Una mirada desde las actividades físicas deportivas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7"/>
          <a:srcRect l="20472" t="60967" r="46437" b="10895"/>
          <a:stretch/>
        </p:blipFill>
        <p:spPr bwMode="auto">
          <a:xfrm>
            <a:off x="1135761" y="21290"/>
            <a:ext cx="7918874" cy="209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95536" y="5250953"/>
            <a:ext cx="8208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PhD. Giceya de la Caridad Maqueira Caraballo.</a:t>
            </a:r>
          </a:p>
          <a:p>
            <a:r>
              <a:rPr lang="es-EC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097-93-71-450. </a:t>
            </a:r>
            <a:r>
              <a:rPr lang="es-EC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giceyamc@gmail.com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pic>
        <p:nvPicPr>
          <p:cNvPr id="7" name="8 Imagen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Rectángulo"/>
          <p:cNvSpPr/>
          <p:nvPr/>
        </p:nvSpPr>
        <p:spPr>
          <a:xfrm>
            <a:off x="467544" y="2060848"/>
            <a:ext cx="8280920" cy="3888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sz="2400" b="1" dirty="0" smtClean="0">
                <a:solidFill>
                  <a:srgbClr val="002060"/>
                </a:solidFill>
              </a:rPr>
              <a:t>El Modelo </a:t>
            </a:r>
            <a:r>
              <a:rPr lang="es-ES" sz="2400" b="1" dirty="0">
                <a:solidFill>
                  <a:srgbClr val="002060"/>
                </a:solidFill>
              </a:rPr>
              <a:t>Educativo de la Universidad de Guayaquil constituye  por su esencia y naturaleza una propuesta de solución, ya que al estar  centrado en el </a:t>
            </a:r>
            <a:r>
              <a:rPr lang="es-EC" sz="2400" b="1" dirty="0">
                <a:solidFill>
                  <a:srgbClr val="002060"/>
                </a:solidFill>
              </a:rPr>
              <a:t>estudiante como protagonista y el docente como facilitador del proceso de formación integral, permite un intercambio más </a:t>
            </a:r>
            <a:r>
              <a:rPr lang="es-EC" sz="2400" b="1" dirty="0" smtClean="0">
                <a:solidFill>
                  <a:srgbClr val="002060"/>
                </a:solidFill>
              </a:rPr>
              <a:t>amplio, la </a:t>
            </a:r>
            <a:r>
              <a:rPr lang="es-EC" sz="2400" b="1" dirty="0">
                <a:solidFill>
                  <a:srgbClr val="002060"/>
                </a:solidFill>
              </a:rPr>
              <a:t>preparación </a:t>
            </a:r>
            <a:r>
              <a:rPr lang="es-EC" sz="2400" b="1" dirty="0" smtClean="0">
                <a:solidFill>
                  <a:srgbClr val="002060"/>
                </a:solidFill>
              </a:rPr>
              <a:t>del </a:t>
            </a:r>
            <a:r>
              <a:rPr lang="es-EC" sz="2400" b="1" dirty="0">
                <a:solidFill>
                  <a:srgbClr val="002060"/>
                </a:solidFill>
              </a:rPr>
              <a:t>claustro </a:t>
            </a:r>
            <a:r>
              <a:rPr lang="es-EC" sz="2400" b="1" dirty="0" smtClean="0">
                <a:solidFill>
                  <a:srgbClr val="002060"/>
                </a:solidFill>
              </a:rPr>
              <a:t> </a:t>
            </a:r>
            <a:r>
              <a:rPr lang="es-EC" sz="2400" b="1" dirty="0">
                <a:solidFill>
                  <a:srgbClr val="002060"/>
                </a:solidFill>
              </a:rPr>
              <a:t>docente para poder dar respuesta a la diversidad desde el empleo de las TICs. </a:t>
            </a:r>
          </a:p>
        </p:txBody>
      </p:sp>
    </p:spTree>
    <p:extLst>
      <p:ext uri="{BB962C8B-B14F-4D97-AF65-F5344CB8AC3E}">
        <p14:creationId xmlns:p14="http://schemas.microsoft.com/office/powerpoint/2010/main" val="23883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3728" y="336765"/>
            <a:ext cx="6627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s-ES" altLang="es-ES" sz="2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CONCLUSIONES</a:t>
            </a:r>
            <a:r>
              <a:rPr lang="es-ES" altLang="es-ES" sz="2800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5" name="8 Imagen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79513" y="2708920"/>
            <a:ext cx="8571344" cy="3528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400" dirty="0" smtClean="0">
                <a:solidFill>
                  <a:srgbClr val="002060"/>
                </a:solidFill>
              </a:rPr>
              <a:t>1.- Adecuada </a:t>
            </a:r>
            <a:r>
              <a:rPr lang="es-ES" sz="2400" dirty="0">
                <a:solidFill>
                  <a:srgbClr val="002060"/>
                </a:solidFill>
              </a:rPr>
              <a:t>formación docente </a:t>
            </a:r>
            <a:r>
              <a:rPr lang="es-ES" sz="2400" dirty="0" smtClean="0">
                <a:solidFill>
                  <a:srgbClr val="002060"/>
                </a:solidFill>
              </a:rPr>
              <a:t>que transmita conocimientos y herramientas a la nueva generación  para enfrentar los nuevos desafíos</a:t>
            </a:r>
          </a:p>
          <a:p>
            <a:pPr lvl="0"/>
            <a:endParaRPr lang="es-ES" sz="2400" dirty="0" smtClean="0">
              <a:solidFill>
                <a:srgbClr val="002060"/>
              </a:solidFill>
            </a:endParaRPr>
          </a:p>
          <a:p>
            <a:pPr lvl="0"/>
            <a:r>
              <a:rPr lang="es-ES" sz="2000" b="1" i="1" dirty="0" smtClean="0">
                <a:solidFill>
                  <a:srgbClr val="002060"/>
                </a:solidFill>
              </a:rPr>
              <a:t>“La </a:t>
            </a:r>
            <a:r>
              <a:rPr lang="es-ES" sz="2000" b="1" i="1" dirty="0">
                <a:solidFill>
                  <a:srgbClr val="002060"/>
                </a:solidFill>
              </a:rPr>
              <a:t>educación es una actividad que incluye en sí a la ciencia. En su mismo proceso plantea más problemas a ser estudiados en lo sucesivo, que después reaccionan en el proceso educativo para cambiarlo aún más y así exige más pensamiento, más ciencia y así sucesivamente, en una sucesión eterna</a:t>
            </a:r>
            <a:r>
              <a:rPr lang="es-ES" sz="2000" b="1" i="1" dirty="0" smtClean="0">
                <a:solidFill>
                  <a:srgbClr val="002060"/>
                </a:solidFill>
              </a:rPr>
              <a:t>”.</a:t>
            </a:r>
            <a:r>
              <a:rPr lang="es-ES" sz="2000" b="1" i="1" dirty="0">
                <a:solidFill>
                  <a:srgbClr val="002060"/>
                </a:solidFill>
              </a:rPr>
              <a:t> </a:t>
            </a:r>
            <a:r>
              <a:rPr lang="es-ES" sz="2400" dirty="0">
                <a:solidFill>
                  <a:srgbClr val="002060"/>
                </a:solidFill>
              </a:rPr>
              <a:t>(Dewey, 1938) </a:t>
            </a:r>
            <a:endParaRPr lang="es-EC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87624" y="404664"/>
            <a:ext cx="6627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s-ES" altLang="es-ES" sz="2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CONCLUSIONES  </a:t>
            </a:r>
          </a:p>
        </p:txBody>
      </p:sp>
      <p:sp>
        <p:nvSpPr>
          <p:cNvPr id="3" name="6 Rectángulo"/>
          <p:cNvSpPr/>
          <p:nvPr/>
        </p:nvSpPr>
        <p:spPr>
          <a:xfrm>
            <a:off x="215516" y="1988840"/>
            <a:ext cx="8571344" cy="33123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solidFill>
                  <a:srgbClr val="002060"/>
                </a:solidFill>
              </a:rPr>
              <a:t>2</a:t>
            </a:r>
            <a:r>
              <a:rPr lang="es-ES" sz="2400" b="1" dirty="0" smtClean="0">
                <a:solidFill>
                  <a:srgbClr val="002060"/>
                </a:solidFill>
              </a:rPr>
              <a:t>.- La </a:t>
            </a:r>
            <a:r>
              <a:rPr lang="es-ES" sz="2400" b="1" dirty="0">
                <a:solidFill>
                  <a:srgbClr val="002060"/>
                </a:solidFill>
              </a:rPr>
              <a:t>inclusión social es el resultado de un largo proceso de evolución y desarrollo social, </a:t>
            </a:r>
            <a:r>
              <a:rPr lang="es-ES" sz="2400" b="1" dirty="0" smtClean="0">
                <a:solidFill>
                  <a:srgbClr val="002060"/>
                </a:solidFill>
              </a:rPr>
              <a:t>se </a:t>
            </a:r>
            <a:r>
              <a:rPr lang="es-ES" sz="2400" b="1" dirty="0">
                <a:solidFill>
                  <a:srgbClr val="002060"/>
                </a:solidFill>
              </a:rPr>
              <a:t>requiere de múltiples alternativas didácticas metodológicas, </a:t>
            </a:r>
            <a:r>
              <a:rPr lang="es-ES" sz="2400" b="1" dirty="0" smtClean="0">
                <a:solidFill>
                  <a:srgbClr val="002060"/>
                </a:solidFill>
              </a:rPr>
              <a:t>relacionadas </a:t>
            </a:r>
            <a:r>
              <a:rPr lang="es-ES" sz="2400" b="1" dirty="0">
                <a:solidFill>
                  <a:srgbClr val="002060"/>
                </a:solidFill>
              </a:rPr>
              <a:t>con las tecnologías de la información, las que deben ser adaptadas en función de los diferentes tipos de necesidades educativas existentes y de  la diversidad social y por consiguiente requiere de un claustro preparado y capacitado. </a:t>
            </a:r>
            <a:endParaRPr lang="es-EC" sz="2400" b="1" dirty="0">
              <a:solidFill>
                <a:srgbClr val="002060"/>
              </a:solidFill>
            </a:endParaRPr>
          </a:p>
          <a:p>
            <a:pPr lvl="0" algn="just"/>
            <a:endParaRPr lang="es-EC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815975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63688" y="2276872"/>
            <a:ext cx="54705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altLang="es-EC" sz="4400" i="1" dirty="0" smtClean="0">
                <a:solidFill>
                  <a:srgbClr val="002060"/>
                </a:solidFill>
                <a:latin typeface="Script MT Bold" pitchFamily="66" charset="0"/>
              </a:rPr>
              <a:t>“ALZAR LA NUEVA UNIVERISDAD ”</a:t>
            </a:r>
            <a:endParaRPr lang="es-ES" altLang="es-EC" sz="4400" i="1" dirty="0">
              <a:solidFill>
                <a:srgbClr val="002060"/>
              </a:solidFill>
              <a:latin typeface="Script MT Bold" pitchFamily="6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23928" y="4769260"/>
            <a:ext cx="3840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altLang="es-EC" i="1" dirty="0">
                <a:solidFill>
                  <a:srgbClr val="FF0000"/>
                </a:solidFill>
                <a:latin typeface="Script MT Bold" pitchFamily="66" charset="0"/>
              </a:rPr>
              <a:t>José Martí</a:t>
            </a:r>
            <a:endParaRPr lang="es-ES" altLang="es-EC" i="1" dirty="0">
              <a:solidFill>
                <a:srgbClr val="FF00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16" y="2204863"/>
            <a:ext cx="7550049" cy="4172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pic>
        <p:nvPicPr>
          <p:cNvPr id="4" name="8 Imagen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0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pic>
        <p:nvPicPr>
          <p:cNvPr id="5" name="8 Imagen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206896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47723" y="305988"/>
            <a:ext cx="6500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C" dirty="0" smtClean="0">
                <a:solidFill>
                  <a:schemeClr val="bg1"/>
                </a:solidFill>
                <a:cs typeface="Arial" pitchFamily="34" charset="0"/>
              </a:rPr>
              <a:t>INTRODUCCIÓN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841276" y="5517231"/>
            <a:ext cx="8051204" cy="10033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i="1" dirty="0" smtClean="0">
                <a:solidFill>
                  <a:srgbClr val="FF0000"/>
                </a:solidFill>
              </a:rPr>
              <a:t>¿?</a:t>
            </a:r>
            <a:endParaRPr lang="es-EC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52736" y="1881698"/>
            <a:ext cx="7839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Los actuales modelos educativos tanto a nivel internacional como nacional  se caracterizan por ser inclusivos, participativos e innovadores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67746" y="3140968"/>
            <a:ext cx="7680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Pedagogía Humanista, basada en el enfoque Histórico-Cultural, unida a la </a:t>
            </a:r>
            <a:r>
              <a:rPr lang="es-ES_tradnl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aplicación de estrategias didácticas - metodológicas que buscan a  partir de las potencialidades individuales y colectiva dar respuesta a la diversidad existente en cada grupo escolar.</a:t>
            </a:r>
            <a:endParaRPr lang="es-EC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3728" y="398321"/>
            <a:ext cx="6627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None/>
            </a:pPr>
            <a:endParaRPr lang="es-ES" altLang="es-ES" sz="2000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8 Imagen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59631" y="1772713"/>
            <a:ext cx="727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C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59632" y="498348"/>
            <a:ext cx="7632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C" dirty="0" smtClean="0">
                <a:solidFill>
                  <a:srgbClr val="FF0000"/>
                </a:solidFill>
              </a:rPr>
              <a:t>Importancia</a:t>
            </a:r>
            <a:endParaRPr lang="es-EC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31640" y="143415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 smtClean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Reflexionar sobre </a:t>
            </a:r>
            <a:r>
              <a:rPr lang="es-EC" sz="20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preparación que deben tener los docentes universitarios en cuanto al empleo de las TICs, para enfrentar los procesos de inclusión social de las personas con necesidades educativas especiales</a:t>
            </a:r>
            <a:endParaRPr lang="es-EC" sz="2000" b="1" dirty="0">
              <a:solidFill>
                <a:srgbClr val="00206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59630" y="3068320"/>
            <a:ext cx="7632849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TICs </a:t>
            </a:r>
            <a:r>
              <a:rPr lang="es-EC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muchos </a:t>
            </a:r>
            <a:r>
              <a:rPr lang="es-EC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efectos y cambios de  manera continua, </a:t>
            </a:r>
            <a:r>
              <a:rPr lang="es-EC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inciden </a:t>
            </a:r>
            <a:r>
              <a:rPr lang="es-EC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significativamente </a:t>
            </a:r>
            <a:r>
              <a:rPr lang="es-EC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C" b="1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universo del </a:t>
            </a:r>
            <a:r>
              <a:rPr lang="es-EC" b="1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saber.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b="1" dirty="0" smtClean="0">
              <a:solidFill>
                <a:srgbClr val="002060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b="1" u="sng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</a:t>
            </a:r>
            <a:r>
              <a:rPr lang="es-EC" b="1" u="sng" dirty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los efectos más relevantes es el que produce sobre los procesos de conocimiento con trascendentales incidencias para la educación en general</a:t>
            </a:r>
            <a:r>
              <a:rPr lang="es-EC" b="1" u="sng" dirty="0" smtClean="0">
                <a:solidFill>
                  <a:srgbClr val="00206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sz="2800" b="1" u="sng" dirty="0">
              <a:solidFill>
                <a:srgbClr val="FF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2800" dirty="0">
                <a:solidFill>
                  <a:srgbClr val="FF0000"/>
                </a:solidFill>
              </a:rPr>
              <a:t>¿Cómo se manifiesta esa “minimización”?.</a:t>
            </a:r>
            <a:endParaRPr lang="es-EC" sz="28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pic>
        <p:nvPicPr>
          <p:cNvPr id="5" name="8 Imagen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025352" y="1412776"/>
            <a:ext cx="7795120" cy="51845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2400" u="sng" dirty="0" smtClean="0">
                <a:solidFill>
                  <a:srgbClr val="002060"/>
                </a:solidFill>
              </a:rPr>
              <a:t>Los </a:t>
            </a:r>
            <a:r>
              <a:rPr lang="es-EC" sz="2400" u="sng" dirty="0">
                <a:solidFill>
                  <a:srgbClr val="002060"/>
                </a:solidFill>
              </a:rPr>
              <a:t>medios digitales proporcionan</a:t>
            </a:r>
            <a:r>
              <a:rPr lang="es-EC" sz="2400" dirty="0">
                <a:solidFill>
                  <a:srgbClr val="002060"/>
                </a:solidFill>
              </a:rPr>
              <a:t> más y </a:t>
            </a:r>
            <a:r>
              <a:rPr lang="es-EC" sz="2400" u="sng" dirty="0">
                <a:solidFill>
                  <a:srgbClr val="002060"/>
                </a:solidFill>
              </a:rPr>
              <a:t>mejores recursos </a:t>
            </a:r>
            <a:r>
              <a:rPr lang="es-EC" sz="2400" dirty="0">
                <a:solidFill>
                  <a:srgbClr val="002060"/>
                </a:solidFill>
              </a:rPr>
              <a:t>para la enseñanza, haciéndola más eficiente, a la vez que permiten un </a:t>
            </a:r>
            <a:r>
              <a:rPr lang="es-EC" sz="2400" u="sng" dirty="0">
                <a:solidFill>
                  <a:srgbClr val="002060"/>
                </a:solidFill>
              </a:rPr>
              <a:t>mayor control de los estudiantes</a:t>
            </a:r>
            <a:r>
              <a:rPr lang="es-EC" sz="2400" dirty="0">
                <a:solidFill>
                  <a:srgbClr val="002060"/>
                </a:solidFill>
              </a:rPr>
              <a:t>, en este caso como expresaba (Martín-Barbero, 2006:33</a:t>
            </a:r>
            <a:r>
              <a:rPr lang="es-EC" sz="2400" dirty="0" smtClean="0">
                <a:solidFill>
                  <a:srgbClr val="002060"/>
                </a:solidFill>
              </a:rPr>
              <a:t>).</a:t>
            </a:r>
            <a:endParaRPr lang="es-EC" sz="2400" dirty="0">
              <a:solidFill>
                <a:srgbClr val="002060"/>
              </a:solidFill>
            </a:endParaRPr>
          </a:p>
          <a:p>
            <a:pPr algn="just"/>
            <a:r>
              <a:rPr lang="es-EC" sz="2400" u="sng" dirty="0">
                <a:solidFill>
                  <a:srgbClr val="002060"/>
                </a:solidFill>
              </a:rPr>
              <a:t>L</a:t>
            </a:r>
            <a:r>
              <a:rPr lang="es-EC" sz="2400" u="sng" dirty="0" smtClean="0">
                <a:solidFill>
                  <a:srgbClr val="002060"/>
                </a:solidFill>
              </a:rPr>
              <a:t>as </a:t>
            </a:r>
            <a:r>
              <a:rPr lang="es-EC" sz="2400" u="sng" dirty="0">
                <a:solidFill>
                  <a:srgbClr val="002060"/>
                </a:solidFill>
              </a:rPr>
              <a:t>TICs </a:t>
            </a:r>
            <a:r>
              <a:rPr lang="es-EC" sz="2400" dirty="0">
                <a:solidFill>
                  <a:srgbClr val="002060"/>
                </a:solidFill>
              </a:rPr>
              <a:t>representan una </a:t>
            </a:r>
            <a:r>
              <a:rPr lang="es-EC" sz="2400" u="sng" dirty="0">
                <a:solidFill>
                  <a:srgbClr val="002060"/>
                </a:solidFill>
              </a:rPr>
              <a:t>innovación trascendental </a:t>
            </a:r>
            <a:r>
              <a:rPr lang="es-EC" sz="2400" dirty="0">
                <a:solidFill>
                  <a:srgbClr val="002060"/>
                </a:solidFill>
              </a:rPr>
              <a:t>por la </a:t>
            </a:r>
            <a:r>
              <a:rPr lang="es-EC" sz="2400" u="sng" dirty="0">
                <a:solidFill>
                  <a:srgbClr val="002060"/>
                </a:solidFill>
              </a:rPr>
              <a:t>forma de producir y circular  los </a:t>
            </a:r>
            <a:r>
              <a:rPr lang="es-EC" sz="2400" u="sng" dirty="0" smtClean="0">
                <a:solidFill>
                  <a:srgbClr val="002060"/>
                </a:solidFill>
              </a:rPr>
              <a:t>conocimientos</a:t>
            </a:r>
            <a:r>
              <a:rPr lang="es-EC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s-EC" sz="2400" dirty="0">
                <a:solidFill>
                  <a:srgbClr val="002060"/>
                </a:solidFill>
              </a:rPr>
              <a:t>C</a:t>
            </a:r>
            <a:r>
              <a:rPr lang="es-EC" sz="2400" dirty="0" smtClean="0">
                <a:solidFill>
                  <a:srgbClr val="002060"/>
                </a:solidFill>
              </a:rPr>
              <a:t>onstituye </a:t>
            </a:r>
            <a:r>
              <a:rPr lang="es-EC" sz="2400" dirty="0">
                <a:solidFill>
                  <a:srgbClr val="002060"/>
                </a:solidFill>
              </a:rPr>
              <a:t>una </a:t>
            </a:r>
            <a:r>
              <a:rPr lang="es-EC" sz="2400" dirty="0">
                <a:solidFill>
                  <a:srgbClr val="FF0000"/>
                </a:solidFill>
              </a:rPr>
              <a:t>reestructuración</a:t>
            </a:r>
            <a:r>
              <a:rPr lang="es-EC" sz="2400" dirty="0">
                <a:solidFill>
                  <a:srgbClr val="002060"/>
                </a:solidFill>
              </a:rPr>
              <a:t> </a:t>
            </a:r>
            <a:r>
              <a:rPr lang="es-EC" sz="2400" dirty="0" smtClean="0">
                <a:solidFill>
                  <a:srgbClr val="002060"/>
                </a:solidFill>
              </a:rPr>
              <a:t>del conocimiento </a:t>
            </a:r>
            <a:r>
              <a:rPr lang="es-EC" sz="2400" dirty="0">
                <a:solidFill>
                  <a:srgbClr val="002060"/>
                </a:solidFill>
              </a:rPr>
              <a:t>de las fuentes y criterios de verdad así como de los sujetos autorizados y reconocidos como productores de conocimiento</a:t>
            </a:r>
            <a:r>
              <a:rPr lang="es-EC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s-EC" sz="2400" u="sng" dirty="0" smtClean="0">
                <a:solidFill>
                  <a:srgbClr val="002060"/>
                </a:solidFill>
              </a:rPr>
              <a:t>Reorganizar la enseñanza </a:t>
            </a:r>
            <a:r>
              <a:rPr lang="es-EC" sz="2400" dirty="0" smtClean="0">
                <a:solidFill>
                  <a:srgbClr val="002060"/>
                </a:solidFill>
              </a:rPr>
              <a:t>considerando: </a:t>
            </a:r>
            <a:r>
              <a:rPr lang="es-EC" sz="2400" u="sng" dirty="0" smtClean="0">
                <a:solidFill>
                  <a:srgbClr val="002060"/>
                </a:solidFill>
              </a:rPr>
              <a:t>formas de producción</a:t>
            </a:r>
            <a:r>
              <a:rPr lang="es-EC" sz="2400" dirty="0" smtClean="0">
                <a:solidFill>
                  <a:srgbClr val="002060"/>
                </a:solidFill>
              </a:rPr>
              <a:t>,  </a:t>
            </a:r>
            <a:r>
              <a:rPr lang="es-EC" sz="2400" u="sng" dirty="0" smtClean="0">
                <a:solidFill>
                  <a:srgbClr val="002060"/>
                </a:solidFill>
              </a:rPr>
              <a:t>de saberes</a:t>
            </a:r>
            <a:r>
              <a:rPr lang="es-EC" sz="2400" dirty="0" smtClean="0">
                <a:solidFill>
                  <a:srgbClr val="002060"/>
                </a:solidFill>
              </a:rPr>
              <a:t>, según (Martín-Barbero, 2006) son la </a:t>
            </a:r>
            <a:r>
              <a:rPr lang="es-EC" sz="2400" u="sng" dirty="0" err="1" smtClean="0">
                <a:solidFill>
                  <a:srgbClr val="002060"/>
                </a:solidFill>
              </a:rPr>
              <a:t>hipertextualidad</a:t>
            </a:r>
            <a:r>
              <a:rPr lang="es-EC" sz="2400" u="sng" dirty="0" smtClean="0">
                <a:solidFill>
                  <a:srgbClr val="002060"/>
                </a:solidFill>
              </a:rPr>
              <a:t>, la interactividad, la conectividad y la colectividad.</a:t>
            </a:r>
            <a:endParaRPr lang="es-EC" sz="2400" u="sng" dirty="0">
              <a:solidFill>
                <a:srgbClr val="00206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845055" y="275210"/>
            <a:ext cx="424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Importancia</a:t>
            </a:r>
            <a:endParaRPr lang="es-EC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76782" y="353182"/>
            <a:ext cx="77597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s-ES" altLang="es-ES" b="1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2800" b="1" dirty="0">
                <a:solidFill>
                  <a:srgbClr val="FF0000"/>
                </a:solidFill>
              </a:rPr>
              <a:t>Calidad y profundización de los cambios a realizar en la enseñanza</a:t>
            </a:r>
            <a:r>
              <a:rPr lang="es-EC" sz="2800" b="1" dirty="0" smtClean="0">
                <a:solidFill>
                  <a:srgbClr val="FF0000"/>
                </a:solidFill>
              </a:rPr>
              <a:t>.</a:t>
            </a:r>
            <a:endParaRPr lang="es-EC" sz="2800" b="1" dirty="0">
              <a:solidFill>
                <a:srgbClr val="FF0000"/>
              </a:solidFill>
            </a:endParaRPr>
          </a:p>
        </p:txBody>
      </p:sp>
      <p:pic>
        <p:nvPicPr>
          <p:cNvPr id="5" name="8 Imagen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1025352" y="4509120"/>
            <a:ext cx="7363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EC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192321" y="2268494"/>
            <a:ext cx="5395903" cy="4404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b="1" i="1" dirty="0" smtClean="0">
              <a:solidFill>
                <a:srgbClr val="FF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b="1" i="1" dirty="0" smtClean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    </a:t>
            </a:r>
            <a:r>
              <a:rPr lang="es-EC" b="1" i="1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Cambios </a:t>
            </a:r>
            <a:r>
              <a:rPr lang="es-EC" b="1" i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organización pedagógica del aula</a:t>
            </a:r>
            <a:endParaRPr lang="es-EC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979713" y="3573016"/>
            <a:ext cx="7056784" cy="6769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sz="18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C" sz="14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b="1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C" b="1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C" b="1" i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cambios en la forma de producción de los </a:t>
            </a:r>
            <a:r>
              <a:rPr lang="es-EC" b="1" i="1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conocimientos y </a:t>
            </a:r>
            <a:r>
              <a:rPr lang="es-EC" b="1" i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C" b="1" i="1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nuevos </a:t>
            </a:r>
            <a:r>
              <a:rPr lang="es-EC" b="1" i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sistemas de autoría</a:t>
            </a:r>
            <a:endParaRPr lang="es-EC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275856" y="1482639"/>
            <a:ext cx="2558336" cy="6720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DIMENSIONES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619672" y="2924944"/>
            <a:ext cx="6912768" cy="477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C" sz="1800" b="1" dirty="0" smtClean="0">
              <a:solidFill>
                <a:srgbClr val="FF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b="1" dirty="0" smtClean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b="1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El </a:t>
            </a:r>
            <a:r>
              <a:rPr lang="es-EC" b="1" i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cambio que originan en la noción de cultura y conocimiento</a:t>
            </a:r>
            <a:endParaRPr lang="es-EC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b="1" i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031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pic>
        <p:nvPicPr>
          <p:cNvPr id="5" name="8 Imagen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25352" y="275210"/>
            <a:ext cx="790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>
                <a:solidFill>
                  <a:srgbClr val="FF0000"/>
                </a:solidFill>
              </a:rPr>
              <a:t>Las TICs al servicio de la inclusión </a:t>
            </a:r>
            <a:r>
              <a:rPr lang="es-EC" sz="3600" b="1" dirty="0" smtClean="0">
                <a:solidFill>
                  <a:srgbClr val="FF0000"/>
                </a:solidFill>
              </a:rPr>
              <a:t>social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25352" y="1340768"/>
            <a:ext cx="75790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rgbClr val="002060"/>
                </a:solidFill>
              </a:rPr>
              <a:t>Presencia </a:t>
            </a:r>
            <a:r>
              <a:rPr lang="es-EC" b="1" dirty="0">
                <a:solidFill>
                  <a:srgbClr val="002060"/>
                </a:solidFill>
              </a:rPr>
              <a:t>de una nueva generación de alumnos superando a su maestro.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rgbClr val="002060"/>
                </a:solidFill>
              </a:rPr>
              <a:t>L</a:t>
            </a:r>
            <a:r>
              <a:rPr lang="es-EC" b="1" dirty="0" smtClean="0">
                <a:solidFill>
                  <a:srgbClr val="002060"/>
                </a:solidFill>
              </a:rPr>
              <a:t>a </a:t>
            </a:r>
            <a:r>
              <a:rPr lang="es-EC" b="1" dirty="0">
                <a:solidFill>
                  <a:srgbClr val="002060"/>
                </a:solidFill>
              </a:rPr>
              <a:t>información y el aprendizaje ya no están relegados a los muros de la escuela, ni son ofrecidos por el profesor de forma exclusiva”.</a:t>
            </a:r>
          </a:p>
          <a:p>
            <a:r>
              <a:rPr lang="es-EC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es-EC" b="1" dirty="0">
                <a:solidFill>
                  <a:srgbClr val="002060"/>
                </a:solidFill>
              </a:rPr>
              <a:t>I</a:t>
            </a:r>
            <a:r>
              <a:rPr lang="es-EC" b="1" dirty="0" smtClean="0">
                <a:solidFill>
                  <a:srgbClr val="002060"/>
                </a:solidFill>
              </a:rPr>
              <a:t>ncorporar </a:t>
            </a:r>
            <a:r>
              <a:rPr lang="es-EC" b="1" dirty="0">
                <a:solidFill>
                  <a:srgbClr val="002060"/>
                </a:solidFill>
              </a:rPr>
              <a:t>en los programas de formación inicial docente, una serie de nuevos elementos relacionados a la inserción de las TICs, que preparen a los educadores para los escenarios actuales y  futuros, en el corto, mediano y largo plazo, </a:t>
            </a:r>
          </a:p>
          <a:p>
            <a:r>
              <a:rPr lang="es-EC" b="1" dirty="0">
                <a:solidFill>
                  <a:srgbClr val="002060"/>
                </a:solidFill>
              </a:rPr>
              <a:t> </a:t>
            </a:r>
          </a:p>
          <a:p>
            <a:pPr algn="just"/>
            <a:r>
              <a:rPr lang="es-EC" b="1" dirty="0">
                <a:solidFill>
                  <a:srgbClr val="002060"/>
                </a:solidFill>
              </a:rPr>
              <a:t> </a:t>
            </a:r>
            <a:r>
              <a:rPr lang="es-EC" sz="1600" b="1" dirty="0" smtClean="0">
                <a:solidFill>
                  <a:srgbClr val="002060"/>
                </a:solidFill>
              </a:rPr>
              <a:t>“</a:t>
            </a:r>
            <a:r>
              <a:rPr lang="es-EC" sz="1600" b="1" i="1" dirty="0" smtClean="0">
                <a:solidFill>
                  <a:srgbClr val="002060"/>
                </a:solidFill>
              </a:rPr>
              <a:t>Tienen </a:t>
            </a:r>
            <a:r>
              <a:rPr lang="es-EC" sz="1600" b="1" i="1" dirty="0">
                <a:solidFill>
                  <a:srgbClr val="002060"/>
                </a:solidFill>
              </a:rPr>
              <a:t>que aprender métodos y </a:t>
            </a:r>
            <a:r>
              <a:rPr lang="es-EC" sz="1600" b="1" i="1" dirty="0" smtClean="0">
                <a:solidFill>
                  <a:srgbClr val="002060"/>
                </a:solidFill>
              </a:rPr>
              <a:t>prácticas </a:t>
            </a:r>
            <a:r>
              <a:rPr lang="es-EC" sz="1600" b="1" i="1" dirty="0">
                <a:solidFill>
                  <a:srgbClr val="002060"/>
                </a:solidFill>
              </a:rPr>
              <a:t>nuevas de enseñanza, conociendo a la vez cómo usar los métodos de evaluación apropiados para su nueva pedagogía y las tecnologías que sean más pertinentes. También deben poseer las capacidades que les permitan a sus estudiantes usar las tecnologías en sus clases, ya que si bien la mayoría de ellos conocen las tecnologías, les faltan las habilidades para usarlas bien en clases”</a:t>
            </a:r>
            <a:r>
              <a:rPr lang="es-EC" b="1" dirty="0">
                <a:solidFill>
                  <a:srgbClr val="002060"/>
                </a:solidFill>
              </a:rPr>
              <a:t>. (Silva, Gros, Garrido, Rodríguez, 2008),</a:t>
            </a:r>
          </a:p>
          <a:p>
            <a:pPr algn="just"/>
            <a:endParaRPr lang="es-EC" dirty="0"/>
          </a:p>
        </p:txBody>
      </p:sp>
      <p:sp>
        <p:nvSpPr>
          <p:cNvPr id="7" name="Rectángulo redondeado 6"/>
          <p:cNvSpPr/>
          <p:nvPr/>
        </p:nvSpPr>
        <p:spPr>
          <a:xfrm>
            <a:off x="2987824" y="1471962"/>
            <a:ext cx="2880320" cy="300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rgbClr val="FFC000"/>
              </a:solidFill>
            </a:endParaRPr>
          </a:p>
          <a:p>
            <a:pPr algn="ctr"/>
            <a:r>
              <a:rPr lang="es-EC" b="1" dirty="0" smtClean="0">
                <a:solidFill>
                  <a:srgbClr val="FFC000"/>
                </a:solidFill>
              </a:rPr>
              <a:t>TENEMOS</a:t>
            </a:r>
            <a:r>
              <a:rPr lang="es-EC" b="1" dirty="0">
                <a:solidFill>
                  <a:srgbClr val="FFC000"/>
                </a:solidFill>
              </a:rPr>
              <a:t>:</a:t>
            </a:r>
          </a:p>
          <a:p>
            <a:pPr algn="ctr"/>
            <a:endParaRPr lang="es-EC" b="1" dirty="0">
              <a:solidFill>
                <a:srgbClr val="FFC000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992388" y="2780928"/>
            <a:ext cx="2880320" cy="300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 smtClean="0">
              <a:solidFill>
                <a:srgbClr val="FFC000"/>
              </a:solidFill>
            </a:endParaRPr>
          </a:p>
          <a:p>
            <a:pPr algn="ctr"/>
            <a:r>
              <a:rPr lang="es-EC" b="1" dirty="0" smtClean="0">
                <a:solidFill>
                  <a:srgbClr val="FFC000"/>
                </a:solidFill>
              </a:rPr>
              <a:t>RETOS:</a:t>
            </a:r>
            <a:endParaRPr lang="es-EC" b="1" dirty="0">
              <a:solidFill>
                <a:srgbClr val="FFC000"/>
              </a:solidFill>
            </a:endParaRPr>
          </a:p>
          <a:p>
            <a:pPr algn="ctr"/>
            <a:endParaRPr lang="es-EC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pic>
        <p:nvPicPr>
          <p:cNvPr id="5" name="8 Imagen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993384" y="299264"/>
            <a:ext cx="798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>
                <a:solidFill>
                  <a:srgbClr val="FF0000"/>
                </a:solidFill>
              </a:rPr>
              <a:t>Las TICs al servicio de la inclusión social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ángulo redondeado 13"/>
          <p:cNvSpPr/>
          <p:nvPr/>
        </p:nvSpPr>
        <p:spPr>
          <a:xfrm>
            <a:off x="4637404" y="6019120"/>
            <a:ext cx="3967043" cy="650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uso de las TIC para la inclusión social de diferentes colectivos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lecha izquierda 15"/>
          <p:cNvSpPr/>
          <p:nvPr/>
        </p:nvSpPr>
        <p:spPr>
          <a:xfrm rot="16200000">
            <a:off x="4004737" y="4742135"/>
            <a:ext cx="2220595" cy="295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7" name="Flecha izquierda 16"/>
          <p:cNvSpPr/>
          <p:nvPr/>
        </p:nvSpPr>
        <p:spPr>
          <a:xfrm rot="16200000">
            <a:off x="3197017" y="4764995"/>
            <a:ext cx="2220595" cy="295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8" name="Flecha izquierda 17"/>
          <p:cNvSpPr/>
          <p:nvPr/>
        </p:nvSpPr>
        <p:spPr>
          <a:xfrm rot="18260250">
            <a:off x="2520946" y="3486036"/>
            <a:ext cx="734695" cy="295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9" name="Flecha izquierda 18"/>
          <p:cNvSpPr/>
          <p:nvPr/>
        </p:nvSpPr>
        <p:spPr>
          <a:xfrm rot="14084023">
            <a:off x="6308161" y="3518975"/>
            <a:ext cx="734695" cy="295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0" name="Rectángulo redondeado 8"/>
          <p:cNvSpPr>
            <a:spLocks noChangeArrowheads="1"/>
          </p:cNvSpPr>
          <p:nvPr/>
        </p:nvSpPr>
        <p:spPr bwMode="auto">
          <a:xfrm>
            <a:off x="3201328" y="2456948"/>
            <a:ext cx="3260725" cy="7302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APORTE DE LAS TICs A LA EDUCACIÓN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 redondeado 9"/>
          <p:cNvSpPr>
            <a:spLocks noChangeArrowheads="1"/>
          </p:cNvSpPr>
          <p:nvPr/>
        </p:nvSpPr>
        <p:spPr bwMode="auto">
          <a:xfrm>
            <a:off x="1039749" y="3988850"/>
            <a:ext cx="2901950" cy="6508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es-ES" altLang="es-EC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Hacia el dise</a:t>
            </a:r>
            <a:r>
              <a:rPr kumimoji="0" lang="es-ES" altLang="es-EC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kumimoji="0" lang="es-ES" altLang="es-EC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universal en las TIC</a:t>
            </a:r>
            <a:endParaRPr kumimoji="0" lang="es-ES" altLang="es-EC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ángulo redondeado 10"/>
          <p:cNvSpPr>
            <a:spLocks noChangeArrowheads="1"/>
          </p:cNvSpPr>
          <p:nvPr/>
        </p:nvSpPr>
        <p:spPr bwMode="auto">
          <a:xfrm>
            <a:off x="5617500" y="3988849"/>
            <a:ext cx="2781300" cy="6508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kumimoji="0" lang="es-ES" altLang="es-EC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Reducir la brecha digital</a:t>
            </a:r>
            <a:endParaRPr kumimoji="0" lang="es-ES" altLang="es-EC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1259632" y="6019120"/>
            <a:ext cx="3261360" cy="650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s-ES" sz="1800" b="1" i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 TIC para favorecer la atención personalizada</a:t>
            </a:r>
            <a:endParaRPr lang="es-EC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259632" y="1196752"/>
            <a:ext cx="772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TICs incorpora al proceso de enseñanza-aprendizaje según el  tipo de instrucción requerida: </a:t>
            </a:r>
            <a:r>
              <a:rPr lang="es-EC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personalización, diferenciación e individualización</a:t>
            </a:r>
            <a:r>
              <a:rPr lang="es-EC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 debe incorporar en los planes las nuevas tecnologías para la educación</a:t>
            </a:r>
            <a:endParaRPr lang="es-EC" dirty="0"/>
          </a:p>
        </p:txBody>
      </p:sp>
      <p:sp>
        <p:nvSpPr>
          <p:cNvPr id="25" name="Rectángulo redondeado 8"/>
          <p:cNvSpPr>
            <a:spLocks noChangeArrowheads="1"/>
          </p:cNvSpPr>
          <p:nvPr/>
        </p:nvSpPr>
        <p:spPr bwMode="auto">
          <a:xfrm>
            <a:off x="3131840" y="3289129"/>
            <a:ext cx="3260725" cy="32882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CUATRO PERSPECTIVAS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pic>
        <p:nvPicPr>
          <p:cNvPr id="5" name="8 Imagen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259632" y="134076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002060"/>
                </a:solidFill>
              </a:rPr>
              <a:t>¿</a:t>
            </a:r>
            <a:r>
              <a:rPr lang="es-EC" sz="2800" b="1" dirty="0">
                <a:solidFill>
                  <a:srgbClr val="002060"/>
                </a:solidFill>
              </a:rPr>
              <a:t>Cómo estamos abordando esta problemática?</a:t>
            </a:r>
            <a:endParaRPr lang="es-EC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311860" y="26941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</a:rPr>
              <a:t>METODOLOGÍA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5576" y="3645024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 smtClean="0">
                <a:solidFill>
                  <a:srgbClr val="002060"/>
                </a:solidFill>
              </a:rPr>
              <a:t>Descriptivo </a:t>
            </a:r>
            <a:r>
              <a:rPr lang="es-EC" sz="2000" b="1" dirty="0">
                <a:solidFill>
                  <a:srgbClr val="002060"/>
                </a:solidFill>
              </a:rPr>
              <a:t>documental, </a:t>
            </a:r>
            <a:r>
              <a:rPr lang="es-EC" sz="2000" b="1" dirty="0" smtClean="0">
                <a:solidFill>
                  <a:srgbClr val="002060"/>
                </a:solidFill>
              </a:rPr>
              <a:t>métodos </a:t>
            </a:r>
            <a:r>
              <a:rPr lang="es-EC" sz="2000" b="1" dirty="0">
                <a:solidFill>
                  <a:srgbClr val="002060"/>
                </a:solidFill>
              </a:rPr>
              <a:t>teóricos como: el histórico-lógico, analítico-sintético, el inductivo-deductivo  y el sistémico –estructural funcional, los cuales acompañados de la observación científica  permitieron corroborar el problema a investigar y establecer los resultados finales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985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Imagen" descr="https://pbs.twimg.com/media/C_Hbc6iW0AExLct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659" r="66667" b="68902"/>
          <a:stretch/>
        </p:blipFill>
        <p:spPr bwMode="auto">
          <a:xfrm>
            <a:off x="0" y="0"/>
            <a:ext cx="1259632" cy="1196752"/>
          </a:xfrm>
          <a:prstGeom prst="rect">
            <a:avLst/>
          </a:prstGeom>
          <a:noFill/>
          <a:extLst/>
        </p:spPr>
      </p:pic>
      <p:pic>
        <p:nvPicPr>
          <p:cNvPr id="5" name="8 Imagen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" b="5772"/>
          <a:stretch>
            <a:fillRect/>
          </a:stretch>
        </p:blipFill>
        <p:spPr bwMode="auto">
          <a:xfrm>
            <a:off x="179512" y="1340768"/>
            <a:ext cx="845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762672" y="332656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es-EC" sz="32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31640" y="908720"/>
            <a:ext cx="7560840" cy="1224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sz="2800" dirty="0" smtClean="0">
              <a:solidFill>
                <a:srgbClr val="002060"/>
              </a:solidFill>
            </a:endParaRPr>
          </a:p>
          <a:p>
            <a:pPr algn="just"/>
            <a:r>
              <a:rPr lang="es-EC" sz="2800" dirty="0" smtClean="0">
                <a:solidFill>
                  <a:srgbClr val="002060"/>
                </a:solidFill>
              </a:rPr>
              <a:t>Estrategia </a:t>
            </a:r>
            <a:r>
              <a:rPr lang="es-EC" sz="2800" dirty="0">
                <a:solidFill>
                  <a:srgbClr val="002060"/>
                </a:solidFill>
              </a:rPr>
              <a:t>de </a:t>
            </a:r>
            <a:r>
              <a:rPr lang="es-EC" sz="2400" dirty="0">
                <a:solidFill>
                  <a:srgbClr val="002060"/>
                </a:solidFill>
              </a:rPr>
              <a:t>intervención </a:t>
            </a:r>
            <a:r>
              <a:rPr lang="es-EC" sz="2400" dirty="0" smtClean="0">
                <a:solidFill>
                  <a:srgbClr val="002060"/>
                </a:solidFill>
              </a:rPr>
              <a:t>a corto plazo: </a:t>
            </a:r>
          </a:p>
          <a:p>
            <a:pPr algn="just"/>
            <a:r>
              <a:rPr lang="es-EC" sz="2400" dirty="0" smtClean="0">
                <a:solidFill>
                  <a:srgbClr val="002060"/>
                </a:solidFill>
              </a:rPr>
              <a:t> -Capacitación </a:t>
            </a:r>
            <a:r>
              <a:rPr lang="es-EC" sz="2400" dirty="0">
                <a:solidFill>
                  <a:srgbClr val="002060"/>
                </a:solidFill>
              </a:rPr>
              <a:t>del claustro en relación al uso de las </a:t>
            </a:r>
            <a:r>
              <a:rPr lang="es-EC" sz="2400" dirty="0" smtClean="0">
                <a:solidFill>
                  <a:srgbClr val="002060"/>
                </a:solidFill>
              </a:rPr>
              <a:t>TICs. </a:t>
            </a:r>
            <a:endParaRPr lang="es-EC" sz="2400" dirty="0">
              <a:solidFill>
                <a:srgbClr val="002060"/>
              </a:solidFill>
            </a:endParaRPr>
          </a:p>
          <a:p>
            <a:pPr algn="just"/>
            <a:r>
              <a:rPr lang="es-EC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s-EC" sz="2400" dirty="0" smtClean="0">
                <a:solidFill>
                  <a:srgbClr val="002060"/>
                </a:solidFill>
              </a:rPr>
              <a:t>Respuesta </a:t>
            </a:r>
            <a:r>
              <a:rPr lang="es-EC" sz="2400" dirty="0">
                <a:solidFill>
                  <a:srgbClr val="002060"/>
                </a:solidFill>
              </a:rPr>
              <a:t>a la inclusión educativa.</a:t>
            </a:r>
            <a:endParaRPr lang="es-EC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EC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2636912"/>
            <a:ext cx="8280920" cy="16216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>
                <a:solidFill>
                  <a:srgbClr val="002060"/>
                </a:solidFill>
              </a:rPr>
              <a:t>Sistematizar teorías científicas para preparar y capacitar al personal docente respecto al empleo de las TICs e función de poder  atender  la diversidad desde el contexto de la  Actividad Física Adaptada</a:t>
            </a:r>
            <a:endParaRPr lang="es-EC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35896" y="2276872"/>
            <a:ext cx="187220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Se asume: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8" name="6 Rectángulo"/>
          <p:cNvSpPr/>
          <p:nvPr/>
        </p:nvSpPr>
        <p:spPr>
          <a:xfrm>
            <a:off x="395536" y="4975750"/>
            <a:ext cx="8280920" cy="16216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 smtClean="0">
                <a:solidFill>
                  <a:srgbClr val="002060"/>
                </a:solidFill>
              </a:rPr>
              <a:t>Primera </a:t>
            </a:r>
            <a:r>
              <a:rPr lang="es-EC" sz="2400" b="1" dirty="0">
                <a:solidFill>
                  <a:srgbClr val="002060"/>
                </a:solidFill>
              </a:rPr>
              <a:t>fase: Diagnóstico de Potencialidades </a:t>
            </a:r>
          </a:p>
          <a:p>
            <a:r>
              <a:rPr lang="es-EC" sz="2400" b="1" dirty="0">
                <a:solidFill>
                  <a:srgbClr val="002060"/>
                </a:solidFill>
              </a:rPr>
              <a:t>Segunda Fase: Planificación, Elaboración e Implementación. (Capacitaciones  e intervención)</a:t>
            </a:r>
          </a:p>
          <a:p>
            <a:r>
              <a:rPr lang="es-EC" sz="2400" b="1" dirty="0">
                <a:solidFill>
                  <a:srgbClr val="002060"/>
                </a:solidFill>
              </a:rPr>
              <a:t>Tercera Fase: Evaluación y Retroalimentación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7544" y="45091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b="1" dirty="0">
                <a:solidFill>
                  <a:srgbClr val="FF0000"/>
                </a:solidFill>
              </a:rPr>
              <a:t>La estrategia de Intervención  debe contener las siguientes </a:t>
            </a:r>
            <a:r>
              <a:rPr lang="es-EC" b="1" dirty="0" smtClean="0">
                <a:solidFill>
                  <a:srgbClr val="FF0000"/>
                </a:solidFill>
              </a:rPr>
              <a:t>fases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1849</TotalTime>
  <Words>850</Words>
  <Application>Microsoft Office PowerPoint</Application>
  <PresentationFormat>Presentación en pantalla (4:3)</PresentationFormat>
  <Paragraphs>87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 Unicode MS</vt:lpstr>
      <vt:lpstr>Arial</vt:lpstr>
      <vt:lpstr>Calibri</vt:lpstr>
      <vt:lpstr>Candara</vt:lpstr>
      <vt:lpstr>Garamond</vt:lpstr>
      <vt:lpstr>Script MT Bold</vt:lpstr>
      <vt:lpstr>Symbol</vt:lpstr>
      <vt:lpstr>Times New Roman</vt:lpstr>
      <vt:lpstr>Verdana</vt:lpstr>
      <vt:lpstr>Wingdings</vt:lpstr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Lic. Giovanny Álava Magallanes. MSc. y Lic. Luisana Plaza de Álava</dc:creator>
  <cp:lastModifiedBy>Acred2</cp:lastModifiedBy>
  <cp:revision>137</cp:revision>
  <dcterms:created xsi:type="dcterms:W3CDTF">2017-04-24T16:20:03Z</dcterms:created>
  <dcterms:modified xsi:type="dcterms:W3CDTF">2017-12-08T13:12:36Z</dcterms:modified>
</cp:coreProperties>
</file>