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64" r:id="rId4"/>
    <p:sldId id="258" r:id="rId5"/>
    <p:sldId id="259" r:id="rId6"/>
    <p:sldId id="260" r:id="rId7"/>
    <p:sldId id="261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2B9F75D-01C7-4682-B17E-7C558CCF6C7B}" type="datetimeFigureOut">
              <a:rPr lang="es-ES" smtClean="0"/>
              <a:t>21/07/2017</a:t>
            </a:fld>
            <a:endParaRPr lang="es-E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28B9E-BD99-4CDA-B378-8140EE88A6FF}" type="slidenum">
              <a:rPr lang="es-ES" smtClean="0"/>
              <a:t>‹Nº›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F75D-01C7-4682-B17E-7C558CCF6C7B}" type="datetimeFigureOut">
              <a:rPr lang="es-ES" smtClean="0"/>
              <a:t>21/07/2017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8B9E-BD99-4CDA-B378-8140EE88A6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F75D-01C7-4682-B17E-7C558CCF6C7B}" type="datetimeFigureOut">
              <a:rPr lang="es-ES" smtClean="0"/>
              <a:t>21/07/2017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8B9E-BD99-4CDA-B378-8140EE88A6FF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B9F75D-01C7-4682-B17E-7C558CCF6C7B}" type="datetimeFigureOut">
              <a:rPr lang="es-ES" smtClean="0"/>
              <a:t>21/07/2017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728B9E-BD99-4CDA-B378-8140EE88A6FF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F75D-01C7-4682-B17E-7C558CCF6C7B}" type="datetimeFigureOut">
              <a:rPr lang="es-ES" smtClean="0"/>
              <a:t>21/07/2017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28B9E-BD99-4CDA-B378-8140EE88A6FF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B9F75D-01C7-4682-B17E-7C558CCF6C7B}" type="datetimeFigureOut">
              <a:rPr lang="es-ES" smtClean="0"/>
              <a:t>21/07/2017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728B9E-BD99-4CDA-B378-8140EE88A6FF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2B9F75D-01C7-4682-B17E-7C558CCF6C7B}" type="datetimeFigureOut">
              <a:rPr lang="es-ES" smtClean="0"/>
              <a:t>21/07/2017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728B9E-BD99-4CDA-B378-8140EE88A6FF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F75D-01C7-4682-B17E-7C558CCF6C7B}" type="datetimeFigureOut">
              <a:rPr lang="es-ES" smtClean="0"/>
              <a:t>21/07/2017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28B9E-BD99-4CDA-B378-8140EE88A6FF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F75D-01C7-4682-B17E-7C558CCF6C7B}" type="datetimeFigureOut">
              <a:rPr lang="es-ES" smtClean="0"/>
              <a:t>21/07/2017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28B9E-BD99-4CDA-B378-8140EE88A6FF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B9F75D-01C7-4682-B17E-7C558CCF6C7B}" type="datetimeFigureOut">
              <a:rPr lang="es-ES" smtClean="0"/>
              <a:t>21/07/2017</a:t>
            </a:fld>
            <a:endParaRPr lang="es-E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728B9E-BD99-4CDA-B378-8140EE88A6FF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72B9F75D-01C7-4682-B17E-7C558CCF6C7B}" type="datetimeFigureOut">
              <a:rPr lang="es-ES" smtClean="0"/>
              <a:t>21/07/2017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C5728B9E-BD99-4CDA-B378-8140EE88A6FF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2B9F75D-01C7-4682-B17E-7C558CCF6C7B}" type="datetimeFigureOut">
              <a:rPr lang="es-ES" smtClean="0"/>
              <a:t>21/07/2017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5728B9E-BD99-4CDA-B378-8140EE88A6F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088025" y="5373214"/>
            <a:ext cx="8208912" cy="7522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Natasha Del Pozo &amp; Sara Rivadeneira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691981" y="2041535"/>
            <a:ext cx="9001000" cy="28083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2711624" y="2361943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STUDENT-AND-TEACHER PERCEPTIONS ON FLIPPED LEARNING SESSIONS OF LINGUISTICS AND TRANSLATION </a:t>
            </a:r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67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91344" y="1844824"/>
            <a:ext cx="11809312" cy="4837176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Students’ </a:t>
            </a:r>
            <a:r>
              <a:rPr lang="en-US" sz="2800" dirty="0"/>
              <a:t>attitude towards flipped learning </a:t>
            </a:r>
            <a:r>
              <a:rPr lang="en-US" sz="2800" dirty="0" smtClean="0"/>
              <a:t>was </a:t>
            </a:r>
            <a:r>
              <a:rPr lang="en-US" sz="2800" dirty="0"/>
              <a:t>mostly positive.  </a:t>
            </a:r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Watching </a:t>
            </a:r>
            <a:r>
              <a:rPr lang="en-US" sz="2800" dirty="0"/>
              <a:t>videos at home, reviewing lectures in advance before coming to class, working in class collaboratively with their peers, being able to make comments, asking questions, reflecting on their learning, had a positive impact on them.  </a:t>
            </a:r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small number of students in </a:t>
            </a:r>
            <a:r>
              <a:rPr lang="en-US" sz="2800" dirty="0" smtClean="0"/>
              <a:t>the English School </a:t>
            </a:r>
            <a:r>
              <a:rPr lang="en-US" sz="2800" dirty="0"/>
              <a:t>(from eight to fifteen) may have had an effect on making the experience more pleasant and easier to </a:t>
            </a:r>
            <a:r>
              <a:rPr lang="en-US" sz="2800" dirty="0" smtClean="0"/>
              <a:t>handle.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With a small number of learners, the teachers in the English </a:t>
            </a:r>
            <a:r>
              <a:rPr lang="en-US" sz="2800" dirty="0" smtClean="0"/>
              <a:t>School </a:t>
            </a:r>
            <a:r>
              <a:rPr lang="en-US" sz="2800" dirty="0" smtClean="0"/>
              <a:t>had </a:t>
            </a:r>
            <a:r>
              <a:rPr lang="en-US" sz="2800" dirty="0"/>
              <a:t>more time to </a:t>
            </a:r>
            <a:r>
              <a:rPr lang="en-US" sz="2800" dirty="0" smtClean="0"/>
              <a:t>interact with them</a:t>
            </a:r>
            <a:r>
              <a:rPr lang="en-US" sz="2800" dirty="0" smtClean="0"/>
              <a:t>; </a:t>
            </a:r>
            <a:r>
              <a:rPr lang="en-US" sz="2800" dirty="0"/>
              <a:t>nevertheless, the amount of time devoted to each activity would have not varied in more numerous classrooms.  </a:t>
            </a:r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More-in-depth </a:t>
            </a:r>
            <a:r>
              <a:rPr lang="en-US" sz="2800" dirty="0"/>
              <a:t>qualitative analysis may be necessary in the future, incorporating semi-structured interviews which could provide more insight into students’ perceptions. </a:t>
            </a:r>
            <a:endParaRPr lang="es-EC" sz="2800" dirty="0"/>
          </a:p>
          <a:p>
            <a:pPr algn="l"/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352800" y="476672"/>
            <a:ext cx="5486400" cy="7010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conclusion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05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423592" y="332656"/>
            <a:ext cx="6775648" cy="70104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is a flipped class like?</a:t>
            </a:r>
            <a:endParaRPr lang="en-US" sz="32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556792"/>
            <a:ext cx="10657184" cy="50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836712"/>
            <a:ext cx="12000656" cy="60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3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609600" y="2780928"/>
            <a:ext cx="10972800" cy="3315072"/>
          </a:xfrm>
        </p:spPr>
        <p:txBody>
          <a:bodyPr/>
          <a:lstStyle/>
          <a:p>
            <a:pPr algn="just"/>
            <a:r>
              <a:rPr lang="en-US" sz="2800" dirty="0" smtClean="0"/>
              <a:t>The focus of this study was to analyze how changing </a:t>
            </a:r>
            <a:r>
              <a:rPr lang="en-US" sz="2800" dirty="0"/>
              <a:t>the traditional </a:t>
            </a:r>
            <a:r>
              <a:rPr lang="en-US" sz="2800" dirty="0" smtClean="0"/>
              <a:t>classroom approach</a:t>
            </a:r>
            <a:r>
              <a:rPr lang="en-US" sz="2800" dirty="0"/>
              <a:t>, where instruction is teacher-centered and students are passive receivers of information, and turning to a more learner-centered approach where meaningful learning takes place, would trigger the emergence of a whole new perspective within the realms in which education at the School of English Language revolves around.</a:t>
            </a:r>
            <a:endParaRPr lang="es-EC" sz="2800" dirty="0"/>
          </a:p>
          <a:p>
            <a:pPr algn="just"/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352800" y="332656"/>
            <a:ext cx="5486400" cy="7010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Research problem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61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800" b="1" dirty="0" smtClean="0"/>
              <a:t>General Objective:</a:t>
            </a:r>
          </a:p>
          <a:p>
            <a:pPr algn="just"/>
            <a:r>
              <a:rPr lang="en-US" sz="2800" dirty="0" smtClean="0"/>
              <a:t>Evaluate the effectiveness of the Flipped Classroom Approach through its application in different classroom settings, so as to boost its implementation at the School of English Language.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b="1" dirty="0" smtClean="0"/>
              <a:t>Specific Objectives: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800" dirty="0" smtClean="0"/>
              <a:t>Identify existing literature as a research tool to extract relevant experience on the object of study.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800" dirty="0" smtClean="0"/>
              <a:t>Generate valid research instruments to ascertain local perceptions on the use of a student-centered teaching approach. </a:t>
            </a:r>
          </a:p>
          <a:p>
            <a:pPr algn="just"/>
            <a:endParaRPr lang="en-US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71664" y="404664"/>
            <a:ext cx="5486400" cy="7010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objectives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96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91344" y="1556792"/>
            <a:ext cx="11809312" cy="5184576"/>
          </a:xfrm>
        </p:spPr>
        <p:txBody>
          <a:bodyPr>
            <a:normAutofit fontScale="92500"/>
          </a:bodyPr>
          <a:lstStyle/>
          <a:p>
            <a:pPr algn="l"/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/>
              <a:t>I</a:t>
            </a:r>
            <a:r>
              <a:rPr lang="en-US" sz="2800" b="1" dirty="0" smtClean="0"/>
              <a:t>ndependent variable: </a:t>
            </a:r>
            <a:r>
              <a:rPr lang="en-US" sz="2800" dirty="0" smtClean="0"/>
              <a:t>the </a:t>
            </a:r>
            <a:r>
              <a:rPr lang="en-US" sz="2800" dirty="0"/>
              <a:t>flipped classroom approach.  </a:t>
            </a:r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Two </a:t>
            </a:r>
            <a:r>
              <a:rPr lang="en-US" sz="2800" b="1" dirty="0"/>
              <a:t>dependent variables: </a:t>
            </a:r>
            <a:endParaRPr lang="en-US" sz="28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A) Student’s </a:t>
            </a:r>
            <a:r>
              <a:rPr lang="en-US" sz="2800" dirty="0"/>
              <a:t>performance, measured in a pre-designed </a:t>
            </a:r>
            <a:r>
              <a:rPr lang="en-US" sz="2800" dirty="0" smtClean="0"/>
              <a:t>rubric.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B) Students</a:t>
            </a:r>
            <a:r>
              <a:rPr lang="en-US" sz="2800" dirty="0"/>
              <a:t>’ learning attitudes, measured by a post learning experience questionnaire. </a:t>
            </a:r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Two instruments of observation were used: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A) A survey applied to the students </a:t>
            </a:r>
            <a:r>
              <a:rPr lang="en-US" sz="2800" dirty="0"/>
              <a:t>of the Sociolinguistics, Linguistics, Writing and Inverse translation classes of the English School of Language, who met weekly for two 120- minute class periods</a:t>
            </a:r>
            <a:r>
              <a:rPr lang="en-US" sz="28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B) A survey </a:t>
            </a:r>
            <a:r>
              <a:rPr lang="en-US" sz="2800" dirty="0"/>
              <a:t>applied to teachers from other schools within the </a:t>
            </a:r>
            <a:r>
              <a:rPr lang="en-US" sz="2800" dirty="0" smtClean="0"/>
              <a:t>University.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Qualitative </a:t>
            </a:r>
            <a:r>
              <a:rPr lang="en-US" sz="2800" b="1" dirty="0"/>
              <a:t>data was </a:t>
            </a:r>
            <a:r>
              <a:rPr lang="en-US" sz="2800" b="1" dirty="0" smtClean="0"/>
              <a:t>analyzed.</a:t>
            </a:r>
            <a:endParaRPr lang="es-EC" sz="28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352800" y="476672"/>
            <a:ext cx="5486400" cy="7010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methodology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29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31676" y="1700808"/>
            <a:ext cx="11928648" cy="483717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81.4% of the students watched the assigned videos and slide presentations, took notes and re-watched sections when in doubt.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During class instruction 96% of the students participated actively.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77% felt confident when solving quests.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92.6 </a:t>
            </a:r>
            <a:r>
              <a:rPr lang="en-US" sz="2600" dirty="0"/>
              <a:t>% considered the strategy helped them learn class </a:t>
            </a:r>
            <a:r>
              <a:rPr lang="en-US" sz="2600" dirty="0" smtClean="0"/>
              <a:t>content.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Around 50% of the learners considered that watching videos at </a:t>
            </a:r>
            <a:r>
              <a:rPr lang="en-US" sz="2600" dirty="0" smtClean="0"/>
              <a:t>home </a:t>
            </a:r>
            <a:r>
              <a:rPr lang="en-US" sz="2600" dirty="0"/>
              <a:t>was one of the things they enjoyed the most about flipped </a:t>
            </a:r>
            <a:r>
              <a:rPr lang="en-US" sz="2600" dirty="0" smtClean="0"/>
              <a:t>learning.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44.4% of the students expressed that expressing </a:t>
            </a:r>
            <a:r>
              <a:rPr lang="en-US" sz="2600" dirty="0"/>
              <a:t>opinions, </a:t>
            </a:r>
            <a:r>
              <a:rPr lang="en-US" sz="2600" dirty="0" smtClean="0"/>
              <a:t>asking </a:t>
            </a:r>
            <a:r>
              <a:rPr lang="en-US" sz="2600" dirty="0"/>
              <a:t>questions and </a:t>
            </a:r>
            <a:r>
              <a:rPr lang="en-US" sz="2600" dirty="0" smtClean="0"/>
              <a:t>commenting </a:t>
            </a:r>
            <a:r>
              <a:rPr lang="en-US" sz="2600" dirty="0"/>
              <a:t>on the other groups’ works published on </a:t>
            </a:r>
            <a:r>
              <a:rPr lang="en-US" sz="2600" dirty="0" smtClean="0"/>
              <a:t>posters was </a:t>
            </a:r>
            <a:r>
              <a:rPr lang="en-US" sz="2600" dirty="0"/>
              <a:t>one of the things they liked the </a:t>
            </a:r>
            <a:r>
              <a:rPr lang="en-US" sz="2600" dirty="0" smtClean="0"/>
              <a:t>most.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70.4% of the students thought flipped classroom helped them grasp wider understanding of class </a:t>
            </a:r>
            <a:r>
              <a:rPr lang="en-US" sz="2600" dirty="0" smtClean="0"/>
              <a:t>contents.</a:t>
            </a:r>
            <a:endParaRPr lang="es-ES" sz="26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352800" y="476672"/>
            <a:ext cx="5486400" cy="7010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STUDENTS’ 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78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3"/>
          </p:nvPr>
        </p:nvSpPr>
        <p:spPr>
          <a:xfrm>
            <a:off x="407368" y="1916832"/>
            <a:ext cx="11593288" cy="4576528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89.5</a:t>
            </a:r>
            <a:r>
              <a:rPr lang="en-US" sz="2800" dirty="0"/>
              <a:t>% </a:t>
            </a:r>
            <a:r>
              <a:rPr lang="en-US" sz="2800" dirty="0" smtClean="0"/>
              <a:t>of the surveyed teachers have </a:t>
            </a:r>
            <a:r>
              <a:rPr lang="en-US" sz="2800" dirty="0"/>
              <a:t>flipped their classrooms for some of their lessons.  </a:t>
            </a:r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94.5</a:t>
            </a:r>
            <a:r>
              <a:rPr lang="en-US" sz="2800" dirty="0"/>
              <a:t>% </a:t>
            </a:r>
            <a:r>
              <a:rPr lang="en-US" sz="2800" dirty="0" smtClean="0"/>
              <a:t>are </a:t>
            </a:r>
            <a:r>
              <a:rPr lang="en-US" sz="2800" dirty="0"/>
              <a:t>very certain that flipping their classrooms yielded positive </a:t>
            </a:r>
            <a:r>
              <a:rPr lang="en-US" sz="2800" dirty="0" smtClean="0"/>
              <a:t>results.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72.7</a:t>
            </a:r>
            <a:r>
              <a:rPr lang="en-US" sz="2800" dirty="0"/>
              <a:t>% of them plan to continue using it.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91.4 </a:t>
            </a:r>
            <a:r>
              <a:rPr lang="en-US" sz="2800" dirty="0"/>
              <a:t>% of the teachers </a:t>
            </a:r>
            <a:r>
              <a:rPr lang="en-US" sz="2800" dirty="0" smtClean="0"/>
              <a:t>consider </a:t>
            </a:r>
            <a:r>
              <a:rPr lang="en-US" sz="2800" dirty="0"/>
              <a:t>that students demonstrated a positive attitude towards the approach, showed themselves more interested in working in activities when the class was flipped, and were willing to interact and answer </a:t>
            </a:r>
            <a:r>
              <a:rPr lang="en-US" sz="2800" dirty="0" smtClean="0"/>
              <a:t>questions.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Almost </a:t>
            </a:r>
            <a:r>
              <a:rPr lang="en-US" sz="2800" dirty="0"/>
              <a:t>52 % of them either prepare their own videos or download the ones that are available online to send their students; the rest of the teachers specifically use the ones they find on the Internet.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main drawback </a:t>
            </a:r>
            <a:r>
              <a:rPr lang="en-US" sz="2800" dirty="0" smtClean="0"/>
              <a:t>is </a:t>
            </a:r>
            <a:r>
              <a:rPr lang="en-US" sz="2800" dirty="0"/>
              <a:t>time allocation. </a:t>
            </a:r>
            <a:r>
              <a:rPr lang="en-US" sz="2800" dirty="0" smtClean="0"/>
              <a:t>51.4% </a:t>
            </a:r>
            <a:r>
              <a:rPr lang="en-US" sz="2800" dirty="0"/>
              <a:t>acknowledged </a:t>
            </a:r>
            <a:r>
              <a:rPr lang="en-US" sz="2800" dirty="0" smtClean="0"/>
              <a:t>tasks </a:t>
            </a:r>
            <a:r>
              <a:rPr lang="en-US" sz="2800" dirty="0"/>
              <a:t>take longer than </a:t>
            </a:r>
            <a:r>
              <a:rPr lang="en-US" sz="2800" dirty="0" smtClean="0"/>
              <a:t>expected.</a:t>
            </a:r>
            <a:endParaRPr lang="es-EC" sz="2800" dirty="0"/>
          </a:p>
          <a:p>
            <a:pPr algn="l"/>
            <a:endParaRPr lang="es-EC" dirty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3352800" y="476672"/>
            <a:ext cx="5486400" cy="7010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TEACHERS’ 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76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19335" y="1553970"/>
            <a:ext cx="12036781" cy="530120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Some of the psychological principles of learner-centered instruction published by Johnson (2014) that were evident in the flipped learning sessions of this study were: </a:t>
            </a:r>
            <a:endParaRPr lang="en-US" sz="2600" dirty="0" smtClean="0"/>
          </a:p>
          <a:p>
            <a:pPr marL="457200" indent="-457200" algn="l">
              <a:buAutoNum type="arabicParenR"/>
            </a:pPr>
            <a:r>
              <a:rPr lang="en-US" sz="2600" dirty="0"/>
              <a:t>S</a:t>
            </a:r>
            <a:r>
              <a:rPr lang="en-US" sz="2600" dirty="0" smtClean="0"/>
              <a:t>tudents </a:t>
            </a:r>
            <a:r>
              <a:rPr lang="en-US" sz="2600" dirty="0"/>
              <a:t>came to conclusions on their </a:t>
            </a:r>
            <a:r>
              <a:rPr lang="en-US" sz="2600" dirty="0" smtClean="0"/>
              <a:t>own.</a:t>
            </a:r>
          </a:p>
          <a:p>
            <a:pPr marL="457200" indent="-457200" algn="l">
              <a:buAutoNum type="arabicParenR"/>
            </a:pPr>
            <a:r>
              <a:rPr lang="en-US" sz="2600" dirty="0"/>
              <a:t>T</a:t>
            </a:r>
            <a:r>
              <a:rPr lang="en-US" sz="2600" dirty="0" smtClean="0"/>
              <a:t>hey </a:t>
            </a:r>
            <a:r>
              <a:rPr lang="en-US" sz="2600" dirty="0"/>
              <a:t>had the opportunity to review the material at their individual pace and at their own time which gave them choices of how to approach their </a:t>
            </a:r>
            <a:r>
              <a:rPr lang="en-US" sz="2600" dirty="0" smtClean="0"/>
              <a:t>learning. </a:t>
            </a:r>
          </a:p>
          <a:p>
            <a:pPr marL="457200" indent="-457200" algn="l">
              <a:buAutoNum type="arabicParenR"/>
            </a:pPr>
            <a:r>
              <a:rPr lang="en-US" sz="2600" dirty="0"/>
              <a:t>N</a:t>
            </a:r>
            <a:r>
              <a:rPr lang="en-US" sz="2600" dirty="0" smtClean="0"/>
              <a:t>ew </a:t>
            </a:r>
            <a:r>
              <a:rPr lang="en-US" sz="2600" dirty="0"/>
              <a:t>knowledge was connected to previous </a:t>
            </a:r>
            <a:r>
              <a:rPr lang="en-US" sz="2600" dirty="0" smtClean="0"/>
              <a:t>knowledge</a:t>
            </a:r>
            <a:r>
              <a:rPr lang="en-US" sz="2600" dirty="0"/>
              <a:t>.</a:t>
            </a:r>
            <a:endParaRPr lang="en-US" sz="2600" dirty="0" smtClean="0"/>
          </a:p>
          <a:p>
            <a:pPr marL="457200" indent="-457200" algn="l">
              <a:buAutoNum type="arabicParenR"/>
            </a:pPr>
            <a:r>
              <a:rPr lang="en-US" sz="2600" dirty="0"/>
              <a:t>S</a:t>
            </a:r>
            <a:r>
              <a:rPr lang="en-US" sz="2600" dirty="0" smtClean="0"/>
              <a:t>ocial </a:t>
            </a:r>
            <a:r>
              <a:rPr lang="en-US" sz="2600" dirty="0"/>
              <a:t>interaction and active engagement were present because students had to work cooperatively to discuss topics, find consensus, and reach </a:t>
            </a:r>
            <a:r>
              <a:rPr lang="en-US" sz="2600" dirty="0" smtClean="0"/>
              <a:t>conclusions.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In the English School the number of students is </a:t>
            </a:r>
            <a:r>
              <a:rPr lang="en-US" sz="2600" dirty="0" smtClean="0"/>
              <a:t>small: only </a:t>
            </a:r>
            <a:r>
              <a:rPr lang="en-US" sz="2600" dirty="0"/>
              <a:t>two teachers have implemented the method.  </a:t>
            </a:r>
            <a:endParaRPr lang="en-US" sz="26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The </a:t>
            </a:r>
            <a:r>
              <a:rPr lang="en-US" sz="2600" dirty="0"/>
              <a:t>results of the effectiveness of the method applied in the schools other than the English school were provided by teachers.  </a:t>
            </a:r>
            <a:endParaRPr lang="en-US" sz="26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Only </a:t>
            </a:r>
            <a:r>
              <a:rPr lang="en-US" sz="2600" dirty="0"/>
              <a:t>in the English School were the students </a:t>
            </a:r>
            <a:r>
              <a:rPr lang="en-US" sz="2600" dirty="0" smtClean="0"/>
              <a:t>surveyed.</a:t>
            </a:r>
            <a:endParaRPr lang="es-ES" sz="2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394526" y="404664"/>
            <a:ext cx="5486400" cy="7010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discussion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00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259</TotalTime>
  <Words>820</Words>
  <Application>Microsoft Office PowerPoint</Application>
  <PresentationFormat>Panorámica</PresentationFormat>
  <Paragraphs>52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Garamond</vt:lpstr>
      <vt:lpstr>Tahoma</vt:lpstr>
      <vt:lpstr>Tunga</vt:lpstr>
      <vt:lpstr>Wingdings</vt:lpstr>
      <vt:lpstr>BlackTie</vt:lpstr>
      <vt:lpstr>Presentación de PowerPoint</vt:lpstr>
      <vt:lpstr>What is a flipped class like?</vt:lpstr>
      <vt:lpstr>Presentación de PowerPoint</vt:lpstr>
      <vt:lpstr>Research problem</vt:lpstr>
      <vt:lpstr>objectives</vt:lpstr>
      <vt:lpstr>methodology</vt:lpstr>
      <vt:lpstr>STUDENTS’ results</vt:lpstr>
      <vt:lpstr>TEACHERS’ results</vt:lpstr>
      <vt:lpstr>discussion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UCSG</dc:creator>
  <cp:lastModifiedBy>Natasha Del Pozo</cp:lastModifiedBy>
  <cp:revision>21</cp:revision>
  <dcterms:created xsi:type="dcterms:W3CDTF">2017-07-17T19:05:49Z</dcterms:created>
  <dcterms:modified xsi:type="dcterms:W3CDTF">2017-07-21T14:12:39Z</dcterms:modified>
</cp:coreProperties>
</file>