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7" r:id="rId10"/>
    <p:sldId id="258" r:id="rId11"/>
    <p:sldId id="259" r:id="rId12"/>
    <p:sldId id="260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0F49AB-4DE7-4CA6-96D5-289AC3F6DE69}" type="datetimeFigureOut">
              <a:rPr lang="es-CL" smtClean="0"/>
              <a:pPr/>
              <a:t>28-11-2017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55C6B0-66FF-462E-A2AB-55EF5454E26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heel spokes="1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DR. EUGENIO SAAVEDRA GUAJARDO</a:t>
            </a:r>
          </a:p>
          <a:p>
            <a:r>
              <a:rPr lang="es-CL" sz="2400" dirty="0" smtClean="0"/>
              <a:t>CHILE.</a:t>
            </a:r>
            <a:endParaRPr lang="es-CL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PROTOCOLO PARA ADMINISTRAR Y TABULAR LA ESCALA SV-RES.</a:t>
            </a:r>
            <a:endParaRPr lang="es-CL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Una vez contestada la Escala asigne puntajes a cada ítem:</a:t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“Muy de acuerdo” = 5</a:t>
            </a:r>
            <a:br>
              <a:rPr lang="es-CL" sz="2400" dirty="0" smtClean="0"/>
            </a:br>
            <a:r>
              <a:rPr lang="es-CL" sz="2400" dirty="0" smtClean="0"/>
              <a:t>“De acuerdo” = 4</a:t>
            </a:r>
            <a:br>
              <a:rPr lang="es-CL" sz="2400" dirty="0" smtClean="0"/>
            </a:br>
            <a:r>
              <a:rPr lang="es-CL" sz="2400" dirty="0" smtClean="0"/>
              <a:t>“Ni acuerdo ni desacuerdo = 3</a:t>
            </a:r>
            <a:br>
              <a:rPr lang="es-CL" sz="2400" dirty="0" smtClean="0"/>
            </a:br>
            <a:r>
              <a:rPr lang="es-CL" sz="2400" dirty="0" smtClean="0"/>
              <a:t>“En desacuerdo” = 2</a:t>
            </a:r>
            <a:br>
              <a:rPr lang="es-CL" sz="2400" dirty="0" smtClean="0"/>
            </a:br>
            <a:r>
              <a:rPr lang="es-CL" sz="2400" dirty="0" smtClean="0"/>
              <a:t>“Muy en desacuerdo” = 1</a:t>
            </a:r>
          </a:p>
          <a:p>
            <a:r>
              <a:rPr lang="es-CL" sz="2400" dirty="0" smtClean="0"/>
              <a:t>Sume los puntajes asignados de todos los ítems. Su puntaje estará entre 60 y 300 puntos.</a:t>
            </a:r>
          </a:p>
          <a:p>
            <a:r>
              <a:rPr lang="es-CL" sz="2400" dirty="0" smtClean="0"/>
              <a:t>Convierta el puntaje directo a percentil, según tabla.</a:t>
            </a:r>
          </a:p>
          <a:p>
            <a:r>
              <a:rPr lang="es-CL" sz="2400" dirty="0" smtClean="0"/>
              <a:t>Interprete.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Análisis por Dimensiones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Las doce dimensiones están distribuidas cada 5 ítems:</a:t>
            </a:r>
            <a:br>
              <a:rPr lang="es-CL" sz="2400" dirty="0" smtClean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1800" dirty="0" smtClean="0"/>
              <a:t>Identidad: 1-5</a:t>
            </a:r>
            <a:br>
              <a:rPr lang="es-CL" sz="1800" dirty="0" smtClean="0"/>
            </a:br>
            <a:r>
              <a:rPr lang="es-CL" sz="1800" dirty="0" smtClean="0"/>
              <a:t>Autonomía: 6-10</a:t>
            </a:r>
            <a:br>
              <a:rPr lang="es-CL" sz="1800" dirty="0" smtClean="0"/>
            </a:br>
            <a:r>
              <a:rPr lang="es-CL" sz="1800" dirty="0" smtClean="0"/>
              <a:t>Satisfacción: 11-15</a:t>
            </a:r>
            <a:br>
              <a:rPr lang="es-CL" sz="1800" dirty="0" smtClean="0"/>
            </a:br>
            <a:r>
              <a:rPr lang="es-CL" sz="1800" dirty="0" smtClean="0"/>
              <a:t>Pragmatismo: 16-20</a:t>
            </a:r>
            <a:br>
              <a:rPr lang="es-CL" sz="1800" dirty="0" smtClean="0"/>
            </a:br>
            <a:r>
              <a:rPr lang="es-CL" sz="1800" dirty="0" smtClean="0"/>
              <a:t>Vínculos: 21-25</a:t>
            </a:r>
            <a:br>
              <a:rPr lang="es-CL" sz="1800" dirty="0" smtClean="0"/>
            </a:br>
            <a:r>
              <a:rPr lang="es-CL" sz="1800" dirty="0" smtClean="0"/>
              <a:t>Redes: 26-30</a:t>
            </a:r>
            <a:br>
              <a:rPr lang="es-CL" sz="1800" dirty="0" smtClean="0"/>
            </a:br>
            <a:r>
              <a:rPr lang="es-CL" sz="1800" dirty="0" smtClean="0"/>
              <a:t>Modelos: 31-35</a:t>
            </a:r>
            <a:br>
              <a:rPr lang="es-CL" sz="1800" dirty="0" smtClean="0"/>
            </a:br>
            <a:r>
              <a:rPr lang="es-CL" sz="1800" dirty="0" smtClean="0"/>
              <a:t>Metas: 36-40</a:t>
            </a:r>
            <a:br>
              <a:rPr lang="es-CL" sz="1800" dirty="0" smtClean="0"/>
            </a:br>
            <a:r>
              <a:rPr lang="es-CL" sz="1800" dirty="0" smtClean="0"/>
              <a:t>Afectividad: 41-45</a:t>
            </a:r>
            <a:br>
              <a:rPr lang="es-CL" sz="1800" dirty="0" smtClean="0"/>
            </a:br>
            <a:r>
              <a:rPr lang="es-CL" sz="1800" dirty="0" smtClean="0"/>
              <a:t>Autoeficacia: 46-50</a:t>
            </a:r>
            <a:br>
              <a:rPr lang="es-CL" sz="1800" dirty="0" smtClean="0"/>
            </a:br>
            <a:r>
              <a:rPr lang="es-CL" sz="1800" dirty="0" smtClean="0"/>
              <a:t>Aprendizaje: 51-55</a:t>
            </a:r>
            <a:br>
              <a:rPr lang="es-CL" sz="1800" dirty="0" smtClean="0"/>
            </a:br>
            <a:r>
              <a:rPr lang="es-CL" sz="1800" dirty="0" smtClean="0"/>
              <a:t>Generatividad: 56-60</a:t>
            </a:r>
            <a:endParaRPr lang="es-CL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Sume los puntajes de los 5 ítems por cada dimensión (dará un puntaje entre 5 y 25 puntos).</a:t>
            </a:r>
          </a:p>
          <a:p>
            <a:r>
              <a:rPr lang="es-CL" sz="2400" dirty="0" smtClean="0"/>
              <a:t>Convierta de puntaje directo a percentil según tabla.</a:t>
            </a:r>
          </a:p>
          <a:p>
            <a:r>
              <a:rPr lang="es-CL" sz="2400" dirty="0" smtClean="0"/>
              <a:t>Interprete.</a:t>
            </a:r>
            <a:endParaRPr lang="es-CL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AC2383-4D90-437D-B8DB-29B083889804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990600"/>
          </a:xfrm>
        </p:spPr>
        <p:txBody>
          <a:bodyPr/>
          <a:lstStyle/>
          <a:p>
            <a:pPr eaLnBrk="1" hangingPunct="1"/>
            <a:r>
              <a:rPr lang="es-ES" smtClean="0"/>
              <a:t>¿Qué es Resiliencia?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000" b="1" smtClean="0"/>
              <a:t>	En general existen, como ocurre con muchos constructos teóricos utilizados en la psicología y la pedagogía, muchas definiciones acerca de lo que significa resiliencia. Veamos algunas de ellas;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2000" b="1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La resiliencia como un fenómeno que manifiestan sujetos que evolucionan favorablemente, a pesar de haber sufrido alguna forma de estrés o riesgo grave en su historia (Rutter, 1993).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Hay resiliencia cuando un niño muestra acciones moderadas y aceptables, si el ambiente le somete a estímulos considerados nocivos (Goodyer, 1995).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La resiliencia es la capacidad de tener éxito de modo aceptable para la sociedad, a pesar del estrés o de una adversidad que implica un grave riesgo de resultado negativo (Vanistendael, 1996).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</a:pPr>
            <a:r>
              <a:rPr lang="es-ES" sz="1800" smtClean="0"/>
              <a:t>Resiliar es recuperarse, ir hacia delante luego de una enfermedad, trauma o estrés. Es vencer estas pruebas y crisis de la vida, resistiéndolas y superándolas, para seguir viviendo lo mejor posible (Manciaux, 2005).</a:t>
            </a:r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AB448-B43D-4EAD-ABA5-C8A6909D531F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6738"/>
            <a:ext cx="8229600" cy="850900"/>
          </a:xfrm>
        </p:spPr>
        <p:txBody>
          <a:bodyPr/>
          <a:lstStyle/>
          <a:p>
            <a:pPr eaLnBrk="1" hangingPunct="1"/>
            <a:r>
              <a:rPr lang="es-MX" sz="2500" b="1" smtClean="0"/>
              <a:t>Precisiones conceptuales.</a:t>
            </a:r>
            <a:endParaRPr lang="es-ES" sz="25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 </a:t>
            </a:r>
            <a:r>
              <a:rPr lang="es-MX" dirty="0" smtClean="0">
                <a:solidFill>
                  <a:srgbClr val="0E0E14"/>
                </a:solidFill>
              </a:rPr>
              <a:t>La </a:t>
            </a:r>
            <a:r>
              <a:rPr lang="es-MX" dirty="0" err="1" smtClean="0">
                <a:solidFill>
                  <a:srgbClr val="0E0E14"/>
                </a:solidFill>
              </a:rPr>
              <a:t>Resiliencia</a:t>
            </a:r>
            <a:r>
              <a:rPr lang="es-MX" dirty="0" smtClean="0">
                <a:solidFill>
                  <a:srgbClr val="0E0E14"/>
                </a:solidFill>
              </a:rPr>
              <a:t> debe ser entendida no sólo como adaptación, sino también como desarrollo a partir de la adversidad.</a:t>
            </a:r>
          </a:p>
          <a:p>
            <a:pPr eaLnBrk="1" hangingPunct="1"/>
            <a:r>
              <a:rPr lang="es-MX" dirty="0" smtClean="0">
                <a:solidFill>
                  <a:srgbClr val="0E0E14"/>
                </a:solidFill>
              </a:rPr>
              <a:t> La </a:t>
            </a:r>
            <a:r>
              <a:rPr lang="es-MX" dirty="0" err="1" smtClean="0">
                <a:solidFill>
                  <a:srgbClr val="0E0E14"/>
                </a:solidFill>
              </a:rPr>
              <a:t>Resiliencia</a:t>
            </a:r>
            <a:r>
              <a:rPr lang="es-MX" dirty="0" smtClean="0">
                <a:solidFill>
                  <a:srgbClr val="0E0E14"/>
                </a:solidFill>
              </a:rPr>
              <a:t> no es un estado permanente.</a:t>
            </a:r>
          </a:p>
          <a:p>
            <a:pPr eaLnBrk="1" hangingPunct="1"/>
            <a:r>
              <a:rPr lang="es-MX" smtClean="0">
                <a:solidFill>
                  <a:srgbClr val="0E0E14"/>
                </a:solidFill>
              </a:rPr>
              <a:t>Estar </a:t>
            </a:r>
            <a:r>
              <a:rPr lang="es-MX" dirty="0" err="1" smtClean="0">
                <a:solidFill>
                  <a:srgbClr val="0E0E14"/>
                </a:solidFill>
              </a:rPr>
              <a:t>Resiliente</a:t>
            </a:r>
            <a:r>
              <a:rPr lang="es-MX" dirty="0" smtClean="0">
                <a:solidFill>
                  <a:srgbClr val="0E0E14"/>
                </a:solidFill>
              </a:rPr>
              <a:t> no significa una total invulnerabilidad.</a:t>
            </a:r>
            <a:endParaRPr lang="es-ES" dirty="0" smtClean="0">
              <a:solidFill>
                <a:srgbClr val="0E0E14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FA59A-F563-4C18-9807-D68E92498E20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500" smtClean="0"/>
              <a:t>MATRIZ DE RESILIENCIA</a:t>
            </a:r>
            <a:endParaRPr lang="es-ES" sz="25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600200"/>
            <a:ext cx="8382000" cy="4648200"/>
            <a:chOff x="-3" y="-3"/>
            <a:chExt cx="3877" cy="207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871" cy="2072"/>
              <a:chOff x="0" y="0"/>
              <a:chExt cx="3871" cy="207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660" cy="518"/>
                <a:chOff x="0" y="0"/>
                <a:chExt cx="660" cy="518"/>
              </a:xfrm>
            </p:grpSpPr>
            <p:sp>
              <p:nvSpPr>
                <p:cNvPr id="13377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6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7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660" y="0"/>
                <a:ext cx="776" cy="518"/>
                <a:chOff x="660" y="0"/>
                <a:chExt cx="776" cy="518"/>
              </a:xfrm>
            </p:grpSpPr>
            <p:sp>
              <p:nvSpPr>
                <p:cNvPr id="13375" name="Rectangle 9"/>
                <p:cNvSpPr>
                  <a:spLocks noChangeArrowheads="1"/>
                </p:cNvSpPr>
                <p:nvPr/>
              </p:nvSpPr>
              <p:spPr bwMode="auto">
                <a:xfrm>
                  <a:off x="688" y="0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Condiciones de base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76" name="Rectangle 10"/>
                <p:cNvSpPr>
                  <a:spLocks noChangeArrowheads="1"/>
                </p:cNvSpPr>
                <p:nvPr/>
              </p:nvSpPr>
              <p:spPr bwMode="auto">
                <a:xfrm>
                  <a:off x="660" y="0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1436" y="0"/>
                <a:ext cx="776" cy="518"/>
                <a:chOff x="1436" y="0"/>
                <a:chExt cx="776" cy="518"/>
              </a:xfrm>
            </p:grpSpPr>
            <p:sp>
              <p:nvSpPr>
                <p:cNvPr id="13373" name="Rectangle 12"/>
                <p:cNvSpPr>
                  <a:spLocks noChangeArrowheads="1"/>
                </p:cNvSpPr>
                <p:nvPr/>
              </p:nvSpPr>
              <p:spPr bwMode="auto">
                <a:xfrm>
                  <a:off x="1464" y="0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Visión de si mismo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74" name="Rectangle 13"/>
                <p:cNvSpPr>
                  <a:spLocks noChangeArrowheads="1"/>
                </p:cNvSpPr>
                <p:nvPr/>
              </p:nvSpPr>
              <p:spPr bwMode="auto">
                <a:xfrm>
                  <a:off x="1436" y="0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2212" y="0"/>
                <a:ext cx="776" cy="518"/>
                <a:chOff x="2212" y="0"/>
                <a:chExt cx="776" cy="518"/>
              </a:xfrm>
            </p:grpSpPr>
            <p:sp>
              <p:nvSpPr>
                <p:cNvPr id="13371" name="Rectangle 15"/>
                <p:cNvSpPr>
                  <a:spLocks noChangeArrowheads="1"/>
                </p:cNvSpPr>
                <p:nvPr/>
              </p:nvSpPr>
              <p:spPr bwMode="auto">
                <a:xfrm>
                  <a:off x="2240" y="0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Visión del problema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72" name="Rectangle 16"/>
                <p:cNvSpPr>
                  <a:spLocks noChangeArrowheads="1"/>
                </p:cNvSpPr>
                <p:nvPr/>
              </p:nvSpPr>
              <p:spPr bwMode="auto">
                <a:xfrm>
                  <a:off x="2212" y="0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2988" y="0"/>
                <a:ext cx="883" cy="518"/>
                <a:chOff x="2988" y="0"/>
                <a:chExt cx="883" cy="518"/>
              </a:xfrm>
            </p:grpSpPr>
            <p:sp>
              <p:nvSpPr>
                <p:cNvPr id="13369" name="Rectangle 18"/>
                <p:cNvSpPr>
                  <a:spLocks noChangeArrowheads="1"/>
                </p:cNvSpPr>
                <p:nvPr/>
              </p:nvSpPr>
              <p:spPr bwMode="auto">
                <a:xfrm>
                  <a:off x="3016" y="0"/>
                  <a:ext cx="82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Respuesta resiliente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70" name="Rectangle 19"/>
                <p:cNvSpPr>
                  <a:spLocks noChangeArrowheads="1"/>
                </p:cNvSpPr>
                <p:nvPr/>
              </p:nvSpPr>
              <p:spPr bwMode="auto">
                <a:xfrm>
                  <a:off x="2988" y="0"/>
                  <a:ext cx="88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0" y="518"/>
                <a:ext cx="660" cy="518"/>
                <a:chOff x="0" y="518"/>
                <a:chExt cx="660" cy="518"/>
              </a:xfrm>
            </p:grpSpPr>
            <p:sp>
              <p:nvSpPr>
                <p:cNvPr id="13367" name="Rectangle 21"/>
                <p:cNvSpPr>
                  <a:spLocks noChangeArrowheads="1"/>
                </p:cNvSpPr>
                <p:nvPr/>
              </p:nvSpPr>
              <p:spPr bwMode="auto">
                <a:xfrm>
                  <a:off x="28" y="518"/>
                  <a:ext cx="6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Yo soy, yo estoy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68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6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0" name="Group 23"/>
              <p:cNvGrpSpPr>
                <a:grpSpLocks/>
              </p:cNvGrpSpPr>
              <p:nvPr/>
            </p:nvGrpSpPr>
            <p:grpSpPr bwMode="auto">
              <a:xfrm>
                <a:off x="660" y="518"/>
                <a:ext cx="776" cy="518"/>
                <a:chOff x="660" y="518"/>
                <a:chExt cx="776" cy="518"/>
              </a:xfrm>
            </p:grpSpPr>
            <p:sp>
              <p:nvSpPr>
                <p:cNvPr id="13365" name="Rectangle 24"/>
                <p:cNvSpPr>
                  <a:spLocks noChangeArrowheads="1"/>
                </p:cNvSpPr>
                <p:nvPr/>
              </p:nvSpPr>
              <p:spPr bwMode="auto">
                <a:xfrm>
                  <a:off x="688" y="518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F1: Identidad.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66" name="Rectangle 25"/>
                <p:cNvSpPr>
                  <a:spLocks noChangeArrowheads="1"/>
                </p:cNvSpPr>
                <p:nvPr/>
              </p:nvSpPr>
              <p:spPr bwMode="auto">
                <a:xfrm>
                  <a:off x="660" y="518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1" name="Group 26"/>
              <p:cNvGrpSpPr>
                <a:grpSpLocks/>
              </p:cNvGrpSpPr>
              <p:nvPr/>
            </p:nvGrpSpPr>
            <p:grpSpPr bwMode="auto">
              <a:xfrm>
                <a:off x="1436" y="518"/>
                <a:ext cx="776" cy="518"/>
                <a:chOff x="1436" y="518"/>
                <a:chExt cx="776" cy="518"/>
              </a:xfrm>
            </p:grpSpPr>
            <p:sp>
              <p:nvSpPr>
                <p:cNvPr id="13363" name="Rectangle 27"/>
                <p:cNvSpPr>
                  <a:spLocks noChangeArrowheads="1"/>
                </p:cNvSpPr>
                <p:nvPr/>
              </p:nvSpPr>
              <p:spPr bwMode="auto">
                <a:xfrm>
                  <a:off x="1464" y="518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F2: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Autonomía.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64" name="Rectangle 28"/>
                <p:cNvSpPr>
                  <a:spLocks noChangeArrowheads="1"/>
                </p:cNvSpPr>
                <p:nvPr/>
              </p:nvSpPr>
              <p:spPr bwMode="auto">
                <a:xfrm>
                  <a:off x="1436" y="518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2" name="Group 29"/>
              <p:cNvGrpSpPr>
                <a:grpSpLocks/>
              </p:cNvGrpSpPr>
              <p:nvPr/>
            </p:nvGrpSpPr>
            <p:grpSpPr bwMode="auto">
              <a:xfrm>
                <a:off x="2212" y="518"/>
                <a:ext cx="776" cy="518"/>
                <a:chOff x="2212" y="518"/>
                <a:chExt cx="776" cy="518"/>
              </a:xfrm>
            </p:grpSpPr>
            <p:sp>
              <p:nvSpPr>
                <p:cNvPr id="13361" name="Rectangle 30"/>
                <p:cNvSpPr>
                  <a:spLocks noChangeArrowheads="1"/>
                </p:cNvSpPr>
                <p:nvPr/>
              </p:nvSpPr>
              <p:spPr bwMode="auto">
                <a:xfrm>
                  <a:off x="2240" y="518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F3: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Satisfacción.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62" name="Rectangle 31"/>
                <p:cNvSpPr>
                  <a:spLocks noChangeArrowheads="1"/>
                </p:cNvSpPr>
                <p:nvPr/>
              </p:nvSpPr>
              <p:spPr bwMode="auto">
                <a:xfrm>
                  <a:off x="2212" y="518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3" name="Group 32"/>
              <p:cNvGrpSpPr>
                <a:grpSpLocks/>
              </p:cNvGrpSpPr>
              <p:nvPr/>
            </p:nvGrpSpPr>
            <p:grpSpPr bwMode="auto">
              <a:xfrm>
                <a:off x="2988" y="518"/>
                <a:ext cx="883" cy="518"/>
                <a:chOff x="2988" y="518"/>
                <a:chExt cx="883" cy="518"/>
              </a:xfrm>
            </p:grpSpPr>
            <p:sp>
              <p:nvSpPr>
                <p:cNvPr id="13359" name="Rectangle 33"/>
                <p:cNvSpPr>
                  <a:spLocks noChangeArrowheads="1"/>
                </p:cNvSpPr>
                <p:nvPr/>
              </p:nvSpPr>
              <p:spPr bwMode="auto">
                <a:xfrm>
                  <a:off x="3016" y="518"/>
                  <a:ext cx="82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F4: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Pragmatismo.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60" name="Rectangle 34"/>
                <p:cNvSpPr>
                  <a:spLocks noChangeArrowheads="1"/>
                </p:cNvSpPr>
                <p:nvPr/>
              </p:nvSpPr>
              <p:spPr bwMode="auto">
                <a:xfrm>
                  <a:off x="2988" y="518"/>
                  <a:ext cx="88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4" name="Group 35"/>
              <p:cNvGrpSpPr>
                <a:grpSpLocks/>
              </p:cNvGrpSpPr>
              <p:nvPr/>
            </p:nvGrpSpPr>
            <p:grpSpPr bwMode="auto">
              <a:xfrm>
                <a:off x="0" y="1036"/>
                <a:ext cx="660" cy="518"/>
                <a:chOff x="0" y="1036"/>
                <a:chExt cx="660" cy="518"/>
              </a:xfrm>
            </p:grpSpPr>
            <p:sp>
              <p:nvSpPr>
                <p:cNvPr id="13357" name="Rectangle 36"/>
                <p:cNvSpPr>
                  <a:spLocks noChangeArrowheads="1"/>
                </p:cNvSpPr>
                <p:nvPr/>
              </p:nvSpPr>
              <p:spPr bwMode="auto">
                <a:xfrm>
                  <a:off x="28" y="1036"/>
                  <a:ext cx="6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Yo tengo...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58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6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5" name="Group 38"/>
              <p:cNvGrpSpPr>
                <a:grpSpLocks/>
              </p:cNvGrpSpPr>
              <p:nvPr/>
            </p:nvGrpSpPr>
            <p:grpSpPr bwMode="auto">
              <a:xfrm>
                <a:off x="660" y="1036"/>
                <a:ext cx="776" cy="518"/>
                <a:chOff x="660" y="1036"/>
                <a:chExt cx="776" cy="518"/>
              </a:xfrm>
            </p:grpSpPr>
            <p:sp>
              <p:nvSpPr>
                <p:cNvPr id="13355" name="Rectangle 39"/>
                <p:cNvSpPr>
                  <a:spLocks noChangeArrowheads="1"/>
                </p:cNvSpPr>
                <p:nvPr/>
              </p:nvSpPr>
              <p:spPr bwMode="auto">
                <a:xfrm>
                  <a:off x="688" y="1036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F5: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 Vínculos.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56" name="Rectangle 40"/>
                <p:cNvSpPr>
                  <a:spLocks noChangeArrowheads="1"/>
                </p:cNvSpPr>
                <p:nvPr/>
              </p:nvSpPr>
              <p:spPr bwMode="auto">
                <a:xfrm>
                  <a:off x="660" y="1036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1436" y="1036"/>
                <a:ext cx="776" cy="518"/>
                <a:chOff x="1436" y="1036"/>
                <a:chExt cx="776" cy="518"/>
              </a:xfrm>
            </p:grpSpPr>
            <p:sp>
              <p:nvSpPr>
                <p:cNvPr id="13353" name="Rectangle 42"/>
                <p:cNvSpPr>
                  <a:spLocks noChangeArrowheads="1"/>
                </p:cNvSpPr>
                <p:nvPr/>
              </p:nvSpPr>
              <p:spPr bwMode="auto">
                <a:xfrm>
                  <a:off x="1464" y="1036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F6: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 Redes.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54" name="Rectangle 43"/>
                <p:cNvSpPr>
                  <a:spLocks noChangeArrowheads="1"/>
                </p:cNvSpPr>
                <p:nvPr/>
              </p:nvSpPr>
              <p:spPr bwMode="auto">
                <a:xfrm>
                  <a:off x="1436" y="1036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7" name="Group 44"/>
              <p:cNvGrpSpPr>
                <a:grpSpLocks/>
              </p:cNvGrpSpPr>
              <p:nvPr/>
            </p:nvGrpSpPr>
            <p:grpSpPr bwMode="auto">
              <a:xfrm>
                <a:off x="2212" y="1036"/>
                <a:ext cx="776" cy="518"/>
                <a:chOff x="2212" y="1036"/>
                <a:chExt cx="776" cy="518"/>
              </a:xfrm>
            </p:grpSpPr>
            <p:sp>
              <p:nvSpPr>
                <p:cNvPr id="13351" name="Rectangle 45"/>
                <p:cNvSpPr>
                  <a:spLocks noChangeArrowheads="1"/>
                </p:cNvSpPr>
                <p:nvPr/>
              </p:nvSpPr>
              <p:spPr bwMode="auto">
                <a:xfrm>
                  <a:off x="2240" y="1036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F7: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Modelos.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52" name="Rectangle 46"/>
                <p:cNvSpPr>
                  <a:spLocks noChangeArrowheads="1"/>
                </p:cNvSpPr>
                <p:nvPr/>
              </p:nvSpPr>
              <p:spPr bwMode="auto">
                <a:xfrm>
                  <a:off x="2212" y="1036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8" name="Group 47"/>
              <p:cNvGrpSpPr>
                <a:grpSpLocks/>
              </p:cNvGrpSpPr>
              <p:nvPr/>
            </p:nvGrpSpPr>
            <p:grpSpPr bwMode="auto">
              <a:xfrm>
                <a:off x="2988" y="1036"/>
                <a:ext cx="883" cy="518"/>
                <a:chOff x="2988" y="1036"/>
                <a:chExt cx="883" cy="518"/>
              </a:xfrm>
            </p:grpSpPr>
            <p:sp>
              <p:nvSpPr>
                <p:cNvPr id="13349" name="Rectangle 48"/>
                <p:cNvSpPr>
                  <a:spLocks noChangeArrowheads="1"/>
                </p:cNvSpPr>
                <p:nvPr/>
              </p:nvSpPr>
              <p:spPr bwMode="auto">
                <a:xfrm>
                  <a:off x="3016" y="1036"/>
                  <a:ext cx="82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F8: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Metas.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50" name="Rectangle 49"/>
                <p:cNvSpPr>
                  <a:spLocks noChangeArrowheads="1"/>
                </p:cNvSpPr>
                <p:nvPr/>
              </p:nvSpPr>
              <p:spPr bwMode="auto">
                <a:xfrm>
                  <a:off x="2988" y="1036"/>
                  <a:ext cx="88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19" name="Group 50"/>
              <p:cNvGrpSpPr>
                <a:grpSpLocks/>
              </p:cNvGrpSpPr>
              <p:nvPr/>
            </p:nvGrpSpPr>
            <p:grpSpPr bwMode="auto">
              <a:xfrm>
                <a:off x="0" y="1554"/>
                <a:ext cx="660" cy="518"/>
                <a:chOff x="0" y="1554"/>
                <a:chExt cx="660" cy="518"/>
              </a:xfrm>
            </p:grpSpPr>
            <p:sp>
              <p:nvSpPr>
                <p:cNvPr id="13347" name="Rectangle 51"/>
                <p:cNvSpPr>
                  <a:spLocks noChangeArrowheads="1"/>
                </p:cNvSpPr>
                <p:nvPr/>
              </p:nvSpPr>
              <p:spPr bwMode="auto">
                <a:xfrm>
                  <a:off x="28" y="1554"/>
                  <a:ext cx="6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Yo puedo</a:t>
                  </a:r>
                </a:p>
                <a:p>
                  <a:pPr algn="ctr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48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1554"/>
                  <a:ext cx="6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20" name="Group 53"/>
              <p:cNvGrpSpPr>
                <a:grpSpLocks/>
              </p:cNvGrpSpPr>
              <p:nvPr/>
            </p:nvGrpSpPr>
            <p:grpSpPr bwMode="auto">
              <a:xfrm>
                <a:off x="660" y="1554"/>
                <a:ext cx="776" cy="518"/>
                <a:chOff x="660" y="1554"/>
                <a:chExt cx="776" cy="518"/>
              </a:xfrm>
            </p:grpSpPr>
            <p:sp>
              <p:nvSpPr>
                <p:cNvPr id="13345" name="Rectangle 54"/>
                <p:cNvSpPr>
                  <a:spLocks noChangeArrowheads="1"/>
                </p:cNvSpPr>
                <p:nvPr/>
              </p:nvSpPr>
              <p:spPr bwMode="auto">
                <a:xfrm>
                  <a:off x="688" y="1554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F9: 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Afectividad.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46" name="Rectangle 55"/>
                <p:cNvSpPr>
                  <a:spLocks noChangeArrowheads="1"/>
                </p:cNvSpPr>
                <p:nvPr/>
              </p:nvSpPr>
              <p:spPr bwMode="auto">
                <a:xfrm>
                  <a:off x="660" y="1554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21" name="Group 56"/>
              <p:cNvGrpSpPr>
                <a:grpSpLocks/>
              </p:cNvGrpSpPr>
              <p:nvPr/>
            </p:nvGrpSpPr>
            <p:grpSpPr bwMode="auto">
              <a:xfrm>
                <a:off x="1436" y="1554"/>
                <a:ext cx="776" cy="518"/>
                <a:chOff x="1436" y="1554"/>
                <a:chExt cx="776" cy="518"/>
              </a:xfrm>
            </p:grpSpPr>
            <p:sp>
              <p:nvSpPr>
                <p:cNvPr id="13343" name="Rectangle 57"/>
                <p:cNvSpPr>
                  <a:spLocks noChangeArrowheads="1"/>
                </p:cNvSpPr>
                <p:nvPr/>
              </p:nvSpPr>
              <p:spPr bwMode="auto">
                <a:xfrm>
                  <a:off x="1464" y="1554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F10: Autoeficacia.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44" name="Rectangle 58"/>
                <p:cNvSpPr>
                  <a:spLocks noChangeArrowheads="1"/>
                </p:cNvSpPr>
                <p:nvPr/>
              </p:nvSpPr>
              <p:spPr bwMode="auto">
                <a:xfrm>
                  <a:off x="1436" y="1554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22" name="Group 59"/>
              <p:cNvGrpSpPr>
                <a:grpSpLocks/>
              </p:cNvGrpSpPr>
              <p:nvPr/>
            </p:nvGrpSpPr>
            <p:grpSpPr bwMode="auto">
              <a:xfrm>
                <a:off x="2212" y="1554"/>
                <a:ext cx="776" cy="518"/>
                <a:chOff x="2212" y="1554"/>
                <a:chExt cx="776" cy="518"/>
              </a:xfrm>
            </p:grpSpPr>
            <p:sp>
              <p:nvSpPr>
                <p:cNvPr id="13341" name="Rectangle 60"/>
                <p:cNvSpPr>
                  <a:spLocks noChangeArrowheads="1"/>
                </p:cNvSpPr>
                <p:nvPr/>
              </p:nvSpPr>
              <p:spPr bwMode="auto">
                <a:xfrm>
                  <a:off x="2240" y="1554"/>
                  <a:ext cx="72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F11: Aprendizaje.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42" name="Rectangle 61"/>
                <p:cNvSpPr>
                  <a:spLocks noChangeArrowheads="1"/>
                </p:cNvSpPr>
                <p:nvPr/>
              </p:nvSpPr>
              <p:spPr bwMode="auto">
                <a:xfrm>
                  <a:off x="2212" y="1554"/>
                  <a:ext cx="77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grpSp>
            <p:nvGrpSpPr>
              <p:cNvPr id="23" name="Group 62"/>
              <p:cNvGrpSpPr>
                <a:grpSpLocks/>
              </p:cNvGrpSpPr>
              <p:nvPr/>
            </p:nvGrpSpPr>
            <p:grpSpPr bwMode="auto">
              <a:xfrm>
                <a:off x="2988" y="1554"/>
                <a:ext cx="883" cy="518"/>
                <a:chOff x="2988" y="1554"/>
                <a:chExt cx="883" cy="518"/>
              </a:xfrm>
            </p:grpSpPr>
            <p:sp>
              <p:nvSpPr>
                <p:cNvPr id="13339" name="Rectangle 63"/>
                <p:cNvSpPr>
                  <a:spLocks noChangeArrowheads="1"/>
                </p:cNvSpPr>
                <p:nvPr/>
              </p:nvSpPr>
              <p:spPr bwMode="auto">
                <a:xfrm>
                  <a:off x="3016" y="1554"/>
                  <a:ext cx="827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F12:</a:t>
                  </a:r>
                </a:p>
                <a:p>
                  <a:pPr algn="just" eaLnBrk="0" hangingPunct="0"/>
                  <a:r>
                    <a:rPr lang="es-CL" b="1">
                      <a:latin typeface="Times New Roman" pitchFamily="18" charset="0"/>
                      <a:cs typeface="Times New Roman" pitchFamily="18" charset="0"/>
                    </a:rPr>
                    <a:t> Generatividad.</a:t>
                  </a:r>
                </a:p>
                <a:p>
                  <a:pPr algn="just" eaLnBrk="0" hangingPunct="0"/>
                  <a:endParaRPr lang="es-CL" b="1">
                    <a:latin typeface="Times New Roman" pitchFamily="18" charset="0"/>
                  </a:endParaRPr>
                </a:p>
              </p:txBody>
            </p:sp>
            <p:sp>
              <p:nvSpPr>
                <p:cNvPr id="1334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88" y="1554"/>
                  <a:ext cx="883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  <p:sp>
          <p:nvSpPr>
            <p:cNvPr id="13318" name="Rectangle 65"/>
            <p:cNvSpPr>
              <a:spLocks noChangeArrowheads="1"/>
            </p:cNvSpPr>
            <p:nvPr/>
          </p:nvSpPr>
          <p:spPr bwMode="auto">
            <a:xfrm>
              <a:off x="-3" y="-3"/>
              <a:ext cx="3877" cy="207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CL"/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49EE42-CF9F-4D9B-A7D5-D1B117E81E72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12 Dimensiones.</a:t>
            </a:r>
            <a:endParaRPr lang="es-E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F1 Identidad</a:t>
            </a:r>
            <a:r>
              <a:rPr lang="es-ES" sz="2000" smtClean="0">
                <a:cs typeface="Times New Roman" pitchFamily="18" charset="0"/>
              </a:rPr>
              <a:t>:  autodefinición básica, auto concepto relativamente estable en el tiempo, caracterización personal.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F2 Autonomía- autoestima</a:t>
            </a:r>
            <a:r>
              <a:rPr lang="es-ES" sz="2000" smtClean="0">
                <a:cs typeface="Times New Roman" pitchFamily="18" charset="0"/>
              </a:rPr>
              <a:t>:  sentimiento de competencia frente a los problemas, buena imagen de si mismo, independencia al actuar. Control interno.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F3 Satisfacción </a:t>
            </a:r>
            <a:r>
              <a:rPr lang="es-ES" sz="2000" smtClean="0">
                <a:cs typeface="Times New Roman" pitchFamily="18" charset="0"/>
              </a:rPr>
              <a:t>: percepción de logro, autovaloración, adaptación efectiva a las condiciones ambientales, percepción de desarrollo.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F4 Pragmatismo</a:t>
            </a:r>
            <a:r>
              <a:rPr lang="es-ES" sz="2000" smtClean="0">
                <a:cs typeface="Times New Roman" pitchFamily="18" charset="0"/>
              </a:rPr>
              <a:t>: sentido práctico para evaluar y enfrentar los problemas, orientación hacia la acción.</a:t>
            </a:r>
          </a:p>
          <a:p>
            <a:pPr eaLnBrk="1" hangingPunct="1"/>
            <a:endParaRPr lang="es-ES" sz="20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7F13C-22E9-4DCE-A55E-5730535EC95F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12 Dimensiones</a:t>
            </a:r>
            <a:endParaRPr lang="es-E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sz="2000" b="1" smtClean="0">
                <a:cs typeface="Times New Roman" pitchFamily="18" charset="0"/>
              </a:rPr>
              <a:t>F5 Vínculos</a:t>
            </a:r>
            <a:r>
              <a:rPr lang="es-ES" sz="2000" smtClean="0">
                <a:cs typeface="Times New Roman" pitchFamily="18" charset="0"/>
              </a:rPr>
              <a:t>:  condiciones estructurales que sirven de base para la formación de la personalidad. Relaciones vinculares, apego. Sistema de creencias.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CL" sz="2000" smtClean="0">
                <a:cs typeface="Times New Roman" pitchFamily="18" charset="0"/>
              </a:rPr>
              <a:t> 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000" b="1" smtClean="0">
                <a:cs typeface="Times New Roman" pitchFamily="18" charset="0"/>
              </a:rPr>
              <a:t>F6 Redes</a:t>
            </a:r>
            <a:r>
              <a:rPr lang="es-ES" sz="2000" smtClean="0">
                <a:cs typeface="Times New Roman" pitchFamily="18" charset="0"/>
              </a:rPr>
              <a:t>: condiciones sociales y familiares que constituyen un apoyo para el sujeto. Sistemas de apoyo y referencia cercanos y disponibles.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CL" sz="2000" smtClean="0">
                <a:cs typeface="Times New Roman" pitchFamily="18" charset="0"/>
              </a:rPr>
              <a:t> 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000" b="1" smtClean="0">
                <a:cs typeface="Times New Roman" pitchFamily="18" charset="0"/>
              </a:rPr>
              <a:t>F7 Modelos</a:t>
            </a:r>
            <a:r>
              <a:rPr lang="es-ES" sz="2000" smtClean="0">
                <a:cs typeface="Times New Roman" pitchFamily="18" charset="0"/>
              </a:rPr>
              <a:t>: personas y situaciones que sirven de guía al sujeto para enfrentar sus problemas. Experiencias anteriores que sirven de referente frente a la resolución de problemas.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000" b="1" smtClean="0">
                <a:cs typeface="Times New Roman" pitchFamily="18" charset="0"/>
              </a:rPr>
              <a:t>F8 Metas</a:t>
            </a:r>
            <a:r>
              <a:rPr lang="es-ES" sz="2000" smtClean="0">
                <a:cs typeface="Times New Roman" pitchFamily="18" charset="0"/>
              </a:rPr>
              <a:t>: objetivos definidos, acciones encaminadas hacia un fin. Proyección a futuro.</a:t>
            </a:r>
          </a:p>
          <a:p>
            <a:pPr algn="just" eaLnBrk="1" hangingPunct="1">
              <a:lnSpc>
                <a:spcPct val="90000"/>
              </a:lnSpc>
            </a:pPr>
            <a:endParaRPr lang="es-ES" sz="18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0FC928-F30B-4CB1-962C-83F981881C36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12 Dimensiones</a:t>
            </a:r>
            <a:endParaRPr lang="es-E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F9 Afectividad</a:t>
            </a:r>
            <a:r>
              <a:rPr lang="es-ES" sz="2000" smtClean="0">
                <a:cs typeface="Times New Roman" pitchFamily="18" charset="0"/>
              </a:rPr>
              <a:t>: auto reconocimiento de la vida emocional del sujeto, valoración de lo emocional, características personales en torno a la vida emocional. Tono emocional, humor, empatía.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F10 Autoeficacia:</a:t>
            </a:r>
            <a:r>
              <a:rPr lang="es-ES" sz="2000" smtClean="0">
                <a:cs typeface="Times New Roman" pitchFamily="18" charset="0"/>
              </a:rPr>
              <a:t> </a:t>
            </a:r>
            <a:r>
              <a:rPr lang="es-CL" sz="2000" smtClean="0">
                <a:cs typeface="Times New Roman" pitchFamily="18" charset="0"/>
              </a:rPr>
              <a:t>acción competente</a:t>
            </a:r>
            <a:r>
              <a:rPr lang="es-ES" sz="2000" smtClean="0">
                <a:cs typeface="Times New Roman" pitchFamily="18" charset="0"/>
              </a:rPr>
              <a:t>, </a:t>
            </a:r>
            <a:r>
              <a:rPr lang="es-CL" sz="2000" smtClean="0">
                <a:cs typeface="Times New Roman" pitchFamily="18" charset="0"/>
              </a:rPr>
              <a:t>efectividad</a:t>
            </a:r>
            <a:r>
              <a:rPr lang="es-ES" sz="2000" smtClean="0">
                <a:cs typeface="Times New Roman" pitchFamily="18" charset="0"/>
              </a:rPr>
              <a:t>, responsabilizarse por los actos, manejo de estrés frente a la tarea.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F11 Aprendizaje</a:t>
            </a:r>
            <a:r>
              <a:rPr lang="es-ES" sz="2000" smtClean="0">
                <a:cs typeface="Times New Roman" pitchFamily="18" charset="0"/>
              </a:rPr>
              <a:t>: aprovechar la experiencia vivida, aprender de los errores, evaluar el propio actuar y corregir la acción.</a:t>
            </a:r>
          </a:p>
          <a:p>
            <a:pPr algn="just" eaLnBrk="1" hangingPunct="1"/>
            <a:r>
              <a:rPr lang="es-CL" sz="2000" smtClean="0">
                <a:cs typeface="Times New Roman" pitchFamily="18" charset="0"/>
              </a:rPr>
              <a:t> </a:t>
            </a:r>
            <a:endParaRPr lang="es-ES" sz="2000" smtClean="0">
              <a:cs typeface="Times New Roman" pitchFamily="18" charset="0"/>
            </a:endParaRPr>
          </a:p>
          <a:p>
            <a:pPr algn="just" eaLnBrk="1" hangingPunct="1"/>
            <a:r>
              <a:rPr lang="es-ES" sz="2000" b="1" smtClean="0">
                <a:cs typeface="Times New Roman" pitchFamily="18" charset="0"/>
              </a:rPr>
              <a:t>F12 Generatividad</a:t>
            </a:r>
            <a:r>
              <a:rPr lang="es-ES" sz="2000" smtClean="0">
                <a:cs typeface="Times New Roman" pitchFamily="18" charset="0"/>
              </a:rPr>
              <a:t>: capacidad de crear respuestas alternativas frente a los problemas, construir respuestas, planificar la acción.</a:t>
            </a:r>
            <a:endParaRPr lang="es-ES" sz="20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CARACTERISTICAS DE LA </a:t>
            </a:r>
            <a:r>
              <a:rPr lang="es-CL" sz="3200" dirty="0" smtClean="0"/>
              <a:t>ESCALA SV-RES PARA JÓVENES Y ADULTOS.</a:t>
            </a:r>
            <a:endParaRPr lang="es-ES" sz="32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cs typeface="Times New Roman" charset="0"/>
              </a:rPr>
              <a:t>Rango de edad para la aplicación: </a:t>
            </a:r>
            <a:r>
              <a:rPr lang="es-MX" sz="2400" dirty="0" smtClean="0">
                <a:cs typeface="Times New Roman" charset="0"/>
              </a:rPr>
              <a:t>15 a 65 </a:t>
            </a:r>
            <a:r>
              <a:rPr lang="es-MX" sz="2400" dirty="0">
                <a:cs typeface="Times New Roman" charset="0"/>
              </a:rPr>
              <a:t>años. Requiere saber leer y escribir.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Formato: En  papel, </a:t>
            </a:r>
            <a:r>
              <a:rPr lang="es-MX" sz="2400" dirty="0" smtClean="0">
                <a:cs typeface="Times New Roman" charset="0"/>
              </a:rPr>
              <a:t>tres </a:t>
            </a:r>
            <a:r>
              <a:rPr lang="es-MX" sz="2400" dirty="0">
                <a:cs typeface="Times New Roman" charset="0"/>
              </a:rPr>
              <a:t>carillas.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Administración: Auto administrado, individual o colectivo.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Tiempo de administración: </a:t>
            </a:r>
            <a:r>
              <a:rPr lang="es-MX" sz="2400" dirty="0" smtClean="0">
                <a:cs typeface="Times New Roman" charset="0"/>
              </a:rPr>
              <a:t>25 </a:t>
            </a:r>
            <a:r>
              <a:rPr lang="es-MX" sz="2400" dirty="0">
                <a:cs typeface="Times New Roman" charset="0"/>
              </a:rPr>
              <a:t>minutos.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Ítems: </a:t>
            </a:r>
            <a:r>
              <a:rPr lang="es-MX" sz="2400" dirty="0" smtClean="0">
                <a:cs typeface="Times New Roman" charset="0"/>
              </a:rPr>
              <a:t>60 </a:t>
            </a:r>
            <a:r>
              <a:rPr lang="es-MX" sz="2400" dirty="0">
                <a:cs typeface="Times New Roman" charset="0"/>
              </a:rPr>
              <a:t>ítems con 5 alternativas cada uno.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Puntaje:“muy de acuerdo”= 5  a “muy en desacuerdo”= 1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Puntaje máximo: </a:t>
            </a:r>
            <a:r>
              <a:rPr lang="es-MX" sz="2400" dirty="0" smtClean="0">
                <a:cs typeface="Times New Roman" charset="0"/>
              </a:rPr>
              <a:t>300 </a:t>
            </a:r>
            <a:r>
              <a:rPr lang="es-MX" sz="2400" dirty="0">
                <a:cs typeface="Times New Roman" charset="0"/>
              </a:rPr>
              <a:t>puntos. </a:t>
            </a:r>
            <a:endParaRPr lang="es-ES" sz="2400" dirty="0">
              <a:cs typeface="Times New Roman" charset="0"/>
            </a:endParaRPr>
          </a:p>
          <a:p>
            <a:r>
              <a:rPr lang="es-MX" sz="2400" dirty="0">
                <a:cs typeface="Times New Roman" charset="0"/>
              </a:rPr>
              <a:t>Puntaje mínimo: </a:t>
            </a:r>
            <a:r>
              <a:rPr lang="es-MX" sz="2400" dirty="0" smtClean="0">
                <a:cs typeface="Times New Roman" charset="0"/>
              </a:rPr>
              <a:t>60 </a:t>
            </a:r>
            <a:r>
              <a:rPr lang="es-MX" sz="2400" dirty="0">
                <a:cs typeface="Times New Roman" charset="0"/>
              </a:rPr>
              <a:t>puntos.</a:t>
            </a:r>
            <a:endParaRPr lang="es-ES" sz="2400" dirty="0">
              <a:cs typeface="Times New Roman" charset="0"/>
            </a:endParaRPr>
          </a:p>
          <a:p>
            <a:pPr>
              <a:buFontTx/>
              <a:buNone/>
            </a:pPr>
            <a:endParaRPr lang="es-ES" sz="2400" dirty="0">
              <a:cs typeface="Times New Roman" charset="0"/>
            </a:endParaRPr>
          </a:p>
          <a:p>
            <a:endParaRPr lang="es-ES" sz="2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PASOS A SEGUIR: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Imprima la Escala SV-RES (3 carillas).</a:t>
            </a:r>
          </a:p>
          <a:p>
            <a:r>
              <a:rPr lang="es-CL" sz="2400" dirty="0"/>
              <a:t> </a:t>
            </a:r>
            <a:r>
              <a:rPr lang="es-CL" sz="2400" dirty="0" smtClean="0"/>
              <a:t>Administre la Escala individual o grupalmente, según corresponda.</a:t>
            </a:r>
          </a:p>
          <a:p>
            <a:r>
              <a:rPr lang="es-CL" sz="2400" dirty="0" smtClean="0"/>
              <a:t>Ante una consulta de algún ítem,  responda dando algún sinónimo de la palabra consultada.</a:t>
            </a:r>
          </a:p>
          <a:p>
            <a:r>
              <a:rPr lang="es-CL" sz="2400" dirty="0" smtClean="0"/>
              <a:t>Asegúrese de que los sujetos contesten todos los ítems. </a:t>
            </a:r>
          </a:p>
          <a:p>
            <a:r>
              <a:rPr lang="es-CL" sz="2400" dirty="0" smtClean="0"/>
              <a:t>La administración no debiera demorar más de 20 minutos.</a:t>
            </a:r>
          </a:p>
          <a:p>
            <a:r>
              <a:rPr lang="es-CL" sz="2400" dirty="0" smtClean="0"/>
              <a:t>Si algún sujeto no sabe leer, llene la escala usted,  leyendo los ítems. </a:t>
            </a:r>
            <a:endParaRPr lang="es-CL" sz="24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437</Words>
  <Application>Microsoft Office PowerPoint</Application>
  <PresentationFormat>Presentación en pantalla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Civil</vt:lpstr>
      <vt:lpstr>PROTOCOLO PARA ADMINISTRAR Y TABULAR LA ESCALA SV-RES.</vt:lpstr>
      <vt:lpstr>¿Qué es Resiliencia?</vt:lpstr>
      <vt:lpstr>Precisiones conceptuales.</vt:lpstr>
      <vt:lpstr>MATRIZ DE RESILIENCIA</vt:lpstr>
      <vt:lpstr>12 Dimensiones.</vt:lpstr>
      <vt:lpstr>12 Dimensiones</vt:lpstr>
      <vt:lpstr>12 Dimensiones</vt:lpstr>
      <vt:lpstr>CARACTERISTICAS DE LA ESCALA SV-RES PARA JÓVENES Y ADULTOS.</vt:lpstr>
      <vt:lpstr>PASOS A SEGUIR:</vt:lpstr>
      <vt:lpstr>Diapositiva 10</vt:lpstr>
      <vt:lpstr>Análisis por Dimensiones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PARA ADMINISTRAR LA ESCALA SV-RES.</dc:title>
  <dc:creator>8774103</dc:creator>
  <cp:lastModifiedBy>Eugenio Saavedra</cp:lastModifiedBy>
  <cp:revision>13</cp:revision>
  <dcterms:created xsi:type="dcterms:W3CDTF">2015-03-23T14:32:28Z</dcterms:created>
  <dcterms:modified xsi:type="dcterms:W3CDTF">2017-11-28T04:14:22Z</dcterms:modified>
</cp:coreProperties>
</file>