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3" r:id="rId6"/>
    <p:sldId id="264" r:id="rId7"/>
    <p:sldId id="260" r:id="rId8"/>
    <p:sldId id="261" r:id="rId9"/>
    <p:sldId id="262" r:id="rId10"/>
    <p:sldId id="265" r:id="rId11"/>
    <p:sldId id="266" r:id="rId12"/>
    <p:sldId id="267" r:id="rId13"/>
    <p:sldId id="311" r:id="rId14"/>
    <p:sldId id="298" r:id="rId15"/>
    <p:sldId id="268" r:id="rId16"/>
    <p:sldId id="269" r:id="rId17"/>
    <p:sldId id="270" r:id="rId18"/>
    <p:sldId id="271" r:id="rId19"/>
    <p:sldId id="272" r:id="rId20"/>
    <p:sldId id="299" r:id="rId21"/>
    <p:sldId id="300" r:id="rId22"/>
    <p:sldId id="301" r:id="rId23"/>
    <p:sldId id="302" r:id="rId24"/>
    <p:sldId id="303" r:id="rId25"/>
    <p:sldId id="304" r:id="rId26"/>
    <p:sldId id="305" r:id="rId27"/>
    <p:sldId id="306" r:id="rId28"/>
    <p:sldId id="308" r:id="rId29"/>
    <p:sldId id="309" r:id="rId30"/>
    <p:sldId id="310" r:id="rId31"/>
    <p:sldId id="307" r:id="rId32"/>
    <p:sldId id="312" r:id="rId33"/>
    <p:sldId id="313" r:id="rId34"/>
    <p:sldId id="314"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315" r:id="rId53"/>
    <p:sldId id="316" r:id="rId54"/>
    <p:sldId id="317" r:id="rId55"/>
    <p:sldId id="318"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99" autoAdjust="0"/>
  </p:normalViewPr>
  <p:slideViewPr>
    <p:cSldViewPr>
      <p:cViewPr varScale="1">
        <p:scale>
          <a:sx n="66" d="100"/>
          <a:sy n="66" d="100"/>
        </p:scale>
        <p:origin x="-63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1914562-0AEB-40B3-88B6-16E5825120DC}" type="datetimeFigureOut">
              <a:rPr lang="es-PA" smtClean="0"/>
              <a:t>11/27/2017</a:t>
            </a:fld>
            <a:endParaRPr lang="es-PA"/>
          </a:p>
        </p:txBody>
      </p:sp>
      <p:sp>
        <p:nvSpPr>
          <p:cNvPr id="5" name="Footer Placeholder 4"/>
          <p:cNvSpPr>
            <a:spLocks noGrp="1"/>
          </p:cNvSpPr>
          <p:nvPr>
            <p:ph type="ftr" sz="quarter" idx="11"/>
          </p:nvPr>
        </p:nvSpPr>
        <p:spPr>
          <a:xfrm>
            <a:off x="1921934" y="5054602"/>
            <a:ext cx="4064860" cy="279400"/>
          </a:xfrm>
        </p:spPr>
        <p:txBody>
          <a:bodyPr/>
          <a:lstStyle/>
          <a:p>
            <a:endParaRPr lang="es-PA"/>
          </a:p>
        </p:txBody>
      </p:sp>
      <p:sp>
        <p:nvSpPr>
          <p:cNvPr id="6" name="Slide Number Placeholder 5"/>
          <p:cNvSpPr>
            <a:spLocks noGrp="1"/>
          </p:cNvSpPr>
          <p:nvPr>
            <p:ph type="sldNum" sz="quarter" idx="12"/>
          </p:nvPr>
        </p:nvSpPr>
        <p:spPr>
          <a:xfrm>
            <a:off x="6817317" y="5054602"/>
            <a:ext cx="413483" cy="279400"/>
          </a:xfrm>
        </p:spPr>
        <p:txBody>
          <a:bodyPr/>
          <a:lstStyle/>
          <a:p>
            <a:fld id="{41DCE793-B5F7-47F9-97EF-196EE79870FA}" type="slidenum">
              <a:rPr lang="es-PA" smtClean="0"/>
              <a:t>‹Nº›</a:t>
            </a:fld>
            <a:endParaRPr lang="es-PA"/>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053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1914562-0AEB-40B3-88B6-16E5825120DC}" type="datetimeFigureOut">
              <a:rPr lang="es-PA" smtClean="0"/>
              <a:t>11/27/2017</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41DCE793-B5F7-47F9-97EF-196EE79870FA}" type="slidenum">
              <a:rPr lang="es-PA" smtClean="0"/>
              <a:t>‹Nº›</a:t>
            </a:fld>
            <a:endParaRPr lang="es-PA"/>
          </a:p>
        </p:txBody>
      </p:sp>
    </p:spTree>
    <p:extLst>
      <p:ext uri="{BB962C8B-B14F-4D97-AF65-F5344CB8AC3E}">
        <p14:creationId xmlns:p14="http://schemas.microsoft.com/office/powerpoint/2010/main" val="403267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1914562-0AEB-40B3-88B6-16E5825120DC}" type="datetimeFigureOut">
              <a:rPr lang="es-PA" smtClean="0"/>
              <a:t>11/27/2017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1DCE793-B5F7-47F9-97EF-196EE79870FA}" type="slidenum">
              <a:rPr lang="es-PA" smtClean="0"/>
              <a:t>‹Nº›</a:t>
            </a:fld>
            <a:endParaRPr lang="es-PA"/>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1307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1914562-0AEB-40B3-88B6-16E5825120DC}" type="datetimeFigureOut">
              <a:rPr lang="es-PA" smtClean="0"/>
              <a:t>11/27/2017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1DCE793-B5F7-47F9-97EF-196EE79870FA}" type="slidenum">
              <a:rPr lang="es-PA" smtClean="0"/>
              <a:t>‹Nº›</a:t>
            </a:fld>
            <a:endParaRPr lang="es-PA"/>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357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1914562-0AEB-40B3-88B6-16E5825120DC}" type="datetimeFigureOut">
              <a:rPr lang="es-PA" smtClean="0"/>
              <a:t>11/27/2017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1DCE793-B5F7-47F9-97EF-196EE79870FA}" type="slidenum">
              <a:rPr lang="es-PA" smtClean="0"/>
              <a:t>‹Nº›</a:t>
            </a:fld>
            <a:endParaRPr lang="es-PA"/>
          </a:p>
        </p:txBody>
      </p:sp>
    </p:spTree>
    <p:extLst>
      <p:ext uri="{BB962C8B-B14F-4D97-AF65-F5344CB8AC3E}">
        <p14:creationId xmlns:p14="http://schemas.microsoft.com/office/powerpoint/2010/main" val="2285723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1914562-0AEB-40B3-88B6-16E5825120DC}" type="datetimeFigureOut">
              <a:rPr lang="es-PA" smtClean="0"/>
              <a:t>11/27/2017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1DCE793-B5F7-47F9-97EF-196EE79870FA}" type="slidenum">
              <a:rPr lang="es-PA" smtClean="0"/>
              <a:t>‹Nº›</a:t>
            </a:fld>
            <a:endParaRPr lang="es-PA"/>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339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1914562-0AEB-40B3-88B6-16E5825120DC}" type="datetimeFigureOut">
              <a:rPr lang="es-PA" smtClean="0"/>
              <a:t>11/27/2017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1DCE793-B5F7-47F9-97EF-196EE79870FA}" type="slidenum">
              <a:rPr lang="es-PA" smtClean="0"/>
              <a:t>‹Nº›</a:t>
            </a:fld>
            <a:endParaRPr lang="es-PA"/>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380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1914562-0AEB-40B3-88B6-16E5825120DC}" type="datetimeFigureOut">
              <a:rPr lang="es-PA" smtClean="0"/>
              <a:t>11/27/2017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1DCE793-B5F7-47F9-97EF-196EE79870FA}" type="slidenum">
              <a:rPr lang="es-PA" smtClean="0"/>
              <a:t>‹Nº›</a:t>
            </a:fld>
            <a:endParaRPr lang="es-PA"/>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8584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1914562-0AEB-40B3-88B6-16E5825120DC}" type="datetimeFigureOut">
              <a:rPr lang="es-PA" smtClean="0"/>
              <a:t>11/27/2017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1DCE793-B5F7-47F9-97EF-196EE79870FA}" type="slidenum">
              <a:rPr lang="es-PA" smtClean="0"/>
              <a:t>‹Nº›</a:t>
            </a:fld>
            <a:endParaRPr lang="es-PA"/>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675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1914562-0AEB-40B3-88B6-16E5825120DC}" type="datetimeFigureOut">
              <a:rPr lang="es-PA" smtClean="0"/>
              <a:t>11/27/2017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1DCE793-B5F7-47F9-97EF-196EE79870FA}" type="slidenum">
              <a:rPr lang="es-PA" smtClean="0"/>
              <a:t>‹Nº›</a:t>
            </a:fld>
            <a:endParaRPr lang="es-PA"/>
          </a:p>
        </p:txBody>
      </p:sp>
    </p:spTree>
    <p:extLst>
      <p:ext uri="{BB962C8B-B14F-4D97-AF65-F5344CB8AC3E}">
        <p14:creationId xmlns:p14="http://schemas.microsoft.com/office/powerpoint/2010/main" val="309388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1914562-0AEB-40B3-88B6-16E5825120DC}" type="datetimeFigureOut">
              <a:rPr lang="es-PA" smtClean="0"/>
              <a:t>11/27/2017</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41DCE793-B5F7-47F9-97EF-196EE79870FA}" type="slidenum">
              <a:rPr lang="es-PA" smtClean="0"/>
              <a:t>‹Nº›</a:t>
            </a:fld>
            <a:endParaRPr lang="es-PA"/>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934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1914562-0AEB-40B3-88B6-16E5825120DC}" type="datetimeFigureOut">
              <a:rPr lang="es-PA" smtClean="0"/>
              <a:t>11/27/2017</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41DCE793-B5F7-47F9-97EF-196EE79870FA}" type="slidenum">
              <a:rPr lang="es-PA" smtClean="0"/>
              <a:t>‹Nº›</a:t>
            </a:fld>
            <a:endParaRPr lang="es-PA"/>
          </a:p>
        </p:txBody>
      </p:sp>
    </p:spTree>
    <p:extLst>
      <p:ext uri="{BB962C8B-B14F-4D97-AF65-F5344CB8AC3E}">
        <p14:creationId xmlns:p14="http://schemas.microsoft.com/office/powerpoint/2010/main" val="1608036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1914562-0AEB-40B3-88B6-16E5825120DC}" type="datetimeFigureOut">
              <a:rPr lang="es-PA" smtClean="0"/>
              <a:t>11/27/2017</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41DCE793-B5F7-47F9-97EF-196EE79870FA}" type="slidenum">
              <a:rPr lang="es-PA" smtClean="0"/>
              <a:t>‹Nº›</a:t>
            </a:fld>
            <a:endParaRPr lang="es-PA"/>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849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1914562-0AEB-40B3-88B6-16E5825120DC}" type="datetimeFigureOut">
              <a:rPr lang="es-PA" smtClean="0"/>
              <a:t>11/27/2017</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41DCE793-B5F7-47F9-97EF-196EE79870FA}" type="slidenum">
              <a:rPr lang="es-PA" smtClean="0"/>
              <a:t>‹Nº›</a:t>
            </a:fld>
            <a:endParaRPr lang="es-PA"/>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494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14562-0AEB-40B3-88B6-16E5825120DC}" type="datetimeFigureOut">
              <a:rPr lang="es-PA" smtClean="0"/>
              <a:t>11/27/2017</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41DCE793-B5F7-47F9-97EF-196EE79870FA}" type="slidenum">
              <a:rPr lang="es-PA" smtClean="0"/>
              <a:t>‹Nº›</a:t>
            </a:fld>
            <a:endParaRPr lang="es-PA"/>
          </a:p>
        </p:txBody>
      </p:sp>
    </p:spTree>
    <p:extLst>
      <p:ext uri="{BB962C8B-B14F-4D97-AF65-F5344CB8AC3E}">
        <p14:creationId xmlns:p14="http://schemas.microsoft.com/office/powerpoint/2010/main" val="424322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1914562-0AEB-40B3-88B6-16E5825120DC}" type="datetimeFigureOut">
              <a:rPr lang="es-PA" smtClean="0"/>
              <a:t>11/27/2017</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41DCE793-B5F7-47F9-97EF-196EE79870FA}" type="slidenum">
              <a:rPr lang="es-PA" smtClean="0"/>
              <a:t>‹Nº›</a:t>
            </a:fld>
            <a:endParaRPr lang="es-PA"/>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13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1914562-0AEB-40B3-88B6-16E5825120DC}" type="datetimeFigureOut">
              <a:rPr lang="es-PA" smtClean="0"/>
              <a:t>11/27/2017</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41DCE793-B5F7-47F9-97EF-196EE79870FA}" type="slidenum">
              <a:rPr lang="es-PA" smtClean="0"/>
              <a:t>‹Nº›</a:t>
            </a:fld>
            <a:endParaRPr lang="es-PA"/>
          </a:p>
        </p:txBody>
      </p:sp>
    </p:spTree>
    <p:extLst>
      <p:ext uri="{BB962C8B-B14F-4D97-AF65-F5344CB8AC3E}">
        <p14:creationId xmlns:p14="http://schemas.microsoft.com/office/powerpoint/2010/main" val="4079420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914562-0AEB-40B3-88B6-16E5825120DC}" type="datetimeFigureOut">
              <a:rPr lang="es-PA" smtClean="0"/>
              <a:t>11/27/2017</a:t>
            </a:fld>
            <a:endParaRPr lang="es-PA"/>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PA"/>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DCE793-B5F7-47F9-97EF-196EE79870FA}" type="slidenum">
              <a:rPr lang="es-PA" smtClean="0"/>
              <a:t>‹Nº›</a:t>
            </a:fld>
            <a:endParaRPr lang="es-PA"/>
          </a:p>
        </p:txBody>
      </p:sp>
    </p:spTree>
    <p:extLst>
      <p:ext uri="{BB962C8B-B14F-4D97-AF65-F5344CB8AC3E}">
        <p14:creationId xmlns:p14="http://schemas.microsoft.com/office/powerpoint/2010/main" val="40646712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48681"/>
            <a:ext cx="7772400" cy="1512167"/>
          </a:xfrm>
        </p:spPr>
        <p:txBody>
          <a:bodyPr>
            <a:normAutofit fontScale="90000"/>
          </a:bodyPr>
          <a:lstStyle/>
          <a:p>
            <a:r>
              <a:rPr lang="es-PA" sz="2700" dirty="0" smtClean="0">
                <a:latin typeface="Arial" panose="020B0604020202020204" pitchFamily="34" charset="0"/>
                <a:cs typeface="Arial" panose="020B0604020202020204" pitchFamily="34" charset="0"/>
              </a:rPr>
              <a:t>UNIVERSIDAD ESPECIALIZADA DE LAS AMÉRICAS</a:t>
            </a:r>
            <a:r>
              <a:rPr lang="es-PA" sz="3600" dirty="0" smtClean="0">
                <a:latin typeface="Arial" panose="020B0604020202020204" pitchFamily="34" charset="0"/>
                <a:cs typeface="Arial" panose="020B0604020202020204" pitchFamily="34" charset="0"/>
              </a:rPr>
              <a:t/>
            </a:r>
            <a:br>
              <a:rPr lang="es-PA" sz="3600" dirty="0" smtClean="0">
                <a:latin typeface="Arial" panose="020B0604020202020204" pitchFamily="34" charset="0"/>
                <a:cs typeface="Arial" panose="020B0604020202020204" pitchFamily="34" charset="0"/>
              </a:rPr>
            </a:br>
            <a:r>
              <a:rPr lang="es-PA" sz="2400" dirty="0" smtClean="0">
                <a:latin typeface="Arial" panose="020B0604020202020204" pitchFamily="34" charset="0"/>
                <a:cs typeface="Arial" panose="020B0604020202020204" pitchFamily="34" charset="0"/>
              </a:rPr>
              <a:t>FACULTAD DE EDUCACIÓN ESPECIAL Y </a:t>
            </a:r>
            <a:r>
              <a:rPr lang="es-PA" sz="2400" dirty="0" smtClean="0">
                <a:latin typeface="Arial" panose="020B0604020202020204" pitchFamily="34" charset="0"/>
                <a:cs typeface="Arial" panose="020B0604020202020204" pitchFamily="34" charset="0"/>
              </a:rPr>
              <a:t>PEDAGOGÍA</a:t>
            </a:r>
            <a:br>
              <a:rPr lang="es-PA" sz="2400" dirty="0" smtClean="0">
                <a:latin typeface="Arial" panose="020B0604020202020204" pitchFamily="34" charset="0"/>
                <a:cs typeface="Arial" panose="020B0604020202020204" pitchFamily="34" charset="0"/>
              </a:rPr>
            </a:br>
            <a:r>
              <a:rPr lang="es-PA" sz="2400" dirty="0" smtClean="0">
                <a:latin typeface="Arial" panose="020B0604020202020204" pitchFamily="34" charset="0"/>
                <a:cs typeface="Arial" panose="020B0604020202020204" pitchFamily="34" charset="0"/>
              </a:rPr>
              <a:t/>
            </a:r>
            <a:br>
              <a:rPr lang="es-PA" sz="2400" dirty="0" smtClean="0">
                <a:latin typeface="Arial" panose="020B0604020202020204" pitchFamily="34" charset="0"/>
                <a:cs typeface="Arial" panose="020B0604020202020204" pitchFamily="34" charset="0"/>
              </a:rPr>
            </a:br>
            <a:r>
              <a:rPr lang="es-PA" sz="2400" b="1" dirty="0" smtClean="0">
                <a:solidFill>
                  <a:srgbClr val="7030A0"/>
                </a:solidFill>
                <a:latin typeface="Arial" panose="020B0604020202020204" pitchFamily="34" charset="0"/>
                <a:cs typeface="Arial" panose="020B0604020202020204" pitchFamily="34" charset="0"/>
              </a:rPr>
              <a:t>USO DE LAS TICS EN EL PROCESO DE ESTIMULACIÓN TEMPRANA</a:t>
            </a:r>
            <a:endParaRPr lang="es-PA" sz="3600" b="1" dirty="0">
              <a:solidFill>
                <a:srgbClr val="7030A0"/>
              </a:solidFill>
              <a:latin typeface="Arial" panose="020B0604020202020204" pitchFamily="34" charset="0"/>
              <a:cs typeface="Arial" panose="020B0604020202020204" pitchFamily="34" charset="0"/>
            </a:endParaRPr>
          </a:p>
        </p:txBody>
      </p:sp>
      <p:sp>
        <p:nvSpPr>
          <p:cNvPr id="3" name="2 Subtítulo"/>
          <p:cNvSpPr>
            <a:spLocks noGrp="1"/>
          </p:cNvSpPr>
          <p:nvPr>
            <p:ph type="subTitle" idx="1"/>
          </p:nvPr>
        </p:nvSpPr>
        <p:spPr>
          <a:xfrm>
            <a:off x="1371600" y="2636912"/>
            <a:ext cx="6400800" cy="3001888"/>
          </a:xfrm>
        </p:spPr>
        <p:txBody>
          <a:bodyPr/>
          <a:lstStyle/>
          <a:p>
            <a:endParaRPr lang="es-PA" dirty="0"/>
          </a:p>
        </p:txBody>
      </p:sp>
      <p:pic>
        <p:nvPicPr>
          <p:cNvPr id="6148" name="Picture 4" descr="C:\Users\José Guilbauth\AppData\Local\Microsoft\Windows\Temporary Internet Files\Content.IE5\6XPWAUAZ\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1448"/>
            <a:ext cx="9144000" cy="3363816"/>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José Guilbauth\AppData\Local\Microsoft\Windows\Temporary Internet Files\Content.IE5\ICS7DOPK\Tablero_querer_chico_12_casillas__ARASAAC[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0588" y="2441448"/>
            <a:ext cx="2782824" cy="197510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371600" y="6093296"/>
            <a:ext cx="6400800" cy="369332"/>
          </a:xfrm>
          <a:prstGeom prst="rect">
            <a:avLst/>
          </a:prstGeom>
          <a:noFill/>
        </p:spPr>
        <p:txBody>
          <a:bodyPr wrap="square" rtlCol="0">
            <a:spAutoFit/>
          </a:bodyPr>
          <a:lstStyle/>
          <a:p>
            <a:r>
              <a:rPr lang="es-PA" dirty="0" smtClean="0"/>
              <a:t>                         DR JOSÉ A. GUILBAUTH G.</a:t>
            </a:r>
            <a:endParaRPr lang="es-PA" dirty="0"/>
          </a:p>
        </p:txBody>
      </p:sp>
    </p:spTree>
    <p:extLst>
      <p:ext uri="{BB962C8B-B14F-4D97-AF65-F5344CB8AC3E}">
        <p14:creationId xmlns:p14="http://schemas.microsoft.com/office/powerpoint/2010/main" val="3185033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2400" dirty="0" smtClean="0">
                <a:latin typeface="Arial" panose="020B0604020202020204" pitchFamily="34" charset="0"/>
                <a:cs typeface="Arial" panose="020B0604020202020204" pitchFamily="34" charset="0"/>
              </a:rPr>
              <a:t>BANCO DE ACTIVIDADES Y SOPORTES</a:t>
            </a:r>
            <a:endParaRPr lang="es-PA" sz="2400" dirty="0">
              <a:latin typeface="Arial" panose="020B0604020202020204" pitchFamily="34" charset="0"/>
              <a:cs typeface="Arial" panose="020B0604020202020204"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7356905"/>
              </p:ext>
            </p:extLst>
          </p:nvPr>
        </p:nvGraphicFramePr>
        <p:xfrm>
          <a:off x="457200" y="1268761"/>
          <a:ext cx="8229600" cy="4934703"/>
        </p:xfrm>
        <a:graphic>
          <a:graphicData uri="http://schemas.openxmlformats.org/drawingml/2006/table">
            <a:tbl>
              <a:tblPr firstRow="1" firstCol="1" lastRow="1" lastCol="1" bandRow="1" bandCol="1"/>
              <a:tblGrid>
                <a:gridCol w="3309430">
                  <a:extLst>
                    <a:ext uri="{9D8B030D-6E8A-4147-A177-3AD203B41FA5}">
                      <a16:colId xmlns:a16="http://schemas.microsoft.com/office/drawing/2014/main" xmlns="" val="20000"/>
                    </a:ext>
                  </a:extLst>
                </a:gridCol>
                <a:gridCol w="2789269">
                  <a:extLst>
                    <a:ext uri="{9D8B030D-6E8A-4147-A177-3AD203B41FA5}">
                      <a16:colId xmlns:a16="http://schemas.microsoft.com/office/drawing/2014/main" xmlns="" val="20001"/>
                    </a:ext>
                  </a:extLst>
                </a:gridCol>
                <a:gridCol w="2130901">
                  <a:extLst>
                    <a:ext uri="{9D8B030D-6E8A-4147-A177-3AD203B41FA5}">
                      <a16:colId xmlns:a16="http://schemas.microsoft.com/office/drawing/2014/main" xmlns="" val="20002"/>
                    </a:ext>
                  </a:extLst>
                </a:gridCol>
              </a:tblGrid>
              <a:tr h="576063">
                <a:tc gridSpan="3">
                  <a:txBody>
                    <a:bodyPr/>
                    <a:lstStyle/>
                    <a:p>
                      <a:pPr algn="ctr">
                        <a:spcBef>
                          <a:spcPts val="600"/>
                        </a:spcBef>
                        <a:spcAft>
                          <a:spcPts val="600"/>
                        </a:spcAft>
                      </a:pPr>
                      <a:r>
                        <a:rPr lang="es-PA" sz="1400" b="1" dirty="0">
                          <a:effectLst/>
                          <a:latin typeface="Arial"/>
                          <a:ea typeface="Calibri"/>
                          <a:cs typeface="Times New Roman"/>
                        </a:rPr>
                        <a:t>PLANIFICACION DE PROGRAMAS </a:t>
                      </a:r>
                      <a:endParaRPr lang="es-PA" sz="1100" dirty="0">
                        <a:effectLst/>
                        <a:latin typeface="Calibri"/>
                        <a:ea typeface="Calibri"/>
                        <a:cs typeface="Times New Roman"/>
                      </a:endParaRPr>
                    </a:p>
                    <a:p>
                      <a:pPr algn="ctr">
                        <a:spcBef>
                          <a:spcPts val="600"/>
                        </a:spcBef>
                        <a:spcAft>
                          <a:spcPts val="600"/>
                        </a:spcAft>
                      </a:pPr>
                      <a:r>
                        <a:rPr lang="es-PA" sz="1100" dirty="0">
                          <a:effectLst/>
                          <a:latin typeface="Calibri"/>
                          <a:ea typeface="Calibri"/>
                          <a:cs typeface="Times New Roman"/>
                        </a:rPr>
                        <a:t> </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A"/>
                    </a:p>
                  </a:txBody>
                  <a:tcPr/>
                </a:tc>
                <a:tc hMerge="1">
                  <a:txBody>
                    <a:bodyPr/>
                    <a:lstStyle/>
                    <a:p>
                      <a:endParaRPr lang="es-PA"/>
                    </a:p>
                  </a:txBody>
                  <a:tcPr/>
                </a:tc>
                <a:extLst>
                  <a:ext uri="{0D108BD9-81ED-4DB2-BD59-A6C34878D82A}">
                    <a16:rowId xmlns:a16="http://schemas.microsoft.com/office/drawing/2014/main" xmlns="" val="10000"/>
                  </a:ext>
                </a:extLst>
              </a:tr>
              <a:tr h="165848">
                <a:tc>
                  <a:txBody>
                    <a:bodyPr/>
                    <a:lstStyle/>
                    <a:p>
                      <a:pPr algn="ctr">
                        <a:spcAft>
                          <a:spcPts val="0"/>
                        </a:spcAft>
                      </a:pPr>
                      <a:r>
                        <a:rPr lang="es-PA" sz="1100" b="1">
                          <a:effectLst/>
                          <a:latin typeface="Arial"/>
                          <a:ea typeface="Calibri"/>
                          <a:cs typeface="Times New Roman"/>
                        </a:rPr>
                        <a:t>IDEAS</a:t>
                      </a:r>
                      <a:endParaRPr lang="es-PA" sz="1100">
                        <a:effectLst/>
                        <a:latin typeface="Calibri"/>
                        <a:ea typeface="Calibri"/>
                        <a:cs typeface="Times New Roman"/>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PA" sz="1100" b="1">
                          <a:effectLst/>
                          <a:latin typeface="Arial"/>
                          <a:ea typeface="Calibri"/>
                          <a:cs typeface="Times New Roman"/>
                        </a:rPr>
                        <a:t>OBJETIVOS</a:t>
                      </a:r>
                      <a:endParaRPr lang="es-PA" sz="1100">
                        <a:effectLst/>
                        <a:latin typeface="Calibri"/>
                        <a:ea typeface="Calibri"/>
                        <a:cs typeface="Times New Roman"/>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PA" sz="1100" b="1">
                          <a:effectLst/>
                          <a:latin typeface="Arial"/>
                          <a:ea typeface="Calibri"/>
                          <a:cs typeface="Times New Roman"/>
                        </a:rPr>
                        <a:t>AUDIENCIA</a:t>
                      </a:r>
                      <a:endParaRPr lang="es-PA" sz="1100">
                        <a:effectLst/>
                        <a:latin typeface="Calibri"/>
                        <a:ea typeface="Calibri"/>
                        <a:cs typeface="Times New Roman"/>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63394">
                <a:tc>
                  <a:txBody>
                    <a:bodyPr/>
                    <a:lstStyle/>
                    <a:p>
                      <a:pPr>
                        <a:spcAft>
                          <a:spcPts val="0"/>
                        </a:spcAft>
                      </a:pPr>
                      <a:endParaRPr lang="es-PA" sz="1100" dirty="0" smtClean="0">
                        <a:effectLst/>
                        <a:latin typeface="Arial"/>
                        <a:ea typeface="Calibri"/>
                        <a:cs typeface="Times New Roman"/>
                      </a:endParaRPr>
                    </a:p>
                    <a:p>
                      <a:pPr>
                        <a:spcAft>
                          <a:spcPts val="0"/>
                        </a:spcAft>
                      </a:pPr>
                      <a:r>
                        <a:rPr lang="es-PA" sz="1100" dirty="0" smtClean="0">
                          <a:effectLst/>
                          <a:latin typeface="Arial"/>
                          <a:ea typeface="Calibri"/>
                          <a:cs typeface="Times New Roman"/>
                        </a:rPr>
                        <a:t>Por </a:t>
                      </a:r>
                      <a:r>
                        <a:rPr lang="es-PA" sz="1100" dirty="0">
                          <a:effectLst/>
                          <a:latin typeface="Arial"/>
                          <a:ea typeface="Calibri"/>
                          <a:cs typeface="Times New Roman"/>
                        </a:rPr>
                        <a:t>medio de un juego de </a:t>
                      </a:r>
                      <a:r>
                        <a:rPr lang="es-PA" sz="1100" dirty="0" smtClean="0">
                          <a:effectLst/>
                          <a:latin typeface="Arial"/>
                          <a:ea typeface="Calibri"/>
                          <a:cs typeface="Times New Roman"/>
                        </a:rPr>
                        <a:t>láminas</a:t>
                      </a:r>
                      <a:r>
                        <a:rPr lang="es-PA" sz="1100" baseline="0" dirty="0" smtClean="0">
                          <a:effectLst/>
                          <a:latin typeface="Arial"/>
                          <a:ea typeface="Calibri"/>
                          <a:cs typeface="Times New Roman"/>
                        </a:rPr>
                        <a:t> </a:t>
                      </a:r>
                      <a:r>
                        <a:rPr lang="es-PA" sz="1100" dirty="0" smtClean="0">
                          <a:effectLst/>
                          <a:latin typeface="Arial"/>
                          <a:ea typeface="Calibri"/>
                          <a:cs typeface="Times New Roman"/>
                        </a:rPr>
                        <a:t> describiré</a:t>
                      </a:r>
                      <a:r>
                        <a:rPr lang="es-PA" sz="1100" baseline="0" dirty="0" smtClean="0">
                          <a:effectLst/>
                          <a:latin typeface="Arial"/>
                          <a:ea typeface="Calibri"/>
                          <a:cs typeface="Times New Roman"/>
                        </a:rPr>
                        <a:t> los elementos de la cara,</a:t>
                      </a:r>
                      <a:r>
                        <a:rPr lang="es-PA" sz="1100" dirty="0" smtClean="0">
                          <a:effectLst/>
                          <a:latin typeface="Arial"/>
                          <a:ea typeface="Calibri"/>
                          <a:cs typeface="Times New Roman"/>
                        </a:rPr>
                        <a:t> </a:t>
                      </a:r>
                      <a:r>
                        <a:rPr lang="es-PA" sz="1100" dirty="0">
                          <a:effectLst/>
                          <a:latin typeface="Arial"/>
                          <a:ea typeface="Calibri"/>
                          <a:cs typeface="Times New Roman"/>
                        </a:rPr>
                        <a:t>a un grupo de </a:t>
                      </a:r>
                      <a:r>
                        <a:rPr lang="es-PA" sz="1100" baseline="0" dirty="0" smtClean="0">
                          <a:effectLst/>
                          <a:latin typeface="Arial"/>
                          <a:ea typeface="Calibri"/>
                          <a:cs typeface="Times New Roman"/>
                        </a:rPr>
                        <a:t> niños </a:t>
                      </a:r>
                      <a:r>
                        <a:rPr lang="es-PA" sz="1100" dirty="0" smtClean="0">
                          <a:effectLst/>
                          <a:latin typeface="Arial"/>
                          <a:ea typeface="Calibri"/>
                          <a:cs typeface="Times New Roman"/>
                        </a:rPr>
                        <a:t>del </a:t>
                      </a:r>
                      <a:r>
                        <a:rPr lang="es-PA" sz="1100" baseline="0" dirty="0" smtClean="0">
                          <a:effectLst/>
                          <a:latin typeface="Arial"/>
                          <a:ea typeface="Calibri"/>
                          <a:cs typeface="Times New Roman"/>
                        </a:rPr>
                        <a:t> Centro de Orientación Infantil  “Manitos Alegres”, Arraiján cabecera, Provincia de Panamá Oeste. Panamá.</a:t>
                      </a:r>
                    </a:p>
                    <a:p>
                      <a:pPr>
                        <a:spcAft>
                          <a:spcPts val="0"/>
                        </a:spcAft>
                      </a:pPr>
                      <a:endParaRPr lang="es-PA" sz="1100" dirty="0">
                        <a:effectLst/>
                        <a:latin typeface="Calibri"/>
                        <a:ea typeface="Calibri"/>
                        <a:cs typeface="Times New Roman"/>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PA" sz="1100" dirty="0" smtClean="0">
                        <a:effectLst/>
                        <a:latin typeface="Arial"/>
                        <a:ea typeface="Calibri"/>
                        <a:cs typeface="Times New Roman"/>
                      </a:endParaRPr>
                    </a:p>
                    <a:p>
                      <a:pPr>
                        <a:spcAft>
                          <a:spcPts val="0"/>
                        </a:spcAft>
                      </a:pPr>
                      <a:r>
                        <a:rPr lang="es-PA" sz="1100" dirty="0" smtClean="0">
                          <a:effectLst/>
                          <a:latin typeface="Arial"/>
                          <a:ea typeface="Calibri"/>
                          <a:cs typeface="Times New Roman"/>
                        </a:rPr>
                        <a:t>Distinguir los diferentes elementos que compone la cara del cuerpo humano</a:t>
                      </a:r>
                      <a:endParaRPr lang="es-PA" sz="1100" dirty="0">
                        <a:effectLst/>
                        <a:latin typeface="Calibri"/>
                        <a:ea typeface="Calibri"/>
                        <a:cs typeface="Times New Roman"/>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spcAft>
                          <a:spcPts val="0"/>
                        </a:spcAft>
                      </a:pPr>
                      <a:endParaRPr lang="es-PA" sz="1100" dirty="0" smtClean="0">
                        <a:effectLst/>
                        <a:latin typeface="Calibri"/>
                        <a:ea typeface="Calibri"/>
                        <a:cs typeface="Times New Roman"/>
                      </a:endParaRPr>
                    </a:p>
                    <a:p>
                      <a:pPr>
                        <a:spcAft>
                          <a:spcPts val="0"/>
                        </a:spcAft>
                      </a:pPr>
                      <a:endParaRPr lang="es-PA" sz="1100" dirty="0" smtClean="0">
                        <a:effectLst/>
                        <a:latin typeface="Calibri"/>
                        <a:ea typeface="Calibri"/>
                        <a:cs typeface="Times New Roman"/>
                      </a:endParaRPr>
                    </a:p>
                    <a:p>
                      <a:pPr>
                        <a:spcAft>
                          <a:spcPts val="0"/>
                        </a:spcAft>
                      </a:pPr>
                      <a:endParaRPr lang="es-PA" sz="1100" dirty="0" smtClean="0">
                        <a:effectLst/>
                        <a:latin typeface="Calibri"/>
                        <a:ea typeface="Calibri"/>
                        <a:cs typeface="Times New Roman"/>
                      </a:endParaRPr>
                    </a:p>
                    <a:p>
                      <a:pPr>
                        <a:spcAft>
                          <a:spcPts val="0"/>
                        </a:spcAft>
                      </a:pPr>
                      <a:endParaRPr lang="es-PA" sz="1100" dirty="0" smtClean="0">
                        <a:effectLst/>
                        <a:latin typeface="Calibri"/>
                        <a:ea typeface="Calibri"/>
                        <a:cs typeface="Times New Roman"/>
                      </a:endParaRPr>
                    </a:p>
                    <a:p>
                      <a:pPr>
                        <a:spcAft>
                          <a:spcPts val="0"/>
                        </a:spcAft>
                      </a:pPr>
                      <a:endParaRPr lang="es-PA" sz="1100" dirty="0" smtClean="0">
                        <a:effectLst/>
                        <a:latin typeface="Calibri"/>
                        <a:ea typeface="Calibri"/>
                        <a:cs typeface="Times New Roman"/>
                      </a:endParaRPr>
                    </a:p>
                    <a:p>
                      <a:pPr>
                        <a:spcAft>
                          <a:spcPts val="0"/>
                        </a:spcAft>
                      </a:pPr>
                      <a:endParaRPr lang="es-PA" sz="1100" dirty="0" smtClean="0">
                        <a:effectLst/>
                        <a:latin typeface="Calibri"/>
                        <a:ea typeface="Calibri"/>
                        <a:cs typeface="Times New Roman"/>
                      </a:endParaRPr>
                    </a:p>
                    <a:p>
                      <a:pPr>
                        <a:spcAft>
                          <a:spcPts val="0"/>
                        </a:spcAft>
                      </a:pPr>
                      <a:endParaRPr lang="es-PA" sz="1100" dirty="0" smtClean="0">
                        <a:effectLst/>
                        <a:latin typeface="Calibri"/>
                        <a:ea typeface="Calibri"/>
                        <a:cs typeface="Times New Roman"/>
                      </a:endParaRPr>
                    </a:p>
                    <a:p>
                      <a:pPr>
                        <a:spcAft>
                          <a:spcPts val="0"/>
                        </a:spcAft>
                      </a:pPr>
                      <a:endParaRPr lang="es-PA" sz="1100" dirty="0" smtClean="0">
                        <a:effectLst/>
                        <a:latin typeface="Calibri"/>
                        <a:ea typeface="Calibri"/>
                        <a:cs typeface="Times New Roman"/>
                      </a:endParaRPr>
                    </a:p>
                    <a:p>
                      <a:pPr>
                        <a:spcAft>
                          <a:spcPts val="0"/>
                        </a:spcAft>
                      </a:pPr>
                      <a:r>
                        <a:rPr lang="es-PA" sz="1100" dirty="0" smtClean="0">
                          <a:effectLst/>
                          <a:latin typeface="Calibri"/>
                          <a:ea typeface="Calibri"/>
                          <a:cs typeface="Times New Roman"/>
                        </a:rPr>
                        <a:t>Niños del Centro</a:t>
                      </a:r>
                      <a:r>
                        <a:rPr lang="es-PA" sz="1100" baseline="0" dirty="0" smtClean="0">
                          <a:effectLst/>
                          <a:latin typeface="Calibri"/>
                          <a:ea typeface="Calibri"/>
                          <a:cs typeface="Times New Roman"/>
                        </a:rPr>
                        <a:t> de Orientación Infantil “ Manitos Alegres”. </a:t>
                      </a:r>
                      <a:r>
                        <a:rPr lang="es-PA" sz="1100" dirty="0" smtClean="0">
                          <a:effectLst/>
                          <a:latin typeface="+mn-lt"/>
                          <a:ea typeface="Calibri"/>
                          <a:cs typeface="Times New Roman"/>
                        </a:rPr>
                        <a:t>Arraiján cabecera, Provincia de Panamá Oeste. Panamá</a:t>
                      </a:r>
                      <a:endParaRPr lang="es-PA" sz="1100" dirty="0">
                        <a:effectLst/>
                        <a:latin typeface="Calibri"/>
                        <a:ea typeface="Calibri"/>
                        <a:cs typeface="Times New Roman"/>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63394">
                <a:tc>
                  <a:txBody>
                    <a:bodyPr/>
                    <a:lstStyle/>
                    <a:p>
                      <a:pPr>
                        <a:spcAft>
                          <a:spcPts val="0"/>
                        </a:spcAft>
                      </a:pPr>
                      <a:endParaRPr lang="es-PA" sz="1100" dirty="0" smtClean="0">
                        <a:effectLst/>
                        <a:latin typeface="Arial"/>
                        <a:ea typeface="Calibri"/>
                        <a:cs typeface="Times New Roman"/>
                      </a:endParaRPr>
                    </a:p>
                    <a:p>
                      <a:pPr>
                        <a:spcAft>
                          <a:spcPts val="0"/>
                        </a:spcAft>
                      </a:pPr>
                      <a:r>
                        <a:rPr lang="es-PA" sz="1100" dirty="0" smtClean="0">
                          <a:effectLst/>
                          <a:latin typeface="Arial"/>
                          <a:ea typeface="Calibri"/>
                          <a:cs typeface="Times New Roman"/>
                        </a:rPr>
                        <a:t>Mediante </a:t>
                      </a:r>
                      <a:r>
                        <a:rPr lang="es-PA" sz="1100" dirty="0">
                          <a:effectLst/>
                          <a:latin typeface="Arial"/>
                          <a:ea typeface="Calibri"/>
                          <a:cs typeface="Times New Roman"/>
                        </a:rPr>
                        <a:t>una  grabación sobre  </a:t>
                      </a:r>
                      <a:r>
                        <a:rPr lang="es-PA" sz="1100" dirty="0" smtClean="0">
                          <a:effectLst/>
                          <a:latin typeface="Arial"/>
                          <a:ea typeface="Calibri"/>
                          <a:cs typeface="Times New Roman"/>
                        </a:rPr>
                        <a:t>los</a:t>
                      </a:r>
                      <a:r>
                        <a:rPr lang="es-PA" sz="1100" baseline="0" dirty="0" smtClean="0">
                          <a:effectLst/>
                          <a:latin typeface="Arial"/>
                          <a:ea typeface="Calibri"/>
                          <a:cs typeface="Times New Roman"/>
                        </a:rPr>
                        <a:t> sonidos Onomatopéyicos de Animales Domésticos, familiarizaré</a:t>
                      </a:r>
                      <a:r>
                        <a:rPr lang="es-PA" sz="1100" dirty="0" smtClean="0">
                          <a:effectLst/>
                          <a:latin typeface="Arial"/>
                          <a:ea typeface="Calibri"/>
                          <a:cs typeface="Times New Roman"/>
                        </a:rPr>
                        <a:t> </a:t>
                      </a:r>
                      <a:r>
                        <a:rPr lang="es-PA" sz="1100" baseline="0" dirty="0" smtClean="0">
                          <a:effectLst/>
                          <a:latin typeface="Arial"/>
                          <a:ea typeface="Calibri"/>
                          <a:cs typeface="Times New Roman"/>
                        </a:rPr>
                        <a:t> con sonidos  de animales a niños del Centro de Orientación Infantil Manitos Alegres”. Arraiján cabecera. Provincia de Panamá  Oeste. Panamá.</a:t>
                      </a:r>
                    </a:p>
                    <a:p>
                      <a:pPr>
                        <a:spcAft>
                          <a:spcPts val="0"/>
                        </a:spcAft>
                      </a:pPr>
                      <a:endParaRPr lang="es-PA" sz="1100" dirty="0">
                        <a:effectLst/>
                        <a:latin typeface="Calibri"/>
                        <a:ea typeface="Calibri"/>
                        <a:cs typeface="Times New Roman"/>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PA" sz="1100" dirty="0" smtClean="0">
                        <a:effectLst/>
                        <a:latin typeface="Arial"/>
                        <a:ea typeface="Calibri"/>
                        <a:cs typeface="Times New Roman"/>
                      </a:endParaRPr>
                    </a:p>
                    <a:p>
                      <a:pPr>
                        <a:spcAft>
                          <a:spcPts val="0"/>
                        </a:spcAft>
                      </a:pPr>
                      <a:r>
                        <a:rPr lang="es-PA" sz="1100" dirty="0" smtClean="0">
                          <a:effectLst/>
                          <a:latin typeface="Arial"/>
                          <a:ea typeface="Calibri"/>
                          <a:cs typeface="Times New Roman"/>
                        </a:rPr>
                        <a:t>Identificar los sonidos producidos por diversos animales domésticos</a:t>
                      </a:r>
                      <a:endParaRPr lang="es-PA" sz="1100" dirty="0">
                        <a:effectLst/>
                        <a:latin typeface="Calibri"/>
                        <a:ea typeface="Calibri"/>
                        <a:cs typeface="Times New Roman"/>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PA"/>
                    </a:p>
                  </a:txBody>
                  <a:tcPr/>
                </a:tc>
                <a:extLst>
                  <a:ext uri="{0D108BD9-81ED-4DB2-BD59-A6C34878D82A}">
                    <a16:rowId xmlns:a16="http://schemas.microsoft.com/office/drawing/2014/main" xmlns="" val="10003"/>
                  </a:ext>
                </a:extLst>
              </a:tr>
              <a:tr h="497545">
                <a:tc>
                  <a:txBody>
                    <a:bodyPr/>
                    <a:lstStyle/>
                    <a:p>
                      <a:pPr>
                        <a:spcAft>
                          <a:spcPts val="0"/>
                        </a:spcAft>
                      </a:pPr>
                      <a:endParaRPr lang="es-PA" sz="1100" dirty="0" smtClean="0">
                        <a:effectLst/>
                        <a:latin typeface="Arial"/>
                        <a:ea typeface="Calibri"/>
                        <a:cs typeface="Times New Roman"/>
                      </a:endParaRPr>
                    </a:p>
                    <a:p>
                      <a:pPr>
                        <a:spcAft>
                          <a:spcPts val="0"/>
                        </a:spcAft>
                      </a:pPr>
                      <a:r>
                        <a:rPr lang="es-PA" sz="1100" dirty="0" smtClean="0">
                          <a:effectLst/>
                          <a:latin typeface="Arial"/>
                          <a:ea typeface="Calibri"/>
                          <a:cs typeface="Times New Roman"/>
                        </a:rPr>
                        <a:t>A </a:t>
                      </a:r>
                      <a:r>
                        <a:rPr lang="es-PA" sz="1100" dirty="0">
                          <a:effectLst/>
                          <a:latin typeface="Arial"/>
                          <a:ea typeface="Calibri"/>
                          <a:cs typeface="Times New Roman"/>
                        </a:rPr>
                        <a:t>través de un  </a:t>
                      </a:r>
                      <a:r>
                        <a:rPr lang="es-PA" sz="1100" dirty="0" smtClean="0">
                          <a:effectLst/>
                          <a:latin typeface="Arial"/>
                          <a:ea typeface="Calibri"/>
                          <a:cs typeface="Times New Roman"/>
                        </a:rPr>
                        <a:t>videos ilustraré el cuento  “los tres ositos”</a:t>
                      </a:r>
                      <a:endParaRPr lang="es-PA" sz="1100" dirty="0">
                        <a:effectLst/>
                        <a:latin typeface="Calibri"/>
                        <a:ea typeface="Calibri"/>
                        <a:cs typeface="Times New Roman"/>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PA" sz="1100" dirty="0" smtClean="0">
                        <a:effectLst/>
                        <a:latin typeface="Arial"/>
                        <a:ea typeface="Calibri"/>
                        <a:cs typeface="Times New Roman"/>
                      </a:endParaRPr>
                    </a:p>
                    <a:p>
                      <a:pPr>
                        <a:spcAft>
                          <a:spcPts val="0"/>
                        </a:spcAft>
                      </a:pPr>
                      <a:r>
                        <a:rPr lang="es-PA" sz="1100" dirty="0" smtClean="0">
                          <a:effectLst/>
                          <a:latin typeface="Arial"/>
                          <a:ea typeface="Calibri"/>
                          <a:cs typeface="Times New Roman"/>
                        </a:rPr>
                        <a:t>Narrar secuencialmente el cuento,</a:t>
                      </a:r>
                      <a:r>
                        <a:rPr lang="es-PA" sz="1100" baseline="0" dirty="0" smtClean="0">
                          <a:effectLst/>
                          <a:latin typeface="Arial"/>
                          <a:ea typeface="Calibri"/>
                          <a:cs typeface="Times New Roman"/>
                        </a:rPr>
                        <a:t> los tres ositos</a:t>
                      </a:r>
                      <a:r>
                        <a:rPr lang="es-PA" sz="1100" dirty="0" smtClean="0">
                          <a:effectLst/>
                          <a:latin typeface="Arial"/>
                          <a:ea typeface="Calibri"/>
                          <a:cs typeface="Times New Roman"/>
                        </a:rPr>
                        <a:t>.</a:t>
                      </a:r>
                    </a:p>
                    <a:p>
                      <a:pPr>
                        <a:spcAft>
                          <a:spcPts val="0"/>
                        </a:spcAft>
                      </a:pPr>
                      <a:endParaRPr lang="es-PA" sz="1100" dirty="0">
                        <a:effectLst/>
                        <a:latin typeface="Calibri"/>
                        <a:ea typeface="Calibri"/>
                        <a:cs typeface="Times New Roman"/>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PA"/>
                    </a:p>
                  </a:txBody>
                  <a:tcPr/>
                </a:tc>
                <a:extLst>
                  <a:ext uri="{0D108BD9-81ED-4DB2-BD59-A6C34878D82A}">
                    <a16:rowId xmlns:a16="http://schemas.microsoft.com/office/drawing/2014/main" xmlns="" val="10004"/>
                  </a:ext>
                </a:extLst>
              </a:tr>
              <a:tr h="663394">
                <a:tc>
                  <a:txBody>
                    <a:bodyPr/>
                    <a:lstStyle/>
                    <a:p>
                      <a:pPr>
                        <a:spcAft>
                          <a:spcPts val="0"/>
                        </a:spcAft>
                      </a:pPr>
                      <a:endParaRPr lang="es-PA" sz="1100" dirty="0" smtClean="0">
                        <a:effectLst/>
                        <a:latin typeface="Arial"/>
                        <a:ea typeface="Calibri"/>
                        <a:cs typeface="Times New Roman"/>
                      </a:endParaRPr>
                    </a:p>
                    <a:p>
                      <a:pPr>
                        <a:spcAft>
                          <a:spcPts val="0"/>
                        </a:spcAft>
                      </a:pPr>
                      <a:r>
                        <a:rPr lang="es-PA" sz="1100" dirty="0" smtClean="0">
                          <a:effectLst/>
                          <a:latin typeface="Arial"/>
                          <a:ea typeface="Calibri"/>
                          <a:cs typeface="Times New Roman"/>
                        </a:rPr>
                        <a:t>En </a:t>
                      </a:r>
                      <a:r>
                        <a:rPr lang="es-PA" sz="1100" dirty="0">
                          <a:effectLst/>
                          <a:latin typeface="Arial"/>
                          <a:ea typeface="Calibri"/>
                          <a:cs typeface="Times New Roman"/>
                        </a:rPr>
                        <a:t>base a un  </a:t>
                      </a:r>
                      <a:r>
                        <a:rPr lang="es-PA" sz="1100" dirty="0" smtClean="0">
                          <a:effectLst/>
                          <a:latin typeface="Arial"/>
                          <a:ea typeface="Calibri"/>
                          <a:cs typeface="Times New Roman"/>
                        </a:rPr>
                        <a:t>PowerPoint, explicaré a los Padres de Familia del Centro de Orientación Infantil “Manitos Alegres”,</a:t>
                      </a:r>
                      <a:r>
                        <a:rPr lang="es-PA" sz="1100" baseline="0" dirty="0" smtClean="0">
                          <a:effectLst/>
                          <a:latin typeface="Arial"/>
                          <a:ea typeface="Calibri"/>
                          <a:cs typeface="Times New Roman"/>
                        </a:rPr>
                        <a:t> la importancia de la asistencia de sus niño (a) al centro parvulario.</a:t>
                      </a:r>
                    </a:p>
                    <a:p>
                      <a:pPr>
                        <a:spcAft>
                          <a:spcPts val="0"/>
                        </a:spcAft>
                      </a:pPr>
                      <a:endParaRPr lang="es-PA" sz="1100" dirty="0">
                        <a:effectLst/>
                        <a:latin typeface="Calibri"/>
                        <a:ea typeface="Calibri"/>
                        <a:cs typeface="Times New Roman"/>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PA" sz="1100" dirty="0" smtClean="0">
                        <a:effectLst/>
                        <a:latin typeface="Arial"/>
                        <a:ea typeface="Calibri"/>
                        <a:cs typeface="Times New Roman"/>
                      </a:endParaRPr>
                    </a:p>
                    <a:p>
                      <a:pPr>
                        <a:spcAft>
                          <a:spcPts val="0"/>
                        </a:spcAft>
                      </a:pPr>
                      <a:r>
                        <a:rPr lang="es-PA" sz="1100" dirty="0" smtClean="0">
                          <a:effectLst/>
                          <a:latin typeface="Arial"/>
                          <a:ea typeface="Calibri"/>
                          <a:cs typeface="Times New Roman"/>
                        </a:rPr>
                        <a:t>Concienciar </a:t>
                      </a:r>
                      <a:r>
                        <a:rPr lang="es-PA" sz="1100" dirty="0">
                          <a:effectLst/>
                          <a:latin typeface="Arial"/>
                          <a:ea typeface="Calibri"/>
                          <a:cs typeface="Times New Roman"/>
                        </a:rPr>
                        <a:t>a </a:t>
                      </a:r>
                      <a:r>
                        <a:rPr lang="es-PA" sz="1100" dirty="0" smtClean="0">
                          <a:effectLst/>
                          <a:latin typeface="Arial"/>
                          <a:ea typeface="Calibri"/>
                          <a:cs typeface="Times New Roman"/>
                        </a:rPr>
                        <a:t>los</a:t>
                      </a:r>
                      <a:r>
                        <a:rPr lang="es-PA" sz="1100" baseline="0" dirty="0" smtClean="0">
                          <a:effectLst/>
                          <a:latin typeface="Arial"/>
                          <a:ea typeface="Calibri"/>
                          <a:cs typeface="Times New Roman"/>
                        </a:rPr>
                        <a:t> Padres de Familia </a:t>
                      </a:r>
                      <a:r>
                        <a:rPr lang="es-PA" sz="1100" dirty="0" smtClean="0">
                          <a:effectLst/>
                          <a:latin typeface="Arial"/>
                          <a:ea typeface="Calibri"/>
                          <a:cs typeface="Times New Roman"/>
                        </a:rPr>
                        <a:t>sobre</a:t>
                      </a:r>
                    </a:p>
                    <a:p>
                      <a:pPr>
                        <a:spcAft>
                          <a:spcPts val="0"/>
                        </a:spcAft>
                      </a:pPr>
                      <a:r>
                        <a:rPr lang="es-PA" sz="1100" dirty="0" smtClean="0">
                          <a:effectLst/>
                          <a:latin typeface="Arial"/>
                          <a:ea typeface="Calibri"/>
                          <a:cs typeface="Times New Roman"/>
                        </a:rPr>
                        <a:t>Los efectos positivos de asistir</a:t>
                      </a:r>
                      <a:r>
                        <a:rPr lang="es-PA" sz="1100" baseline="0" dirty="0" smtClean="0">
                          <a:effectLst/>
                          <a:latin typeface="Arial"/>
                          <a:ea typeface="Calibri"/>
                          <a:cs typeface="Times New Roman"/>
                        </a:rPr>
                        <a:t> sus niños (a) al Centro Parvulario.</a:t>
                      </a:r>
                      <a:endParaRPr lang="es-PA" sz="1100" dirty="0">
                        <a:effectLst/>
                        <a:latin typeface="Calibri"/>
                        <a:ea typeface="Calibri"/>
                        <a:cs typeface="Times New Roman"/>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PA"/>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839426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latin typeface="Arial" panose="020B0604020202020204" pitchFamily="34" charset="0"/>
                <a:cs typeface="Arial" panose="020B0604020202020204" pitchFamily="34" charset="0"/>
              </a:rPr>
              <a:t>BOCETO DE CONTENIDO</a:t>
            </a:r>
            <a:endParaRPr lang="es-PA" sz="32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rmAutofit fontScale="62500" lnSpcReduction="20000"/>
          </a:bodyPr>
          <a:lstStyle/>
          <a:p>
            <a:pPr marL="0" indent="0" algn="ctr">
              <a:buNone/>
            </a:pPr>
            <a:r>
              <a:rPr lang="es-PA" sz="2400" dirty="0" smtClean="0">
                <a:latin typeface="Arial" panose="020B0604020202020204" pitchFamily="34" charset="0"/>
                <a:cs typeface="Arial" panose="020B0604020202020204" pitchFamily="34" charset="0"/>
              </a:rPr>
              <a:t>LOS TRES CERDITOS</a:t>
            </a:r>
          </a:p>
          <a:p>
            <a:r>
              <a:rPr lang="es-PA" sz="1800" dirty="0" smtClean="0">
                <a:latin typeface="Arial" panose="020B0604020202020204" pitchFamily="34" charset="0"/>
                <a:cs typeface="Arial" panose="020B0604020202020204" pitchFamily="34" charset="0"/>
              </a:rPr>
              <a:t>Crecimiento de los tres cerditos</a:t>
            </a:r>
          </a:p>
          <a:p>
            <a:r>
              <a:rPr lang="es-PA" sz="1800" dirty="0" smtClean="0">
                <a:latin typeface="Arial" panose="020B0604020202020204" pitchFamily="34" charset="0"/>
                <a:cs typeface="Arial" panose="020B0604020202020204" pitchFamily="34" charset="0"/>
              </a:rPr>
              <a:t>Edad adulta de los cerditos</a:t>
            </a:r>
          </a:p>
          <a:p>
            <a:r>
              <a:rPr lang="es-PA" sz="1800" dirty="0" smtClean="0">
                <a:latin typeface="Arial" panose="020B0604020202020204" pitchFamily="34" charset="0"/>
                <a:cs typeface="Arial" panose="020B0604020202020204" pitchFamily="34" charset="0"/>
              </a:rPr>
              <a:t>Construcción de las casas propias de los cerditos</a:t>
            </a:r>
          </a:p>
          <a:p>
            <a:r>
              <a:rPr lang="es-PA" sz="1800" dirty="0" smtClean="0">
                <a:latin typeface="Arial" panose="020B0604020202020204" pitchFamily="34" charset="0"/>
                <a:cs typeface="Arial" panose="020B0604020202020204" pitchFamily="34" charset="0"/>
              </a:rPr>
              <a:t>Construcción  de la casa del primer cerdito</a:t>
            </a:r>
          </a:p>
          <a:p>
            <a:r>
              <a:rPr lang="es-PA" sz="1800" dirty="0" smtClean="0">
                <a:latin typeface="Arial" panose="020B0604020202020204" pitchFamily="34" charset="0"/>
                <a:cs typeface="Arial" panose="020B0604020202020204" pitchFamily="34" charset="0"/>
              </a:rPr>
              <a:t>Construcción de la casa del segundo cerdito</a:t>
            </a:r>
          </a:p>
          <a:p>
            <a:r>
              <a:rPr lang="es-PA" sz="1800" dirty="0" smtClean="0">
                <a:latin typeface="Arial" panose="020B0604020202020204" pitchFamily="34" charset="0"/>
                <a:cs typeface="Arial" panose="020B0604020202020204" pitchFamily="34" charset="0"/>
              </a:rPr>
              <a:t>Construcción de la casa del tercer cerdito</a:t>
            </a:r>
          </a:p>
          <a:p>
            <a:r>
              <a:rPr lang="es-PA" sz="1800" dirty="0" smtClean="0">
                <a:latin typeface="Arial" panose="020B0604020202020204" pitchFamily="34" charset="0"/>
                <a:cs typeface="Arial" panose="020B0604020202020204" pitchFamily="34" charset="0"/>
              </a:rPr>
              <a:t>Aparición del Lobo</a:t>
            </a:r>
          </a:p>
          <a:p>
            <a:r>
              <a:rPr lang="es-PA" sz="1800" dirty="0">
                <a:latin typeface="Arial" panose="020B0604020202020204" pitchFamily="34" charset="0"/>
                <a:cs typeface="Arial" panose="020B0604020202020204" pitchFamily="34" charset="0"/>
              </a:rPr>
              <a:t> </a:t>
            </a:r>
            <a:r>
              <a:rPr lang="es-PA" sz="1800" dirty="0" smtClean="0">
                <a:latin typeface="Arial" panose="020B0604020202020204" pitchFamily="34" charset="0"/>
                <a:cs typeface="Arial" panose="020B0604020202020204" pitchFamily="34" charset="0"/>
              </a:rPr>
              <a:t>Actitud del  lobo frente a la primera casa del cerdito</a:t>
            </a:r>
          </a:p>
          <a:p>
            <a:r>
              <a:rPr lang="es-PA" sz="1800" dirty="0" smtClean="0">
                <a:latin typeface="Arial" panose="020B0604020202020204" pitchFamily="34" charset="0"/>
                <a:cs typeface="Arial" panose="020B0604020202020204" pitchFamily="34" charset="0"/>
              </a:rPr>
              <a:t>Actitud del lobo frente a la casa del segundo cerdito</a:t>
            </a:r>
          </a:p>
          <a:p>
            <a:r>
              <a:rPr lang="es-PA" sz="1800" dirty="0" smtClean="0">
                <a:latin typeface="Arial" panose="020B0604020202020204" pitchFamily="34" charset="0"/>
                <a:cs typeface="Arial" panose="020B0604020202020204" pitchFamily="34" charset="0"/>
              </a:rPr>
              <a:t>Actitud del lobo frente a la casa del tercer cerdito</a:t>
            </a:r>
          </a:p>
          <a:p>
            <a:r>
              <a:rPr lang="es-PA" sz="1800" dirty="0" smtClean="0">
                <a:latin typeface="Arial" panose="020B0604020202020204" pitchFamily="34" charset="0"/>
                <a:cs typeface="Arial" panose="020B0604020202020204" pitchFamily="34" charset="0"/>
              </a:rPr>
              <a:t>El lobo cae en la olla de agua hirviendo</a:t>
            </a:r>
          </a:p>
          <a:p>
            <a:r>
              <a:rPr lang="es-PA" sz="1800" dirty="0" smtClean="0">
                <a:latin typeface="Arial" panose="020B0604020202020204" pitchFamily="34" charset="0"/>
                <a:cs typeface="Arial" panose="020B0604020202020204" pitchFamily="34" charset="0"/>
              </a:rPr>
              <a:t>Moraleja.</a:t>
            </a:r>
          </a:p>
          <a:p>
            <a:endParaRPr lang="es-P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13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6866" y="915337"/>
            <a:ext cx="6798734" cy="281415"/>
          </a:xfrm>
        </p:spPr>
        <p:txBody>
          <a:bodyPr>
            <a:normAutofit fontScale="90000"/>
          </a:bodyPr>
          <a:lstStyle/>
          <a:p>
            <a:r>
              <a:rPr lang="es-PA" sz="3200" dirty="0" smtClean="0">
                <a:latin typeface="Arial" panose="020B0604020202020204" pitchFamily="34" charset="0"/>
                <a:cs typeface="Arial" panose="020B0604020202020204" pitchFamily="34" charset="0"/>
              </a:rPr>
              <a:t>GUIÓN PEDAGÓGICO</a:t>
            </a:r>
            <a:endParaRPr lang="es-PA" sz="3200" dirty="0">
              <a:latin typeface="Arial" panose="020B0604020202020204" pitchFamily="34" charset="0"/>
              <a:cs typeface="Arial" panose="020B0604020202020204"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90568417"/>
              </p:ext>
            </p:extLst>
          </p:nvPr>
        </p:nvGraphicFramePr>
        <p:xfrm>
          <a:off x="1176338" y="1412775"/>
          <a:ext cx="6799262" cy="4752530"/>
        </p:xfrm>
        <a:graphic>
          <a:graphicData uri="http://schemas.openxmlformats.org/drawingml/2006/table">
            <a:tbl>
              <a:tblPr firstRow="1" bandRow="1">
                <a:tableStyleId>{5C22544A-7EE6-4342-B048-85BDC9FD1C3A}</a:tableStyleId>
              </a:tblPr>
              <a:tblGrid>
                <a:gridCol w="3395662">
                  <a:extLst>
                    <a:ext uri="{9D8B030D-6E8A-4147-A177-3AD203B41FA5}">
                      <a16:colId xmlns:a16="http://schemas.microsoft.com/office/drawing/2014/main" xmlns="" val="20000"/>
                    </a:ext>
                  </a:extLst>
                </a:gridCol>
                <a:gridCol w="3403600">
                  <a:extLst>
                    <a:ext uri="{9D8B030D-6E8A-4147-A177-3AD203B41FA5}">
                      <a16:colId xmlns:a16="http://schemas.microsoft.com/office/drawing/2014/main" xmlns="" val="20001"/>
                    </a:ext>
                  </a:extLst>
                </a:gridCol>
              </a:tblGrid>
              <a:tr h="796627">
                <a:tc>
                  <a:txBody>
                    <a:bodyPr/>
                    <a:lstStyle/>
                    <a:p>
                      <a:pPr algn="ctr"/>
                      <a:r>
                        <a:rPr lang="es-PA" dirty="0" smtClean="0"/>
                        <a:t>IMAGEN</a:t>
                      </a:r>
                      <a:endParaRPr lang="es-PA" dirty="0"/>
                    </a:p>
                  </a:txBody>
                  <a:tcPr marL="75547" marR="75547"/>
                </a:tc>
                <a:tc>
                  <a:txBody>
                    <a:bodyPr/>
                    <a:lstStyle/>
                    <a:p>
                      <a:pPr algn="ctr"/>
                      <a:r>
                        <a:rPr lang="es-PA" dirty="0" smtClean="0"/>
                        <a:t>TEXTO A LEER</a:t>
                      </a:r>
                      <a:endParaRPr lang="es-PA" dirty="0"/>
                    </a:p>
                  </a:txBody>
                  <a:tcPr marL="75547" marR="75547"/>
                </a:tc>
                <a:extLst>
                  <a:ext uri="{0D108BD9-81ED-4DB2-BD59-A6C34878D82A}">
                    <a16:rowId xmlns:a16="http://schemas.microsoft.com/office/drawing/2014/main" xmlns="" val="10000"/>
                  </a:ext>
                </a:extLst>
              </a:tr>
              <a:tr h="533733">
                <a:tc>
                  <a:txBody>
                    <a:bodyPr/>
                    <a:lstStyle/>
                    <a:p>
                      <a:endParaRPr lang="es-PA"/>
                    </a:p>
                  </a:txBody>
                  <a:tcPr marL="75547" marR="75547"/>
                </a:tc>
                <a:tc>
                  <a:txBody>
                    <a:bodyPr/>
                    <a:lstStyle/>
                    <a:p>
                      <a:r>
                        <a:rPr lang="es-PA" sz="1400" dirty="0" smtClean="0">
                          <a:latin typeface="Arial" panose="020B0604020202020204" pitchFamily="34" charset="0"/>
                          <a:cs typeface="Arial" panose="020B0604020202020204" pitchFamily="34" charset="0"/>
                        </a:rPr>
                        <a:t>Una</a:t>
                      </a:r>
                      <a:r>
                        <a:rPr lang="es-PA" sz="1400" baseline="0" dirty="0" smtClean="0">
                          <a:latin typeface="Arial" panose="020B0604020202020204" pitchFamily="34" charset="0"/>
                          <a:cs typeface="Arial" panose="020B0604020202020204" pitchFamily="34" charset="0"/>
                        </a:rPr>
                        <a:t> vez tres hermanitos cerditos vivían en el bosque</a:t>
                      </a:r>
                      <a:endParaRPr lang="es-PA" sz="1400" dirty="0">
                        <a:latin typeface="Arial" panose="020B0604020202020204" pitchFamily="34" charset="0"/>
                        <a:cs typeface="Arial" panose="020B0604020202020204" pitchFamily="34" charset="0"/>
                      </a:endParaRPr>
                    </a:p>
                  </a:txBody>
                  <a:tcPr marL="75547" marR="75547"/>
                </a:tc>
                <a:extLst>
                  <a:ext uri="{0D108BD9-81ED-4DB2-BD59-A6C34878D82A}">
                    <a16:rowId xmlns:a16="http://schemas.microsoft.com/office/drawing/2014/main" xmlns="" val="10001"/>
                  </a:ext>
                </a:extLst>
              </a:tr>
              <a:tr h="533733">
                <a:tc>
                  <a:txBody>
                    <a:bodyPr/>
                    <a:lstStyle/>
                    <a:p>
                      <a:endParaRPr lang="es-PA"/>
                    </a:p>
                  </a:txBody>
                  <a:tcPr marL="75547" marR="75547"/>
                </a:tc>
                <a:tc>
                  <a:txBody>
                    <a:bodyPr/>
                    <a:lstStyle/>
                    <a:p>
                      <a:r>
                        <a:rPr lang="es-PA" sz="1400" dirty="0" smtClean="0">
                          <a:latin typeface="Arial" panose="020B0604020202020204" pitchFamily="34" charset="0"/>
                          <a:cs typeface="Arial" panose="020B0604020202020204" pitchFamily="34" charset="0"/>
                        </a:rPr>
                        <a:t>Pero un día empezaron a escuchar el rugido de un lobo</a:t>
                      </a:r>
                      <a:endParaRPr lang="es-PA" sz="1400" dirty="0">
                        <a:latin typeface="Arial" panose="020B0604020202020204" pitchFamily="34" charset="0"/>
                        <a:cs typeface="Arial" panose="020B0604020202020204" pitchFamily="34" charset="0"/>
                      </a:endParaRPr>
                    </a:p>
                  </a:txBody>
                  <a:tcPr marL="75547" marR="75547"/>
                </a:tc>
                <a:extLst>
                  <a:ext uri="{0D108BD9-81ED-4DB2-BD59-A6C34878D82A}">
                    <a16:rowId xmlns:a16="http://schemas.microsoft.com/office/drawing/2014/main" xmlns="" val="10002"/>
                  </a:ext>
                </a:extLst>
              </a:tr>
              <a:tr h="533733">
                <a:tc>
                  <a:txBody>
                    <a:bodyPr/>
                    <a:lstStyle/>
                    <a:p>
                      <a:endParaRPr lang="es-PA"/>
                    </a:p>
                  </a:txBody>
                  <a:tcPr marL="75547" marR="75547"/>
                </a:tc>
                <a:tc>
                  <a:txBody>
                    <a:bodyPr/>
                    <a:lstStyle/>
                    <a:p>
                      <a:r>
                        <a:rPr lang="es-PA" sz="1400" dirty="0" smtClean="0">
                          <a:latin typeface="Arial" panose="020B0604020202020204" pitchFamily="34" charset="0"/>
                          <a:cs typeface="Arial" panose="020B0604020202020204" pitchFamily="34" charset="0"/>
                        </a:rPr>
                        <a:t>Decidieron para su protección construir cada uno su casita</a:t>
                      </a:r>
                      <a:endParaRPr lang="es-PA" sz="1400" dirty="0">
                        <a:latin typeface="Arial" panose="020B0604020202020204" pitchFamily="34" charset="0"/>
                        <a:cs typeface="Arial" panose="020B0604020202020204" pitchFamily="34" charset="0"/>
                      </a:endParaRPr>
                    </a:p>
                  </a:txBody>
                  <a:tcPr marL="75547" marR="75547"/>
                </a:tc>
                <a:extLst>
                  <a:ext uri="{0D108BD9-81ED-4DB2-BD59-A6C34878D82A}">
                    <a16:rowId xmlns:a16="http://schemas.microsoft.com/office/drawing/2014/main" xmlns="" val="10003"/>
                  </a:ext>
                </a:extLst>
              </a:tr>
              <a:tr h="533733">
                <a:tc>
                  <a:txBody>
                    <a:bodyPr/>
                    <a:lstStyle/>
                    <a:p>
                      <a:endParaRPr lang="es-PA"/>
                    </a:p>
                  </a:txBody>
                  <a:tcPr marL="75547" marR="75547"/>
                </a:tc>
                <a:tc>
                  <a:txBody>
                    <a:bodyPr/>
                    <a:lstStyle/>
                    <a:p>
                      <a:r>
                        <a:rPr lang="es-PA" sz="1400" dirty="0" smtClean="0">
                          <a:latin typeface="Arial" panose="020B0604020202020204" pitchFamily="34" charset="0"/>
                          <a:cs typeface="Arial" panose="020B0604020202020204" pitchFamily="34" charset="0"/>
                        </a:rPr>
                        <a:t>El primer cerdito era perezoso i por eso construyó una casita de paja.</a:t>
                      </a:r>
                      <a:endParaRPr lang="es-PA" sz="1400" dirty="0">
                        <a:latin typeface="Arial" panose="020B0604020202020204" pitchFamily="34" charset="0"/>
                        <a:cs typeface="Arial" panose="020B0604020202020204" pitchFamily="34" charset="0"/>
                      </a:endParaRPr>
                    </a:p>
                  </a:txBody>
                  <a:tcPr marL="75547" marR="75547"/>
                </a:tc>
                <a:extLst>
                  <a:ext uri="{0D108BD9-81ED-4DB2-BD59-A6C34878D82A}">
                    <a16:rowId xmlns:a16="http://schemas.microsoft.com/office/drawing/2014/main" xmlns="" val="10004"/>
                  </a:ext>
                </a:extLst>
              </a:tr>
              <a:tr h="533733">
                <a:tc>
                  <a:txBody>
                    <a:bodyPr/>
                    <a:lstStyle/>
                    <a:p>
                      <a:endParaRPr lang="es-PA"/>
                    </a:p>
                  </a:txBody>
                  <a:tcPr marL="75547" marR="75547"/>
                </a:tc>
                <a:tc>
                  <a:txBody>
                    <a:bodyPr/>
                    <a:lstStyle/>
                    <a:p>
                      <a:r>
                        <a:rPr lang="es-PA" sz="1400" dirty="0" smtClean="0">
                          <a:latin typeface="Arial" panose="020B0604020202020204" pitchFamily="34" charset="0"/>
                          <a:cs typeface="Arial" panose="020B0604020202020204" pitchFamily="34" charset="0"/>
                        </a:rPr>
                        <a:t>El segundo, construyó una casita de madera</a:t>
                      </a:r>
                      <a:endParaRPr lang="es-PA" sz="1400" dirty="0">
                        <a:latin typeface="Arial" panose="020B0604020202020204" pitchFamily="34" charset="0"/>
                        <a:cs typeface="Arial" panose="020B0604020202020204" pitchFamily="34" charset="0"/>
                      </a:endParaRPr>
                    </a:p>
                  </a:txBody>
                  <a:tcPr marL="75547" marR="75547"/>
                </a:tc>
                <a:extLst>
                  <a:ext uri="{0D108BD9-81ED-4DB2-BD59-A6C34878D82A}">
                    <a16:rowId xmlns:a16="http://schemas.microsoft.com/office/drawing/2014/main" xmlns="" val="10005"/>
                  </a:ext>
                </a:extLst>
              </a:tr>
              <a:tr h="533733">
                <a:tc>
                  <a:txBody>
                    <a:bodyPr/>
                    <a:lstStyle/>
                    <a:p>
                      <a:endParaRPr lang="es-PA"/>
                    </a:p>
                  </a:txBody>
                  <a:tcPr marL="75547" marR="75547"/>
                </a:tc>
                <a:tc>
                  <a:txBody>
                    <a:bodyPr/>
                    <a:lstStyle/>
                    <a:p>
                      <a:r>
                        <a:rPr lang="es-PA" sz="1400" dirty="0" smtClean="0">
                          <a:latin typeface="Arial" panose="020B0604020202020204" pitchFamily="34" charset="0"/>
                          <a:cs typeface="Arial" panose="020B0604020202020204" pitchFamily="34" charset="0"/>
                        </a:rPr>
                        <a:t>El tercer cerdito, mejoró la construcción de su casita y la hizo de cemento</a:t>
                      </a:r>
                      <a:endParaRPr lang="es-PA" sz="1400" dirty="0">
                        <a:latin typeface="Arial" panose="020B0604020202020204" pitchFamily="34" charset="0"/>
                        <a:cs typeface="Arial" panose="020B0604020202020204" pitchFamily="34" charset="0"/>
                      </a:endParaRPr>
                    </a:p>
                  </a:txBody>
                  <a:tcPr marL="75547" marR="75547"/>
                </a:tc>
                <a:extLst>
                  <a:ext uri="{0D108BD9-81ED-4DB2-BD59-A6C34878D82A}">
                    <a16:rowId xmlns:a16="http://schemas.microsoft.com/office/drawing/2014/main" xmlns="" val="10006"/>
                  </a:ext>
                </a:extLst>
              </a:tr>
              <a:tr h="753505">
                <a:tc>
                  <a:txBody>
                    <a:bodyPr/>
                    <a:lstStyle/>
                    <a:p>
                      <a:endParaRPr lang="es-PA"/>
                    </a:p>
                  </a:txBody>
                  <a:tcPr marL="75547" marR="75547"/>
                </a:tc>
                <a:tc>
                  <a:txBody>
                    <a:bodyPr/>
                    <a:lstStyle/>
                    <a:p>
                      <a:r>
                        <a:rPr lang="es-PA" sz="1400" dirty="0" smtClean="0">
                          <a:latin typeface="Arial" panose="020B0604020202020204" pitchFamily="34" charset="0"/>
                          <a:cs typeface="Arial" panose="020B0604020202020204" pitchFamily="34" charset="0"/>
                        </a:rPr>
                        <a:t>El lobo que paseaba cerca de las casitas, al verlas</a:t>
                      </a:r>
                      <a:r>
                        <a:rPr lang="es-PA" sz="1400" baseline="0" dirty="0" smtClean="0">
                          <a:latin typeface="Arial" panose="020B0604020202020204" pitchFamily="34" charset="0"/>
                          <a:cs typeface="Arial" panose="020B0604020202020204" pitchFamily="34" charset="0"/>
                        </a:rPr>
                        <a:t> se puso muy molesto y gritó: me comeré uno a uno.</a:t>
                      </a:r>
                      <a:endParaRPr lang="es-PA" sz="1400" dirty="0">
                        <a:latin typeface="Arial" panose="020B0604020202020204" pitchFamily="34" charset="0"/>
                        <a:cs typeface="Arial" panose="020B0604020202020204" pitchFamily="34" charset="0"/>
                      </a:endParaRPr>
                    </a:p>
                  </a:txBody>
                  <a:tcPr marL="75547" marR="75547"/>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029044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6866" y="260649"/>
            <a:ext cx="6798734" cy="1008111"/>
          </a:xfrm>
        </p:spPr>
        <p:txBody>
          <a:bodyPr>
            <a:normAutofit/>
          </a:bodyPr>
          <a:lstStyle/>
          <a:p>
            <a:r>
              <a:rPr lang="es-PA" sz="2800" dirty="0" smtClean="0">
                <a:latin typeface="Arial" panose="020B0604020202020204" pitchFamily="34" charset="0"/>
                <a:cs typeface="Arial" panose="020B0604020202020204" pitchFamily="34" charset="0"/>
              </a:rPr>
              <a:t>EL GUIÓN PEDAGÓGICO</a:t>
            </a:r>
            <a:endParaRPr lang="es-PA" sz="2800" dirty="0">
              <a:latin typeface="Arial" panose="020B0604020202020204" pitchFamily="34" charset="0"/>
              <a:cs typeface="Arial" panose="020B0604020202020204"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14283690"/>
              </p:ext>
            </p:extLst>
          </p:nvPr>
        </p:nvGraphicFramePr>
        <p:xfrm>
          <a:off x="1176338" y="1124743"/>
          <a:ext cx="6799262" cy="5200234"/>
        </p:xfrm>
        <a:graphic>
          <a:graphicData uri="http://schemas.openxmlformats.org/drawingml/2006/table">
            <a:tbl>
              <a:tblPr firstRow="1" bandRow="1">
                <a:tableStyleId>{5C22544A-7EE6-4342-B048-85BDC9FD1C3A}</a:tableStyleId>
              </a:tblPr>
              <a:tblGrid>
                <a:gridCol w="3399631">
                  <a:extLst>
                    <a:ext uri="{9D8B030D-6E8A-4147-A177-3AD203B41FA5}">
                      <a16:colId xmlns:a16="http://schemas.microsoft.com/office/drawing/2014/main" xmlns="" val="20000"/>
                    </a:ext>
                  </a:extLst>
                </a:gridCol>
                <a:gridCol w="3399631">
                  <a:extLst>
                    <a:ext uri="{9D8B030D-6E8A-4147-A177-3AD203B41FA5}">
                      <a16:colId xmlns:a16="http://schemas.microsoft.com/office/drawing/2014/main" xmlns="" val="20001"/>
                    </a:ext>
                  </a:extLst>
                </a:gridCol>
              </a:tblGrid>
              <a:tr h="516113">
                <a:tc>
                  <a:txBody>
                    <a:bodyPr/>
                    <a:lstStyle/>
                    <a:p>
                      <a:endParaRPr lang="es-PA" dirty="0"/>
                    </a:p>
                  </a:txBody>
                  <a:tcPr marL="75547" marR="75547"/>
                </a:tc>
                <a:tc>
                  <a:txBody>
                    <a:bodyPr/>
                    <a:lstStyle/>
                    <a:p>
                      <a:r>
                        <a:rPr lang="es-PA" sz="1400" dirty="0" smtClean="0"/>
                        <a:t>Al llegar a la casa del primer cerdito, le gritó ábrame la puerta o te derribo la casa</a:t>
                      </a:r>
                      <a:endParaRPr lang="es-PA" sz="1400" dirty="0"/>
                    </a:p>
                  </a:txBody>
                  <a:tcPr marL="75547" marR="75547"/>
                </a:tc>
                <a:extLst>
                  <a:ext uri="{0D108BD9-81ED-4DB2-BD59-A6C34878D82A}">
                    <a16:rowId xmlns:a16="http://schemas.microsoft.com/office/drawing/2014/main" xmlns="" val="10000"/>
                  </a:ext>
                </a:extLst>
              </a:tr>
              <a:tr h="618917">
                <a:tc>
                  <a:txBody>
                    <a:bodyPr/>
                    <a:lstStyle/>
                    <a:p>
                      <a:endParaRPr lang="es-PA"/>
                    </a:p>
                  </a:txBody>
                  <a:tcPr marL="75547" marR="75547"/>
                </a:tc>
                <a:tc>
                  <a:txBody>
                    <a:bodyPr/>
                    <a:lstStyle/>
                    <a:p>
                      <a:r>
                        <a:rPr lang="es-PA" sz="1200" dirty="0" smtClean="0">
                          <a:latin typeface="Arial" panose="020B0604020202020204" pitchFamily="34" charset="0"/>
                          <a:cs typeface="Arial" panose="020B0604020202020204" pitchFamily="34" charset="0"/>
                        </a:rPr>
                        <a:t>Al no abrirle la puerta sopló con fuerza y derribó la casa y el cerdito corrió a la segunda casita.</a:t>
                      </a:r>
                      <a:endParaRPr lang="es-PA" sz="1200" dirty="0">
                        <a:latin typeface="Arial" panose="020B0604020202020204" pitchFamily="34" charset="0"/>
                        <a:cs typeface="Arial" panose="020B0604020202020204" pitchFamily="34" charset="0"/>
                      </a:endParaRPr>
                    </a:p>
                  </a:txBody>
                  <a:tcPr marL="75547" marR="75547"/>
                </a:tc>
                <a:extLst>
                  <a:ext uri="{0D108BD9-81ED-4DB2-BD59-A6C34878D82A}">
                    <a16:rowId xmlns:a16="http://schemas.microsoft.com/office/drawing/2014/main" xmlns="" val="10001"/>
                  </a:ext>
                </a:extLst>
              </a:tr>
              <a:tr h="618917">
                <a:tc>
                  <a:txBody>
                    <a:bodyPr/>
                    <a:lstStyle/>
                    <a:p>
                      <a:endParaRPr lang="es-PA" dirty="0"/>
                    </a:p>
                  </a:txBody>
                  <a:tcPr marL="75547" marR="75547"/>
                </a:tc>
                <a:tc>
                  <a:txBody>
                    <a:bodyPr/>
                    <a:lstStyle/>
                    <a:p>
                      <a:r>
                        <a:rPr lang="es-PA" sz="1200" dirty="0" smtClean="0">
                          <a:latin typeface="Arial" panose="020B0604020202020204" pitchFamily="34" charset="0"/>
                          <a:cs typeface="Arial" panose="020B0604020202020204" pitchFamily="34" charset="0"/>
                        </a:rPr>
                        <a:t>Cuando llegó el lobo a la casa del segundo cerdito, igual le gritó que</a:t>
                      </a:r>
                      <a:r>
                        <a:rPr lang="es-PA" sz="1200" baseline="0" dirty="0" smtClean="0">
                          <a:latin typeface="Arial" panose="020B0604020202020204" pitchFamily="34" charset="0"/>
                          <a:cs typeface="Arial" panose="020B0604020202020204" pitchFamily="34" charset="0"/>
                        </a:rPr>
                        <a:t> abriera la puerta.</a:t>
                      </a:r>
                      <a:endParaRPr lang="es-PA" sz="1200" dirty="0">
                        <a:latin typeface="Arial" panose="020B0604020202020204" pitchFamily="34" charset="0"/>
                        <a:cs typeface="Arial" panose="020B0604020202020204" pitchFamily="34" charset="0"/>
                      </a:endParaRPr>
                    </a:p>
                  </a:txBody>
                  <a:tcPr marL="75547" marR="75547"/>
                </a:tc>
                <a:extLst>
                  <a:ext uri="{0D108BD9-81ED-4DB2-BD59-A6C34878D82A}">
                    <a16:rowId xmlns:a16="http://schemas.microsoft.com/office/drawing/2014/main" xmlns="" val="10002"/>
                  </a:ext>
                </a:extLst>
              </a:tr>
              <a:tr h="516113">
                <a:tc>
                  <a:txBody>
                    <a:bodyPr/>
                    <a:lstStyle/>
                    <a:p>
                      <a:endParaRPr lang="es-PA"/>
                    </a:p>
                  </a:txBody>
                  <a:tcPr marL="75547" marR="75547"/>
                </a:tc>
                <a:tc>
                  <a:txBody>
                    <a:bodyPr/>
                    <a:lstStyle/>
                    <a:p>
                      <a:r>
                        <a:rPr lang="es-PA" sz="1400" dirty="0" smtClean="0"/>
                        <a:t>Al no abrirle la puerta este sopló más fuerte y derribó la casa de madera.</a:t>
                      </a:r>
                      <a:endParaRPr lang="es-PA" sz="1400" dirty="0"/>
                    </a:p>
                  </a:txBody>
                  <a:tcPr marL="75547" marR="75547"/>
                </a:tc>
                <a:extLst>
                  <a:ext uri="{0D108BD9-81ED-4DB2-BD59-A6C34878D82A}">
                    <a16:rowId xmlns:a16="http://schemas.microsoft.com/office/drawing/2014/main" xmlns="" val="10003"/>
                  </a:ext>
                </a:extLst>
              </a:tr>
              <a:tr h="941146">
                <a:tc>
                  <a:txBody>
                    <a:bodyPr/>
                    <a:lstStyle/>
                    <a:p>
                      <a:endParaRPr lang="es-PA"/>
                    </a:p>
                  </a:txBody>
                  <a:tcPr marL="75547" marR="75547"/>
                </a:tc>
                <a:tc>
                  <a:txBody>
                    <a:bodyPr/>
                    <a:lstStyle/>
                    <a:p>
                      <a:r>
                        <a:rPr lang="es-PA" sz="1400" dirty="0" smtClean="0"/>
                        <a:t>Al llegar a la casita del tercer  cerdito y no abrirle la puerta, sopló y sopló más fuerte,</a:t>
                      </a:r>
                      <a:r>
                        <a:rPr lang="es-PA" sz="1400" baseline="0" dirty="0" smtClean="0"/>
                        <a:t> pero en esta ocasión no pudo derribar la puerta</a:t>
                      </a:r>
                      <a:endParaRPr lang="es-PA" sz="1400" dirty="0"/>
                    </a:p>
                  </a:txBody>
                  <a:tcPr marL="75547" marR="75547"/>
                </a:tc>
                <a:extLst>
                  <a:ext uri="{0D108BD9-81ED-4DB2-BD59-A6C34878D82A}">
                    <a16:rowId xmlns:a16="http://schemas.microsoft.com/office/drawing/2014/main" xmlns="" val="10004"/>
                  </a:ext>
                </a:extLst>
              </a:tr>
              <a:tr h="728629">
                <a:tc>
                  <a:txBody>
                    <a:bodyPr/>
                    <a:lstStyle/>
                    <a:p>
                      <a:endParaRPr lang="es-PA"/>
                    </a:p>
                  </a:txBody>
                  <a:tcPr marL="75547" marR="75547"/>
                </a:tc>
                <a:tc>
                  <a:txBody>
                    <a:bodyPr/>
                    <a:lstStyle/>
                    <a:p>
                      <a:r>
                        <a:rPr lang="es-PA" sz="1400" dirty="0" smtClean="0"/>
                        <a:t>Intento entonces meterse por la chimenea, al introducirse se deslizó, pero no sabía que los cochinitos tenían una olla hirviendo de agua</a:t>
                      </a:r>
                      <a:endParaRPr lang="es-PA" sz="1400" dirty="0"/>
                    </a:p>
                  </a:txBody>
                  <a:tcPr marL="75547" marR="75547"/>
                </a:tc>
                <a:extLst>
                  <a:ext uri="{0D108BD9-81ED-4DB2-BD59-A6C34878D82A}">
                    <a16:rowId xmlns:a16="http://schemas.microsoft.com/office/drawing/2014/main" xmlns="" val="10005"/>
                  </a:ext>
                </a:extLst>
              </a:tr>
              <a:tr h="516113">
                <a:tc>
                  <a:txBody>
                    <a:bodyPr/>
                    <a:lstStyle/>
                    <a:p>
                      <a:endParaRPr lang="es-PA" dirty="0"/>
                    </a:p>
                  </a:txBody>
                  <a:tcPr marL="75547" marR="75547"/>
                </a:tc>
                <a:tc>
                  <a:txBody>
                    <a:bodyPr/>
                    <a:lstStyle/>
                    <a:p>
                      <a:r>
                        <a:rPr lang="es-PA" sz="1400" dirty="0" smtClean="0"/>
                        <a:t>Cayó en la olla </a:t>
                      </a:r>
                      <a:r>
                        <a:rPr lang="es-PA" sz="1400" baseline="0" dirty="0" smtClean="0"/>
                        <a:t> y sólo se escuchó un grito de dolor por todo el bosque.</a:t>
                      </a:r>
                    </a:p>
                  </a:txBody>
                  <a:tcPr marL="75547" marR="75547"/>
                </a:tc>
                <a:extLst>
                  <a:ext uri="{0D108BD9-81ED-4DB2-BD59-A6C34878D82A}">
                    <a16:rowId xmlns:a16="http://schemas.microsoft.com/office/drawing/2014/main" xmlns="" val="10006"/>
                  </a:ext>
                </a:extLst>
              </a:tr>
              <a:tr h="728629">
                <a:tc>
                  <a:txBody>
                    <a:bodyPr/>
                    <a:lstStyle/>
                    <a:p>
                      <a:endParaRPr lang="es-PA"/>
                    </a:p>
                  </a:txBody>
                  <a:tcPr marL="75547" marR="75547"/>
                </a:tc>
                <a:tc>
                  <a:txBody>
                    <a:bodyPr/>
                    <a:lstStyle/>
                    <a:p>
                      <a:r>
                        <a:rPr lang="es-PA" sz="1400" dirty="0" smtClean="0"/>
                        <a:t>Nunca más regresó el lobo a la casa de los cochinitos , pero luego cada uno construyo  su casa de ladrillos</a:t>
                      </a:r>
                      <a:endParaRPr lang="es-PA" sz="1400" dirty="0"/>
                    </a:p>
                  </a:txBody>
                  <a:tcPr marL="75547" marR="75547"/>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857973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600" dirty="0" smtClean="0">
                <a:latin typeface="Arial" panose="020B0604020202020204" pitchFamily="34" charset="0"/>
                <a:cs typeface="Arial" panose="020B0604020202020204" pitchFamily="34" charset="0"/>
              </a:rPr>
              <a:t>AREAS DE ESTIMULACIÓN TEMPRANA</a:t>
            </a:r>
            <a:endParaRPr lang="es-PA" sz="36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rmAutofit lnSpcReduction="10000"/>
          </a:bodyPr>
          <a:lstStyle/>
          <a:p>
            <a:r>
              <a:rPr lang="es-PA" sz="2800" dirty="0" smtClean="0">
                <a:latin typeface="Arial" panose="020B0604020202020204" pitchFamily="34" charset="0"/>
                <a:cs typeface="Arial" panose="020B0604020202020204" pitchFamily="34" charset="0"/>
              </a:rPr>
              <a:t>PERCEPTIVO-COGNITIVO</a:t>
            </a:r>
          </a:p>
          <a:p>
            <a:endParaRPr lang="es-PA" sz="2800" dirty="0">
              <a:latin typeface="Arial" panose="020B0604020202020204" pitchFamily="34" charset="0"/>
              <a:cs typeface="Arial" panose="020B0604020202020204" pitchFamily="34" charset="0"/>
            </a:endParaRPr>
          </a:p>
          <a:p>
            <a:r>
              <a:rPr lang="es-PA" sz="2400" dirty="0" smtClean="0">
                <a:latin typeface="Arial" panose="020B0604020202020204" pitchFamily="34" charset="0"/>
                <a:cs typeface="Arial" panose="020B0604020202020204" pitchFamily="34" charset="0"/>
              </a:rPr>
              <a:t>ESTIMULACIÓN VISUAL</a:t>
            </a:r>
          </a:p>
          <a:p>
            <a:endParaRPr lang="es-PA" sz="2400" dirty="0">
              <a:latin typeface="Arial" panose="020B0604020202020204" pitchFamily="34" charset="0"/>
              <a:cs typeface="Arial" panose="020B0604020202020204" pitchFamily="34" charset="0"/>
            </a:endParaRPr>
          </a:p>
          <a:p>
            <a:r>
              <a:rPr lang="es-PA" sz="2400" dirty="0" smtClean="0">
                <a:latin typeface="Arial" panose="020B0604020202020204" pitchFamily="34" charset="0"/>
                <a:cs typeface="Arial" panose="020B0604020202020204" pitchFamily="34" charset="0"/>
              </a:rPr>
              <a:t>ESTIMULACIÓN AUDITIVA</a:t>
            </a:r>
          </a:p>
          <a:p>
            <a:endParaRPr lang="es-PA" sz="2400" dirty="0">
              <a:latin typeface="Arial" panose="020B0604020202020204" pitchFamily="34" charset="0"/>
              <a:cs typeface="Arial" panose="020B0604020202020204" pitchFamily="34" charset="0"/>
            </a:endParaRPr>
          </a:p>
          <a:p>
            <a:r>
              <a:rPr lang="es-PA" sz="2400" smtClean="0">
                <a:latin typeface="Arial" panose="020B0604020202020204" pitchFamily="34" charset="0"/>
                <a:cs typeface="Arial" panose="020B0604020202020204" pitchFamily="34" charset="0"/>
              </a:rPr>
              <a:t>ESTIMULACIÓN TÁCTIL</a:t>
            </a:r>
            <a:endParaRPr lang="es-PA"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593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2400" dirty="0" smtClean="0">
                <a:latin typeface="Arial" panose="020B0604020202020204" pitchFamily="34" charset="0"/>
                <a:cs typeface="Arial" panose="020B0604020202020204" pitchFamily="34" charset="0"/>
              </a:rPr>
              <a:t>SOPORTES TECNOLÓGICOS</a:t>
            </a:r>
            <a:endParaRPr lang="es-PA" sz="24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457200" y="1196752"/>
            <a:ext cx="8229600" cy="4929411"/>
          </a:xfrm>
        </p:spPr>
        <p:txBody>
          <a:bodyPr/>
          <a:lstStyle/>
          <a:p>
            <a:endParaRPr lang="es-PA" dirty="0" smtClean="0"/>
          </a:p>
          <a:p>
            <a:endParaRPr lang="es-PA" sz="28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556792"/>
            <a:ext cx="6192688" cy="484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676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latin typeface="Arial" panose="020B0604020202020204" pitchFamily="34" charset="0"/>
                <a:cs typeface="Arial" panose="020B0604020202020204" pitchFamily="34" charset="0"/>
              </a:rPr>
              <a:t>EN EL HOGAR</a:t>
            </a:r>
            <a:endParaRPr lang="es-PA" sz="3200" dirty="0">
              <a:latin typeface="Arial" panose="020B0604020202020204" pitchFamily="34" charset="0"/>
              <a:cs typeface="Arial" panose="020B0604020202020204" pitchFamily="34"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268760"/>
            <a:ext cx="6192688" cy="513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102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latin typeface="Arial" panose="020B0604020202020204" pitchFamily="34" charset="0"/>
                <a:cs typeface="Arial" panose="020B0604020202020204" pitchFamily="34" charset="0"/>
              </a:rPr>
              <a:t>SOPORTES TECNOLÓGICOS</a:t>
            </a:r>
            <a:endParaRPr lang="es-PA" sz="3200" dirty="0">
              <a:latin typeface="Arial" panose="020B0604020202020204" pitchFamily="34" charset="0"/>
              <a:cs typeface="Arial" panose="020B0604020202020204" pitchFamily="34" charset="0"/>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06325" y="548681"/>
            <a:ext cx="5873987"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105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4638"/>
            <a:ext cx="8229600" cy="922114"/>
          </a:xfrm>
        </p:spPr>
        <p:txBody>
          <a:bodyPr>
            <a:normAutofit/>
          </a:bodyPr>
          <a:lstStyle/>
          <a:p>
            <a:r>
              <a:rPr lang="es-PA" sz="3200" dirty="0" smtClean="0">
                <a:latin typeface="Arial" panose="020B0604020202020204" pitchFamily="34" charset="0"/>
                <a:cs typeface="Arial" panose="020B0604020202020204" pitchFamily="34" charset="0"/>
              </a:rPr>
              <a:t>SOPORTES TECNOLÓGICOS</a:t>
            </a:r>
            <a:endParaRPr lang="es-PA" sz="32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rmAutofit/>
          </a:bodyPr>
          <a:lstStyle/>
          <a:p>
            <a:endParaRPr lang="es-PA" sz="2400" dirty="0" smtClean="0">
              <a:latin typeface="Arial" panose="020B0604020202020204" pitchFamily="34" charset="0"/>
              <a:cs typeface="Arial" panose="020B0604020202020204" pitchFamily="34" charset="0"/>
            </a:endParaRPr>
          </a:p>
          <a:p>
            <a:endParaRPr lang="es-PA" sz="2400" dirty="0">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412775"/>
            <a:ext cx="6264695" cy="490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329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latin typeface="Arial" panose="020B0604020202020204" pitchFamily="34" charset="0"/>
                <a:cs typeface="Arial" panose="020B0604020202020204" pitchFamily="34" charset="0"/>
              </a:rPr>
              <a:t>CONDUCTAS BÁSICAS TECNOLÓGICAS </a:t>
            </a:r>
            <a:r>
              <a:rPr lang="es-PA" sz="3200" dirty="0">
                <a:latin typeface="Arial" panose="020B0604020202020204" pitchFamily="34" charset="0"/>
                <a:cs typeface="Arial" panose="020B0604020202020204" pitchFamily="34" charset="0"/>
              </a:rPr>
              <a:t>TECNOLÓGICOS</a:t>
            </a:r>
          </a:p>
        </p:txBody>
      </p:sp>
      <p:sp>
        <p:nvSpPr>
          <p:cNvPr id="3" name="2 Marcador de contenido"/>
          <p:cNvSpPr>
            <a:spLocks noGrp="1"/>
          </p:cNvSpPr>
          <p:nvPr>
            <p:ph idx="1"/>
          </p:nvPr>
        </p:nvSpPr>
        <p:spPr/>
        <p:txBody>
          <a:bodyPr>
            <a:normAutofit fontScale="55000" lnSpcReduction="20000"/>
          </a:bodyPr>
          <a:lstStyle/>
          <a:p>
            <a:r>
              <a:rPr lang="es-PA" sz="2600" dirty="0" smtClean="0">
                <a:latin typeface="Arial" panose="020B0604020202020204" pitchFamily="34" charset="0"/>
                <a:cs typeface="Arial" panose="020B0604020202020204" pitchFamily="34" charset="0"/>
              </a:rPr>
              <a:t>DESARROLLO MOTOR</a:t>
            </a:r>
          </a:p>
          <a:p>
            <a:endParaRPr lang="es-PA" sz="2600" dirty="0">
              <a:latin typeface="Arial" panose="020B0604020202020204" pitchFamily="34" charset="0"/>
              <a:cs typeface="Arial" panose="020B0604020202020204" pitchFamily="34" charset="0"/>
            </a:endParaRPr>
          </a:p>
          <a:p>
            <a:r>
              <a:rPr lang="es-PA" sz="2600" dirty="0" smtClean="0">
                <a:latin typeface="Arial" panose="020B0604020202020204" pitchFamily="34" charset="0"/>
                <a:cs typeface="Arial" panose="020B0604020202020204" pitchFamily="34" charset="0"/>
              </a:rPr>
              <a:t>MANEJO DEL MOUSE</a:t>
            </a:r>
          </a:p>
          <a:p>
            <a:endParaRPr lang="es-PA" sz="2600" dirty="0" smtClean="0">
              <a:latin typeface="Arial" panose="020B0604020202020204" pitchFamily="34" charset="0"/>
              <a:cs typeface="Arial" panose="020B0604020202020204" pitchFamily="34" charset="0"/>
            </a:endParaRPr>
          </a:p>
          <a:p>
            <a:r>
              <a:rPr lang="es-PA" sz="2600" dirty="0" smtClean="0">
                <a:latin typeface="Arial" panose="020B0604020202020204" pitchFamily="34" charset="0"/>
                <a:cs typeface="Arial" panose="020B0604020202020204" pitchFamily="34" charset="0"/>
              </a:rPr>
              <a:t>ACTIVACIÓN DE OBJETOS</a:t>
            </a:r>
          </a:p>
          <a:p>
            <a:endParaRPr lang="es-PA" sz="2600" dirty="0" smtClean="0">
              <a:latin typeface="Arial" panose="020B0604020202020204" pitchFamily="34" charset="0"/>
              <a:cs typeface="Arial" panose="020B0604020202020204" pitchFamily="34" charset="0"/>
            </a:endParaRPr>
          </a:p>
          <a:p>
            <a:r>
              <a:rPr lang="es-PA" sz="2600" dirty="0" smtClean="0">
                <a:latin typeface="Arial" panose="020B0604020202020204" pitchFamily="34" charset="0"/>
                <a:cs typeface="Arial" panose="020B0604020202020204" pitchFamily="34" charset="0"/>
              </a:rPr>
              <a:t>TRASLADO DE OBJETOS</a:t>
            </a:r>
          </a:p>
          <a:p>
            <a:endParaRPr lang="es-PA" sz="2600" dirty="0" smtClean="0">
              <a:latin typeface="Arial" panose="020B0604020202020204" pitchFamily="34" charset="0"/>
              <a:cs typeface="Arial" panose="020B0604020202020204" pitchFamily="34" charset="0"/>
            </a:endParaRPr>
          </a:p>
          <a:p>
            <a:r>
              <a:rPr lang="es-PA" sz="2600" dirty="0" smtClean="0">
                <a:latin typeface="Arial" panose="020B0604020202020204" pitchFamily="34" charset="0"/>
                <a:cs typeface="Arial" panose="020B0604020202020204" pitchFamily="34" charset="0"/>
              </a:rPr>
              <a:t>ARRASTRE DEL MOUSE</a:t>
            </a:r>
          </a:p>
          <a:p>
            <a:endParaRPr lang="es-PA" sz="2600" dirty="0" smtClean="0">
              <a:latin typeface="Arial" panose="020B0604020202020204" pitchFamily="34" charset="0"/>
              <a:cs typeface="Arial" panose="020B0604020202020204" pitchFamily="34" charset="0"/>
            </a:endParaRPr>
          </a:p>
          <a:p>
            <a:r>
              <a:rPr lang="es-PA" sz="2600" dirty="0" smtClean="0">
                <a:latin typeface="Arial" panose="020B0604020202020204" pitchFamily="34" charset="0"/>
                <a:cs typeface="Arial" panose="020B0604020202020204" pitchFamily="34" charset="0"/>
              </a:rPr>
              <a:t>INSERTADO DE OBJETOS</a:t>
            </a:r>
          </a:p>
          <a:p>
            <a:endParaRPr lang="es-PA" sz="2400" dirty="0" smtClean="0">
              <a:latin typeface="Arial" panose="020B0604020202020204" pitchFamily="34" charset="0"/>
              <a:cs typeface="Arial" panose="020B0604020202020204" pitchFamily="34" charset="0"/>
            </a:endParaRPr>
          </a:p>
          <a:p>
            <a:endParaRPr lang="es-PA"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621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latin typeface="Arial" panose="020B0604020202020204" pitchFamily="34" charset="0"/>
                <a:cs typeface="Arial" panose="020B0604020202020204" pitchFamily="34" charset="0"/>
              </a:rPr>
              <a:t>QUÉ ES LA TECNOLOGÍA EDUCATIVA?</a:t>
            </a:r>
            <a:endParaRPr lang="es-PA" sz="32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lstStyle/>
          <a:p>
            <a:endParaRPr lang="es-PA" dirty="0" smtClean="0"/>
          </a:p>
          <a:p>
            <a:r>
              <a:rPr lang="es-PA" dirty="0" smtClean="0"/>
              <a:t>Para Sarramona,1988,  es “la aplicación de la concepción tecnológica al servicio de la acción educativa supone aportar los conocimientos científicos, los recursos técnicos, las estrategias metodológicas, los controles, etc., que impidan la sorpresa en los resultados”.       </a:t>
            </a:r>
            <a:endParaRPr lang="es-PA" sz="2800" dirty="0"/>
          </a:p>
        </p:txBody>
      </p:sp>
    </p:spTree>
    <p:extLst>
      <p:ext uri="{BB962C8B-B14F-4D97-AF65-F5344CB8AC3E}">
        <p14:creationId xmlns:p14="http://schemas.microsoft.com/office/powerpoint/2010/main" val="2296261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600" dirty="0" smtClean="0">
                <a:latin typeface="Arial" panose="020B0604020202020204" pitchFamily="34" charset="0"/>
                <a:cs typeface="Arial" panose="020B0604020202020204" pitchFamily="34" charset="0"/>
              </a:rPr>
              <a:t>ÁREA VISUAL</a:t>
            </a:r>
            <a:endParaRPr lang="es-PA" sz="36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rmAutofit fontScale="70000" lnSpcReduction="20000"/>
          </a:bodyPr>
          <a:lstStyle/>
          <a:p>
            <a:endParaRPr lang="es-PA" sz="2400" dirty="0" smtClean="0">
              <a:latin typeface="Arial" panose="020B0604020202020204" pitchFamily="34" charset="0"/>
              <a:cs typeface="Arial" panose="020B0604020202020204" pitchFamily="34" charset="0"/>
            </a:endParaRPr>
          </a:p>
          <a:p>
            <a:r>
              <a:rPr lang="es-PA" sz="2400" dirty="0" smtClean="0">
                <a:latin typeface="Arial" panose="020B0604020202020204" pitchFamily="34" charset="0"/>
                <a:cs typeface="Arial" panose="020B0604020202020204" pitchFamily="34" charset="0"/>
              </a:rPr>
              <a:t>Proyección de estímulos luminosos</a:t>
            </a:r>
          </a:p>
          <a:p>
            <a:pPr marL="0" indent="0">
              <a:buNone/>
            </a:pPr>
            <a:endParaRPr lang="es-PA" sz="2400" dirty="0" smtClean="0">
              <a:latin typeface="Arial" panose="020B0604020202020204" pitchFamily="34" charset="0"/>
              <a:cs typeface="Arial" panose="020B0604020202020204" pitchFamily="34" charset="0"/>
            </a:endParaRPr>
          </a:p>
          <a:p>
            <a:r>
              <a:rPr lang="es-PA" sz="2400" dirty="0" smtClean="0">
                <a:latin typeface="Arial" panose="020B0604020202020204" pitchFamily="34" charset="0"/>
                <a:cs typeface="Arial" panose="020B0604020202020204" pitchFamily="34" charset="0"/>
              </a:rPr>
              <a:t>Actividades digitales de objetos translúcidos</a:t>
            </a:r>
          </a:p>
          <a:p>
            <a:endParaRPr lang="es-PA" sz="2400" dirty="0" smtClean="0">
              <a:latin typeface="Arial" panose="020B0604020202020204" pitchFamily="34" charset="0"/>
              <a:cs typeface="Arial" panose="020B0604020202020204" pitchFamily="34" charset="0"/>
            </a:endParaRPr>
          </a:p>
          <a:p>
            <a:r>
              <a:rPr lang="es-PA" sz="2400" dirty="0" smtClean="0">
                <a:latin typeface="Arial" panose="020B0604020202020204" pitchFamily="34" charset="0"/>
                <a:cs typeface="Arial" panose="020B0604020202020204" pitchFamily="34" charset="0"/>
              </a:rPr>
              <a:t>Empleo de la caja de estimulación visual</a:t>
            </a:r>
          </a:p>
          <a:p>
            <a:pPr marL="0" indent="0">
              <a:buNone/>
            </a:pPr>
            <a:endParaRPr lang="es-PA" sz="2400" dirty="0" smtClean="0">
              <a:latin typeface="Arial" panose="020B0604020202020204" pitchFamily="34" charset="0"/>
              <a:cs typeface="Arial" panose="020B0604020202020204" pitchFamily="34" charset="0"/>
            </a:endParaRPr>
          </a:p>
          <a:p>
            <a:r>
              <a:rPr lang="es-PA" sz="2400" dirty="0" smtClean="0">
                <a:latin typeface="Arial" panose="020B0604020202020204" pitchFamily="34" charset="0"/>
                <a:cs typeface="Arial" panose="020B0604020202020204" pitchFamily="34" charset="0"/>
              </a:rPr>
              <a:t>Uso de figuras blancas/negras</a:t>
            </a:r>
          </a:p>
          <a:p>
            <a:pPr marL="0" indent="0">
              <a:buNone/>
            </a:pPr>
            <a:endParaRPr lang="es-PA" sz="2400" dirty="0" smtClean="0">
              <a:latin typeface="Arial" panose="020B0604020202020204" pitchFamily="34" charset="0"/>
              <a:cs typeface="Arial" panose="020B0604020202020204" pitchFamily="34" charset="0"/>
            </a:endParaRPr>
          </a:p>
          <a:p>
            <a:r>
              <a:rPr lang="es-PA" sz="2400" dirty="0" smtClean="0">
                <a:latin typeface="Arial" panose="020B0604020202020204" pitchFamily="34" charset="0"/>
                <a:cs typeface="Arial" panose="020B0604020202020204" pitchFamily="34" charset="0"/>
              </a:rPr>
              <a:t>Discriminación de Objetos en la caja de luces</a:t>
            </a:r>
            <a:endParaRPr lang="es-P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784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latin typeface="Arial" panose="020B0604020202020204" pitchFamily="34" charset="0"/>
                <a:cs typeface="Arial" panose="020B0604020202020204" pitchFamily="34" charset="0"/>
              </a:rPr>
              <a:t>ESTIMULACIÓN VISUAL</a:t>
            </a:r>
            <a:endParaRPr lang="es-PA" sz="32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rmAutofit fontScale="85000" lnSpcReduction="10000"/>
          </a:bodyPr>
          <a:lstStyle/>
          <a:p>
            <a:r>
              <a:rPr lang="es-PA" sz="2800" dirty="0">
                <a:latin typeface="Arial" panose="020B0604020202020204" pitchFamily="34" charset="0"/>
                <a:cs typeface="Arial" panose="020B0604020202020204" pitchFamily="34" charset="0"/>
              </a:rPr>
              <a:t>Empleo de la caja de estimulación </a:t>
            </a:r>
            <a:r>
              <a:rPr lang="es-PA" sz="2800" dirty="0" smtClean="0">
                <a:latin typeface="Arial" panose="020B0604020202020204" pitchFamily="34" charset="0"/>
                <a:cs typeface="Arial" panose="020B0604020202020204" pitchFamily="34" charset="0"/>
              </a:rPr>
              <a:t>visual</a:t>
            </a:r>
          </a:p>
          <a:p>
            <a:pPr marL="0" indent="0">
              <a:buNone/>
            </a:pPr>
            <a:endParaRPr lang="es-PA" sz="2800" dirty="0">
              <a:latin typeface="Arial" panose="020B0604020202020204" pitchFamily="34" charset="0"/>
              <a:cs typeface="Arial" panose="020B0604020202020204" pitchFamily="34" charset="0"/>
            </a:endParaRPr>
          </a:p>
          <a:p>
            <a:pPr marL="0" indent="0">
              <a:buNone/>
            </a:pPr>
            <a:endParaRPr lang="es-PA" sz="2800" dirty="0">
              <a:latin typeface="Arial" panose="020B0604020202020204" pitchFamily="34" charset="0"/>
              <a:cs typeface="Arial" panose="020B0604020202020204" pitchFamily="34" charset="0"/>
            </a:endParaRPr>
          </a:p>
          <a:p>
            <a:r>
              <a:rPr lang="es-PA" sz="2800" dirty="0">
                <a:latin typeface="Arial" panose="020B0604020202020204" pitchFamily="34" charset="0"/>
                <a:cs typeface="Arial" panose="020B0604020202020204" pitchFamily="34" charset="0"/>
              </a:rPr>
              <a:t>Uso de figuras </a:t>
            </a:r>
            <a:r>
              <a:rPr lang="es-PA" sz="2800" dirty="0" smtClean="0">
                <a:latin typeface="Arial" panose="020B0604020202020204" pitchFamily="34" charset="0"/>
                <a:cs typeface="Arial" panose="020B0604020202020204" pitchFamily="34" charset="0"/>
              </a:rPr>
              <a:t>blancas/negras</a:t>
            </a:r>
          </a:p>
          <a:p>
            <a:endParaRPr lang="es-PA" sz="2800" dirty="0">
              <a:latin typeface="Arial" panose="020B0604020202020204" pitchFamily="34" charset="0"/>
              <a:cs typeface="Arial" panose="020B0604020202020204" pitchFamily="34" charset="0"/>
            </a:endParaRPr>
          </a:p>
          <a:p>
            <a:pPr marL="0" indent="0">
              <a:buNone/>
            </a:pPr>
            <a:endParaRPr lang="es-PA" sz="2800" dirty="0">
              <a:latin typeface="Arial" panose="020B0604020202020204" pitchFamily="34" charset="0"/>
              <a:cs typeface="Arial" panose="020B0604020202020204" pitchFamily="34" charset="0"/>
            </a:endParaRPr>
          </a:p>
          <a:p>
            <a:r>
              <a:rPr lang="es-PA" sz="2800" dirty="0">
                <a:latin typeface="Arial" panose="020B0604020202020204" pitchFamily="34" charset="0"/>
                <a:cs typeface="Arial" panose="020B0604020202020204" pitchFamily="34" charset="0"/>
              </a:rPr>
              <a:t>Discriminación de Objetos en la caja de luces</a:t>
            </a:r>
          </a:p>
          <a:p>
            <a:endParaRPr lang="es-PA" dirty="0"/>
          </a:p>
        </p:txBody>
      </p:sp>
    </p:spTree>
    <p:extLst>
      <p:ext uri="{BB962C8B-B14F-4D97-AF65-F5344CB8AC3E}">
        <p14:creationId xmlns:p14="http://schemas.microsoft.com/office/powerpoint/2010/main" val="3914575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2800" dirty="0" smtClean="0">
                <a:latin typeface="Arial" panose="020B0604020202020204" pitchFamily="34" charset="0"/>
                <a:cs typeface="Arial" panose="020B0604020202020204" pitchFamily="34" charset="0"/>
              </a:rPr>
              <a:t>ESTIMULACIÓN AUDITIVA</a:t>
            </a:r>
            <a:endParaRPr lang="es-PA" sz="28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rmAutofit fontScale="92500" lnSpcReduction="10000"/>
          </a:bodyPr>
          <a:lstStyle/>
          <a:p>
            <a:endParaRPr lang="es-PA" sz="2800" dirty="0" smtClean="0">
              <a:latin typeface="Arial" panose="020B0604020202020204" pitchFamily="34" charset="0"/>
              <a:cs typeface="Arial" panose="020B0604020202020204" pitchFamily="34" charset="0"/>
            </a:endParaRPr>
          </a:p>
          <a:p>
            <a:r>
              <a:rPr lang="es-PA" sz="2800" dirty="0" smtClean="0">
                <a:latin typeface="Arial" panose="020B0604020202020204" pitchFamily="34" charset="0"/>
                <a:cs typeface="Arial" panose="020B0604020202020204" pitchFamily="34" charset="0"/>
              </a:rPr>
              <a:t>Programas de música ambiental</a:t>
            </a:r>
          </a:p>
          <a:p>
            <a:endParaRPr lang="es-PA" sz="2800" dirty="0">
              <a:latin typeface="Arial" panose="020B0604020202020204" pitchFamily="34" charset="0"/>
              <a:cs typeface="Arial" panose="020B0604020202020204" pitchFamily="34" charset="0"/>
            </a:endParaRPr>
          </a:p>
          <a:p>
            <a:endParaRPr lang="es-PA" sz="2800" dirty="0" smtClean="0">
              <a:latin typeface="Arial" panose="020B0604020202020204" pitchFamily="34" charset="0"/>
              <a:cs typeface="Arial" panose="020B0604020202020204" pitchFamily="34" charset="0"/>
            </a:endParaRPr>
          </a:p>
          <a:p>
            <a:endParaRPr lang="es-PA" sz="2800" dirty="0">
              <a:latin typeface="Arial" panose="020B0604020202020204" pitchFamily="34" charset="0"/>
              <a:cs typeface="Arial" panose="020B0604020202020204" pitchFamily="34" charset="0"/>
            </a:endParaRPr>
          </a:p>
          <a:p>
            <a:r>
              <a:rPr lang="es-PA" sz="2800" dirty="0" smtClean="0">
                <a:latin typeface="Arial" panose="020B0604020202020204" pitchFamily="34" charset="0"/>
                <a:cs typeface="Arial" panose="020B0604020202020204" pitchFamily="34" charset="0"/>
              </a:rPr>
              <a:t>Vídeos de personajes familiares-objetos y sonidos onomatopéyicos.</a:t>
            </a:r>
            <a:endParaRPr lang="es-P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038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latin typeface="Arial" panose="020B0604020202020204" pitchFamily="34" charset="0"/>
                <a:cs typeface="Arial" panose="020B0604020202020204" pitchFamily="34" charset="0"/>
              </a:rPr>
              <a:t>ESTIMULACIÓN AUDITIVA</a:t>
            </a:r>
            <a:endParaRPr lang="es-PA" sz="32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rmAutofit fontScale="92500"/>
          </a:bodyPr>
          <a:lstStyle/>
          <a:p>
            <a:endParaRPr lang="es-PA" sz="2400" dirty="0" smtClean="0">
              <a:latin typeface="Arial" panose="020B0604020202020204" pitchFamily="34" charset="0"/>
              <a:cs typeface="Arial" panose="020B0604020202020204" pitchFamily="34" charset="0"/>
            </a:endParaRPr>
          </a:p>
          <a:p>
            <a:r>
              <a:rPr lang="es-PA" sz="2400" dirty="0" smtClean="0">
                <a:latin typeface="Arial" panose="020B0604020202020204" pitchFamily="34" charset="0"/>
                <a:cs typeface="Arial" panose="020B0604020202020204" pitchFamily="34" charset="0"/>
              </a:rPr>
              <a:t>Programa de canciones sencillas (repetitivas)</a:t>
            </a:r>
          </a:p>
          <a:p>
            <a:endParaRPr lang="es-PA" sz="2400" dirty="0">
              <a:latin typeface="Arial" panose="020B0604020202020204" pitchFamily="34" charset="0"/>
              <a:cs typeface="Arial" panose="020B0604020202020204" pitchFamily="34" charset="0"/>
            </a:endParaRPr>
          </a:p>
          <a:p>
            <a:endParaRPr lang="es-PA" sz="2400" dirty="0" smtClean="0">
              <a:latin typeface="Arial" panose="020B0604020202020204" pitchFamily="34" charset="0"/>
              <a:cs typeface="Arial" panose="020B0604020202020204" pitchFamily="34" charset="0"/>
            </a:endParaRPr>
          </a:p>
          <a:p>
            <a:pPr marL="0" indent="0">
              <a:buNone/>
            </a:pPr>
            <a:endParaRPr lang="es-PA" sz="2400" dirty="0" smtClean="0">
              <a:latin typeface="Arial" panose="020B0604020202020204" pitchFamily="34" charset="0"/>
              <a:cs typeface="Arial" panose="020B0604020202020204" pitchFamily="34" charset="0"/>
            </a:endParaRPr>
          </a:p>
          <a:p>
            <a:endParaRPr lang="es-PA" sz="2400" dirty="0">
              <a:latin typeface="Arial" panose="020B0604020202020204" pitchFamily="34" charset="0"/>
              <a:cs typeface="Arial" panose="020B0604020202020204" pitchFamily="34" charset="0"/>
            </a:endParaRPr>
          </a:p>
          <a:p>
            <a:r>
              <a:rPr lang="es-PA" sz="2400" dirty="0" smtClean="0">
                <a:latin typeface="Arial" panose="020B0604020202020204" pitchFamily="34" charset="0"/>
                <a:cs typeface="Arial" panose="020B0604020202020204" pitchFamily="34" charset="0"/>
              </a:rPr>
              <a:t>Videos de acciones motoras básicas y familiares</a:t>
            </a:r>
            <a:endParaRPr lang="es-P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4180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latin typeface="Arial" panose="020B0604020202020204" pitchFamily="34" charset="0"/>
                <a:cs typeface="Arial" panose="020B0604020202020204" pitchFamily="34" charset="0"/>
              </a:rPr>
              <a:t>ESTIMULACIÓN AUDITIVA</a:t>
            </a:r>
            <a:endParaRPr lang="es-PA" sz="32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rmAutofit lnSpcReduction="10000"/>
          </a:bodyPr>
          <a:lstStyle/>
          <a:p>
            <a:endParaRPr lang="es-PA" sz="2800" dirty="0" smtClean="0">
              <a:latin typeface="Arial" panose="020B0604020202020204" pitchFamily="34" charset="0"/>
              <a:cs typeface="Arial" panose="020B0604020202020204" pitchFamily="34" charset="0"/>
            </a:endParaRPr>
          </a:p>
          <a:p>
            <a:r>
              <a:rPr lang="es-PA" sz="2400" dirty="0" smtClean="0">
                <a:latin typeface="Arial" panose="020B0604020202020204" pitchFamily="34" charset="0"/>
                <a:cs typeface="Arial" panose="020B0604020202020204" pitchFamily="34" charset="0"/>
              </a:rPr>
              <a:t>CUENTOS EN BASE MULTIMEDIA</a:t>
            </a:r>
          </a:p>
          <a:p>
            <a:endParaRPr lang="es-PA" sz="2400" dirty="0">
              <a:latin typeface="Arial" panose="020B0604020202020204" pitchFamily="34" charset="0"/>
              <a:cs typeface="Arial" panose="020B0604020202020204" pitchFamily="34" charset="0"/>
            </a:endParaRPr>
          </a:p>
          <a:p>
            <a:pPr marL="0" indent="0">
              <a:buNone/>
            </a:pPr>
            <a:endParaRPr lang="es-PA" sz="2400" dirty="0" smtClean="0">
              <a:latin typeface="Arial" panose="020B0604020202020204" pitchFamily="34" charset="0"/>
              <a:cs typeface="Arial" panose="020B0604020202020204" pitchFamily="34" charset="0"/>
            </a:endParaRPr>
          </a:p>
          <a:p>
            <a:endParaRPr lang="es-PA" sz="2400" dirty="0">
              <a:latin typeface="Arial" panose="020B0604020202020204" pitchFamily="34" charset="0"/>
              <a:cs typeface="Arial" panose="020B0604020202020204" pitchFamily="34" charset="0"/>
            </a:endParaRPr>
          </a:p>
          <a:p>
            <a:endParaRPr lang="es-PA" sz="2400" dirty="0" smtClean="0">
              <a:latin typeface="Arial" panose="020B0604020202020204" pitchFamily="34" charset="0"/>
              <a:cs typeface="Arial" panose="020B0604020202020204" pitchFamily="34" charset="0"/>
            </a:endParaRPr>
          </a:p>
          <a:p>
            <a:r>
              <a:rPr lang="es-PA" sz="2400" dirty="0" smtClean="0">
                <a:latin typeface="Arial" panose="020B0604020202020204" pitchFamily="34" charset="0"/>
                <a:cs typeface="Arial" panose="020B0604020202020204" pitchFamily="34" charset="0"/>
              </a:rPr>
              <a:t>JUEGOS CON BASE AUDITIVA</a:t>
            </a:r>
            <a:endParaRPr lang="es-P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922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latin typeface="Arial" panose="020B0604020202020204" pitchFamily="34" charset="0"/>
                <a:cs typeface="Arial" panose="020B0604020202020204" pitchFamily="34" charset="0"/>
              </a:rPr>
              <a:t>ESTIMULACIÓN AUDITIVA</a:t>
            </a:r>
            <a:endParaRPr lang="es-PA" sz="32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rmAutofit/>
          </a:bodyPr>
          <a:lstStyle/>
          <a:p>
            <a:endParaRPr lang="es-PA" sz="2400" dirty="0" smtClean="0">
              <a:latin typeface="Arial" panose="020B0604020202020204" pitchFamily="34" charset="0"/>
              <a:cs typeface="Arial" panose="020B0604020202020204" pitchFamily="34" charset="0"/>
            </a:endParaRPr>
          </a:p>
          <a:p>
            <a:r>
              <a:rPr lang="es-PA" sz="2000" dirty="0" smtClean="0">
                <a:latin typeface="Arial" panose="020B0604020202020204" pitchFamily="34" charset="0"/>
                <a:cs typeface="Arial" panose="020B0604020202020204" pitchFamily="34" charset="0"/>
              </a:rPr>
              <a:t>AUDIO DE VOCES FAMILIARES</a:t>
            </a:r>
          </a:p>
          <a:p>
            <a:endParaRPr lang="es-PA" sz="2000" dirty="0">
              <a:latin typeface="Arial" panose="020B0604020202020204" pitchFamily="34" charset="0"/>
              <a:cs typeface="Arial" panose="020B0604020202020204" pitchFamily="34" charset="0"/>
            </a:endParaRPr>
          </a:p>
          <a:p>
            <a:endParaRPr lang="es-PA" sz="2000" dirty="0" smtClean="0">
              <a:latin typeface="Arial" panose="020B0604020202020204" pitchFamily="34" charset="0"/>
              <a:cs typeface="Arial" panose="020B0604020202020204" pitchFamily="34" charset="0"/>
            </a:endParaRPr>
          </a:p>
          <a:p>
            <a:pPr marL="0" indent="0">
              <a:buNone/>
            </a:pPr>
            <a:endParaRPr lang="es-PA" sz="2000" dirty="0" smtClean="0">
              <a:latin typeface="Arial" panose="020B0604020202020204" pitchFamily="34" charset="0"/>
              <a:cs typeface="Arial" panose="020B0604020202020204" pitchFamily="34" charset="0"/>
            </a:endParaRPr>
          </a:p>
          <a:p>
            <a:endParaRPr lang="es-PA" sz="2000" dirty="0">
              <a:latin typeface="Arial" panose="020B0604020202020204" pitchFamily="34" charset="0"/>
              <a:cs typeface="Arial" panose="020B0604020202020204" pitchFamily="34" charset="0"/>
            </a:endParaRPr>
          </a:p>
          <a:p>
            <a:r>
              <a:rPr lang="es-PA" sz="2000" dirty="0" smtClean="0">
                <a:latin typeface="Arial" panose="020B0604020202020204" pitchFamily="34" charset="0"/>
                <a:cs typeface="Arial" panose="020B0604020202020204" pitchFamily="34" charset="0"/>
              </a:rPr>
              <a:t>AUDIO DE RUIDOS FAMILIARES</a:t>
            </a:r>
            <a:endParaRPr lang="es-P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138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latin typeface="Arial" panose="020B0604020202020204" pitchFamily="34" charset="0"/>
                <a:cs typeface="Arial" panose="020B0604020202020204" pitchFamily="34" charset="0"/>
              </a:rPr>
              <a:t>ESTIMULACIÓN AUDITIVA</a:t>
            </a:r>
            <a:endParaRPr lang="es-PA" sz="32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rmAutofit lnSpcReduction="10000"/>
          </a:bodyPr>
          <a:lstStyle/>
          <a:p>
            <a:endParaRPr lang="es-PA" dirty="0" smtClean="0"/>
          </a:p>
          <a:p>
            <a:r>
              <a:rPr lang="es-PA" sz="2400" dirty="0" smtClean="0">
                <a:latin typeface="Arial" panose="020B0604020202020204" pitchFamily="34" charset="0"/>
                <a:cs typeface="Arial" panose="020B0604020202020204" pitchFamily="34" charset="0"/>
              </a:rPr>
              <a:t>JUEGOS DE IDENTIFICACIÓN DEL SONIDO</a:t>
            </a:r>
          </a:p>
          <a:p>
            <a:endParaRPr lang="es-PA" sz="2400" dirty="0">
              <a:latin typeface="Arial" panose="020B0604020202020204" pitchFamily="34" charset="0"/>
              <a:cs typeface="Arial" panose="020B0604020202020204" pitchFamily="34" charset="0"/>
            </a:endParaRPr>
          </a:p>
          <a:p>
            <a:pPr marL="0" indent="0">
              <a:buNone/>
            </a:pPr>
            <a:endParaRPr lang="es-PA" sz="2400" dirty="0" smtClean="0">
              <a:latin typeface="Arial" panose="020B0604020202020204" pitchFamily="34" charset="0"/>
              <a:cs typeface="Arial" panose="020B0604020202020204" pitchFamily="34" charset="0"/>
            </a:endParaRPr>
          </a:p>
          <a:p>
            <a:pPr marL="0" indent="0">
              <a:buNone/>
            </a:pPr>
            <a:endParaRPr lang="es-PA" sz="2400" dirty="0" smtClean="0">
              <a:latin typeface="Arial" panose="020B0604020202020204" pitchFamily="34" charset="0"/>
              <a:cs typeface="Arial" panose="020B0604020202020204" pitchFamily="34" charset="0"/>
            </a:endParaRPr>
          </a:p>
          <a:p>
            <a:endParaRPr lang="es-PA" sz="2400" dirty="0">
              <a:latin typeface="Arial" panose="020B0604020202020204" pitchFamily="34" charset="0"/>
              <a:cs typeface="Arial" panose="020B0604020202020204" pitchFamily="34" charset="0"/>
            </a:endParaRPr>
          </a:p>
          <a:p>
            <a:r>
              <a:rPr lang="es-PA" sz="2400" dirty="0" smtClean="0">
                <a:latin typeface="Arial" panose="020B0604020202020204" pitchFamily="34" charset="0"/>
                <a:cs typeface="Arial" panose="020B0604020202020204" pitchFamily="34" charset="0"/>
              </a:rPr>
              <a:t>JUEGOS DE PROCEDENCIA DEL SONIDO</a:t>
            </a:r>
            <a:endParaRPr lang="es-P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935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latin typeface="Arial" panose="020B0604020202020204" pitchFamily="34" charset="0"/>
                <a:cs typeface="Arial" panose="020B0604020202020204" pitchFamily="34" charset="0"/>
              </a:rPr>
              <a:t>ESTIMULACIÓN AUDITIVA</a:t>
            </a:r>
            <a:endParaRPr lang="es-PA" sz="32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lstStyle/>
          <a:p>
            <a:endParaRPr lang="es-PA" dirty="0" smtClean="0"/>
          </a:p>
          <a:p>
            <a:r>
              <a:rPr lang="es-PA" sz="2400" dirty="0" smtClean="0">
                <a:latin typeface="Arial" panose="020B0604020202020204" pitchFamily="34" charset="0"/>
                <a:cs typeface="Arial" panose="020B0604020202020204" pitchFamily="34" charset="0"/>
              </a:rPr>
              <a:t>JUEGO DE DISCRIMINACIÓN DE SONIDOS</a:t>
            </a:r>
          </a:p>
          <a:p>
            <a:endParaRPr lang="es-PA" sz="2400" dirty="0">
              <a:latin typeface="Arial" panose="020B0604020202020204" pitchFamily="34" charset="0"/>
              <a:cs typeface="Arial" panose="020B0604020202020204" pitchFamily="34" charset="0"/>
            </a:endParaRPr>
          </a:p>
          <a:p>
            <a:pPr marL="0" indent="0">
              <a:buNone/>
            </a:pPr>
            <a:endParaRPr lang="es-PA" sz="2400" dirty="0" smtClean="0">
              <a:latin typeface="Arial" panose="020B0604020202020204" pitchFamily="34" charset="0"/>
              <a:cs typeface="Arial" panose="020B0604020202020204" pitchFamily="34" charset="0"/>
            </a:endParaRPr>
          </a:p>
          <a:p>
            <a:endParaRPr lang="es-PA" sz="2400" dirty="0">
              <a:latin typeface="Arial" panose="020B0604020202020204" pitchFamily="34" charset="0"/>
              <a:cs typeface="Arial" panose="020B0604020202020204" pitchFamily="34" charset="0"/>
            </a:endParaRPr>
          </a:p>
          <a:p>
            <a:r>
              <a:rPr lang="es-PA" sz="2400" dirty="0" smtClean="0">
                <a:latin typeface="Arial" panose="020B0604020202020204" pitchFamily="34" charset="0"/>
                <a:cs typeface="Arial" panose="020B0604020202020204" pitchFamily="34" charset="0"/>
              </a:rPr>
              <a:t>JUEGO DE ASOCIACIÓN IMAGEN-SONIDO</a:t>
            </a:r>
            <a:endParaRPr lang="es-P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110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2800" dirty="0" smtClean="0">
                <a:latin typeface="Arial" panose="020B0604020202020204" pitchFamily="34" charset="0"/>
                <a:cs typeface="Arial" panose="020B0604020202020204" pitchFamily="34" charset="0"/>
              </a:rPr>
              <a:t>ESTIMULACIÓN AUDITIVA</a:t>
            </a:r>
            <a:endParaRPr lang="es-PA" sz="28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rmAutofit fontScale="70000" lnSpcReduction="20000"/>
          </a:bodyPr>
          <a:lstStyle/>
          <a:p>
            <a:endParaRPr lang="es-PA" dirty="0" smtClean="0"/>
          </a:p>
          <a:p>
            <a:r>
              <a:rPr lang="es-PA" sz="2400" dirty="0" smtClean="0">
                <a:latin typeface="Arial" panose="020B0604020202020204" pitchFamily="34" charset="0"/>
                <a:cs typeface="Arial" panose="020B0604020202020204" pitchFamily="34" charset="0"/>
              </a:rPr>
              <a:t>PERCEPCIÓN DE SÍLABAS-PALABRAS</a:t>
            </a:r>
          </a:p>
          <a:p>
            <a:pPr marL="0" indent="0">
              <a:buNone/>
            </a:pPr>
            <a:endParaRPr lang="es-PA" sz="2400" dirty="0" smtClean="0">
              <a:latin typeface="Arial" panose="020B0604020202020204" pitchFamily="34" charset="0"/>
              <a:cs typeface="Arial" panose="020B0604020202020204" pitchFamily="34" charset="0"/>
            </a:endParaRPr>
          </a:p>
          <a:p>
            <a:endParaRPr lang="es-PA" sz="2400" dirty="0">
              <a:latin typeface="Arial" panose="020B0604020202020204" pitchFamily="34" charset="0"/>
              <a:cs typeface="Arial" panose="020B0604020202020204" pitchFamily="34" charset="0"/>
            </a:endParaRPr>
          </a:p>
          <a:p>
            <a:endParaRPr lang="es-PA" sz="2400" dirty="0" smtClean="0">
              <a:latin typeface="Arial" panose="020B0604020202020204" pitchFamily="34" charset="0"/>
              <a:cs typeface="Arial" panose="020B0604020202020204" pitchFamily="34" charset="0"/>
            </a:endParaRPr>
          </a:p>
          <a:p>
            <a:r>
              <a:rPr lang="es-PA" sz="2400" dirty="0" smtClean="0">
                <a:latin typeface="Arial" panose="020B0604020202020204" pitchFamily="34" charset="0"/>
                <a:cs typeface="Arial" panose="020B0604020202020204" pitchFamily="34" charset="0"/>
              </a:rPr>
              <a:t>RECONOCIMIENTO DE VOCES DE FAMILIARES</a:t>
            </a:r>
          </a:p>
          <a:p>
            <a:endParaRPr lang="es-PA" sz="2400" dirty="0">
              <a:latin typeface="Arial" panose="020B0604020202020204" pitchFamily="34" charset="0"/>
              <a:cs typeface="Arial" panose="020B0604020202020204" pitchFamily="34" charset="0"/>
            </a:endParaRPr>
          </a:p>
          <a:p>
            <a:endParaRPr lang="es-PA" sz="2400" dirty="0" smtClean="0">
              <a:latin typeface="Arial" panose="020B0604020202020204" pitchFamily="34" charset="0"/>
              <a:cs typeface="Arial" panose="020B0604020202020204" pitchFamily="34" charset="0"/>
            </a:endParaRPr>
          </a:p>
          <a:p>
            <a:endParaRPr lang="es-PA" sz="2400" dirty="0">
              <a:latin typeface="Arial" panose="020B0604020202020204" pitchFamily="34" charset="0"/>
              <a:cs typeface="Arial" panose="020B0604020202020204" pitchFamily="34" charset="0"/>
            </a:endParaRPr>
          </a:p>
          <a:p>
            <a:r>
              <a:rPr lang="es-PA" sz="2400" dirty="0" smtClean="0">
                <a:latin typeface="Arial" panose="020B0604020202020204" pitchFamily="34" charset="0"/>
                <a:cs typeface="Arial" panose="020B0604020202020204" pitchFamily="34" charset="0"/>
              </a:rPr>
              <a:t>JUEGOS DE MEMORIA  AUDITIVA</a:t>
            </a:r>
          </a:p>
        </p:txBody>
      </p:sp>
    </p:spTree>
    <p:extLst>
      <p:ext uri="{BB962C8B-B14F-4D97-AF65-F5344CB8AC3E}">
        <p14:creationId xmlns:p14="http://schemas.microsoft.com/office/powerpoint/2010/main" val="3280196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latin typeface="Arial" panose="020B0604020202020204" pitchFamily="34" charset="0"/>
                <a:cs typeface="Arial" panose="020B0604020202020204" pitchFamily="34" charset="0"/>
              </a:rPr>
              <a:t>ÁREA DEL LENGUAJE</a:t>
            </a:r>
            <a:endParaRPr lang="es-PA" sz="32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lstStyle/>
          <a:p>
            <a:endParaRPr lang="es-PA" dirty="0" smtClean="0"/>
          </a:p>
          <a:p>
            <a:r>
              <a:rPr lang="es-PA" dirty="0" smtClean="0"/>
              <a:t>PERCEPCIÓN DE SONIDOS DIVERSOS</a:t>
            </a:r>
          </a:p>
          <a:p>
            <a:endParaRPr lang="es-PA" dirty="0"/>
          </a:p>
          <a:p>
            <a:pPr marL="0" indent="0">
              <a:buNone/>
            </a:pPr>
            <a:endParaRPr lang="es-PA" dirty="0" smtClean="0"/>
          </a:p>
          <a:p>
            <a:r>
              <a:rPr lang="es-PA" dirty="0" smtClean="0"/>
              <a:t>PERCEPCIÓN DE PALABRAS</a:t>
            </a:r>
            <a:endParaRPr lang="es-PA" dirty="0"/>
          </a:p>
        </p:txBody>
      </p:sp>
    </p:spTree>
    <p:extLst>
      <p:ext uri="{BB962C8B-B14F-4D97-AF65-F5344CB8AC3E}">
        <p14:creationId xmlns:p14="http://schemas.microsoft.com/office/powerpoint/2010/main" val="3391217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A" dirty="0" smtClean="0"/>
              <a:t>Y QUÉ SERÁ LA ESTIMULACIÓN TEMPRANA?</a:t>
            </a:r>
            <a:endParaRPr lang="es-PA" dirty="0"/>
          </a:p>
        </p:txBody>
      </p:sp>
      <p:sp>
        <p:nvSpPr>
          <p:cNvPr id="3" name="2 Marcador de contenido"/>
          <p:cNvSpPr>
            <a:spLocks noGrp="1"/>
          </p:cNvSpPr>
          <p:nvPr>
            <p:ph idx="1"/>
          </p:nvPr>
        </p:nvSpPr>
        <p:spPr/>
        <p:txBody>
          <a:bodyPr/>
          <a:lstStyle/>
          <a:p>
            <a:endParaRPr lang="es-PA" dirty="0" smtClean="0"/>
          </a:p>
          <a:p>
            <a:pPr marL="0" indent="0">
              <a:buNone/>
            </a:pPr>
            <a:r>
              <a:rPr lang="es-PA" dirty="0"/>
              <a:t> </a:t>
            </a:r>
            <a:r>
              <a:rPr lang="es-PA" dirty="0" err="1" smtClean="0"/>
              <a:t>Guilbauth</a:t>
            </a:r>
            <a:r>
              <a:rPr lang="es-PA" dirty="0" smtClean="0"/>
              <a:t>, la define como “ el conjunto de herramientas empleadas en la adquisición, desarrollo y fortalecimiento de conductas, habilidades y destrezas en las áreas del desarrollo físico, emocional, cognitivo, lenguaje y social del niño de 0 a 7 años”</a:t>
            </a:r>
            <a:endParaRPr lang="es-PA" dirty="0"/>
          </a:p>
        </p:txBody>
      </p:sp>
    </p:spTree>
    <p:extLst>
      <p:ext uri="{BB962C8B-B14F-4D97-AF65-F5344CB8AC3E}">
        <p14:creationId xmlns:p14="http://schemas.microsoft.com/office/powerpoint/2010/main" val="567927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latin typeface="Arial" panose="020B0604020202020204" pitchFamily="34" charset="0"/>
                <a:cs typeface="Arial" panose="020B0604020202020204" pitchFamily="34" charset="0"/>
              </a:rPr>
              <a:t>AREA DE LENGUAJE</a:t>
            </a:r>
            <a:endParaRPr lang="es-PA" sz="32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lstStyle/>
          <a:p>
            <a:endParaRPr lang="es-PA" dirty="0" smtClean="0"/>
          </a:p>
          <a:p>
            <a:r>
              <a:rPr lang="es-PA" sz="2400" dirty="0" smtClean="0">
                <a:latin typeface="Arial" panose="020B0604020202020204" pitchFamily="34" charset="0"/>
                <a:cs typeface="Arial" panose="020B0604020202020204" pitchFamily="34" charset="0"/>
              </a:rPr>
              <a:t>DESCRIPCIÓN DE   ACCIONES SENCILLAS</a:t>
            </a:r>
          </a:p>
          <a:p>
            <a:endParaRPr lang="es-PA" sz="2400" dirty="0" smtClean="0">
              <a:latin typeface="Arial" panose="020B0604020202020204" pitchFamily="34" charset="0"/>
              <a:cs typeface="Arial" panose="020B0604020202020204" pitchFamily="34" charset="0"/>
            </a:endParaRPr>
          </a:p>
          <a:p>
            <a:pPr marL="0" indent="0">
              <a:buNone/>
            </a:pPr>
            <a:endParaRPr lang="es-PA" sz="2400" dirty="0">
              <a:latin typeface="Arial" panose="020B0604020202020204" pitchFamily="34" charset="0"/>
              <a:cs typeface="Arial" panose="020B0604020202020204" pitchFamily="34" charset="0"/>
            </a:endParaRPr>
          </a:p>
          <a:p>
            <a:endParaRPr lang="es-PA" sz="2400" dirty="0" smtClean="0">
              <a:latin typeface="Arial" panose="020B0604020202020204" pitchFamily="34" charset="0"/>
              <a:cs typeface="Arial" panose="020B0604020202020204" pitchFamily="34" charset="0"/>
            </a:endParaRPr>
          </a:p>
          <a:p>
            <a:r>
              <a:rPr lang="es-PA" sz="2400" dirty="0" smtClean="0">
                <a:latin typeface="Arial" panose="020B0604020202020204" pitchFamily="34" charset="0"/>
                <a:cs typeface="Arial" panose="020B0604020202020204" pitchFamily="34" charset="0"/>
              </a:rPr>
              <a:t>NARRACIÓN DE  SUCESOS  DE TRES O CUATROS ESCENAS</a:t>
            </a:r>
            <a:endParaRPr lang="es-P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130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2400" dirty="0" smtClean="0">
                <a:latin typeface="Arial" panose="020B0604020202020204" pitchFamily="34" charset="0"/>
                <a:cs typeface="Arial" panose="020B0604020202020204" pitchFamily="34" charset="0"/>
              </a:rPr>
              <a:t>EJEMPLOS DE TECNOLOGÍAS DE LA INFORMACIÓN EN LA ETOF</a:t>
            </a:r>
            <a:endParaRPr lang="es-PA" sz="24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457200" y="1600200"/>
            <a:ext cx="8229600" cy="4997152"/>
          </a:xfrm>
        </p:spPr>
        <p:txBody>
          <a:bodyPr/>
          <a:lstStyle/>
          <a:p>
            <a:endParaRPr lang="es-PA" dirty="0" smtClean="0"/>
          </a:p>
          <a:p>
            <a:pPr marL="0" indent="0">
              <a:buNone/>
            </a:pPr>
            <a:endParaRPr lang="es-PA" sz="28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556792"/>
            <a:ext cx="3096344"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755576" y="5955940"/>
            <a:ext cx="4572000" cy="646331"/>
          </a:xfrm>
          <a:prstGeom prst="rect">
            <a:avLst/>
          </a:prstGeom>
        </p:spPr>
        <p:txBody>
          <a:bodyPr>
            <a:spAutoFit/>
          </a:bodyPr>
          <a:lstStyle/>
          <a:p>
            <a:r>
              <a:rPr lang="es-PA" dirty="0"/>
              <a:t>http://es.calameo.com/books/0037926957eeb1e4b70ae</a:t>
            </a:r>
          </a:p>
        </p:txBody>
      </p:sp>
    </p:spTree>
    <p:extLst>
      <p:ext uri="{BB962C8B-B14F-4D97-AF65-F5344CB8AC3E}">
        <p14:creationId xmlns:p14="http://schemas.microsoft.com/office/powerpoint/2010/main" val="4131778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latin typeface="Arial" panose="020B0604020202020204" pitchFamily="34" charset="0"/>
                <a:cs typeface="Arial" panose="020B0604020202020204" pitchFamily="34" charset="0"/>
              </a:rPr>
              <a:t>REVISTA DIGITAL</a:t>
            </a:r>
            <a:endParaRPr lang="es-PA" sz="32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rmAutofit/>
          </a:bodyPr>
          <a:lstStyle/>
          <a:p>
            <a:endParaRPr lang="es-PA" sz="2400" dirty="0" smtClean="0">
              <a:latin typeface="Arial" panose="020B0604020202020204" pitchFamily="34" charset="0"/>
              <a:cs typeface="Arial" panose="020B0604020202020204" pitchFamily="34" charset="0"/>
            </a:endParaRPr>
          </a:p>
          <a:p>
            <a:endParaRPr lang="es-PA" sz="24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56791"/>
            <a:ext cx="8382000" cy="417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847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2800" dirty="0" smtClean="0">
                <a:latin typeface="Arial" panose="020B0604020202020204" pitchFamily="34" charset="0"/>
                <a:cs typeface="Arial" panose="020B0604020202020204" pitchFamily="34" charset="0"/>
              </a:rPr>
              <a:t>BLOG DE ESTIMULACIÓN TEMPRANA</a:t>
            </a:r>
            <a:endParaRPr lang="es-PA" sz="28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lstStyle/>
          <a:p>
            <a:endParaRPr lang="es-PA" dirty="0" smtClean="0"/>
          </a:p>
          <a:p>
            <a:endParaRPr lang="es-PA" sz="24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1412776"/>
            <a:ext cx="7334250" cy="487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7266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latin typeface="Arial" panose="020B0604020202020204" pitchFamily="34" charset="0"/>
                <a:cs typeface="Arial" panose="020B0604020202020204" pitchFamily="34" charset="0"/>
              </a:rPr>
              <a:t>PAGINA WEB</a:t>
            </a:r>
            <a:endParaRPr lang="es-PA" sz="32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lstStyle/>
          <a:p>
            <a:endParaRPr lang="es-PA" dirty="0" smtClean="0"/>
          </a:p>
          <a:p>
            <a:endParaRPr lang="es-PA" sz="28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881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A"/>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23469" y="3498850"/>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8618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A"/>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23469" y="3498850"/>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559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600" dirty="0" smtClean="0">
                <a:latin typeface="Arial" panose="020B0604020202020204" pitchFamily="34" charset="0"/>
                <a:cs typeface="Arial" panose="020B0604020202020204" pitchFamily="34" charset="0"/>
              </a:rPr>
              <a:t>PLASTILINA TRANSLÚCIDA</a:t>
            </a:r>
            <a:endParaRPr lang="es-PA" sz="3600" dirty="0">
              <a:latin typeface="Arial" panose="020B0604020202020204" pitchFamily="34" charset="0"/>
              <a:cs typeface="Arial" panose="020B0604020202020204" pitchFamily="34"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85344" y="3498850"/>
            <a:ext cx="23812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235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latin typeface="Arial" panose="020B0604020202020204" pitchFamily="34" charset="0"/>
                <a:cs typeface="Arial" panose="020B0604020202020204" pitchFamily="34" charset="0"/>
              </a:rPr>
              <a:t>LABERINTOS</a:t>
            </a:r>
            <a:endParaRPr lang="es-PA" sz="3200" dirty="0">
              <a:latin typeface="Arial" panose="020B0604020202020204" pitchFamily="34" charset="0"/>
              <a:cs typeface="Arial" panose="020B0604020202020204" pitchFamily="34"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23469" y="3498850"/>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19511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600" dirty="0" smtClean="0">
                <a:latin typeface="Arial" panose="020B0604020202020204" pitchFamily="34" charset="0"/>
                <a:cs typeface="Arial" panose="020B0604020202020204" pitchFamily="34" charset="0"/>
              </a:rPr>
              <a:t>CLAVIJAS</a:t>
            </a:r>
            <a:endParaRPr lang="es-PA" sz="3600" dirty="0">
              <a:latin typeface="Arial" panose="020B0604020202020204" pitchFamily="34" charset="0"/>
              <a:cs typeface="Arial" panose="020B0604020202020204" pitchFamily="34"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23469" y="3498850"/>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6806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A" sz="2800" dirty="0" smtClean="0">
                <a:latin typeface="Arial" panose="020B0604020202020204" pitchFamily="34" charset="0"/>
                <a:cs typeface="Arial" panose="020B0604020202020204" pitchFamily="34" charset="0"/>
              </a:rPr>
              <a:t>CÓMO CONJUGAMOS EL PAPEL DE LA TECNOLOGÍA EN LA ESTIMULACIÓN TEMPRANA?</a:t>
            </a:r>
            <a:endParaRPr lang="es-PA" sz="28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rmAutofit lnSpcReduction="10000"/>
          </a:bodyPr>
          <a:lstStyle/>
          <a:p>
            <a:endParaRPr lang="es-PA" dirty="0" smtClean="0"/>
          </a:p>
          <a:p>
            <a:r>
              <a:rPr lang="es-PA" sz="2400" dirty="0" smtClean="0">
                <a:latin typeface="Arial" panose="020B0604020202020204" pitchFamily="34" charset="0"/>
                <a:cs typeface="Arial" panose="020B0604020202020204" pitchFamily="34" charset="0"/>
              </a:rPr>
              <a:t>Al emplear la tecnología un conjunto de acciones</a:t>
            </a:r>
          </a:p>
          <a:p>
            <a:pPr marL="0" indent="0">
              <a:buNone/>
            </a:pPr>
            <a:r>
              <a:rPr lang="es-PA" sz="2400" dirty="0" smtClean="0">
                <a:latin typeface="Arial" panose="020B0604020202020204" pitchFamily="34" charset="0"/>
                <a:cs typeface="Arial" panose="020B0604020202020204" pitchFamily="34" charset="0"/>
              </a:rPr>
              <a:t>  tecnificadas en una determinada actividad estimuladora,</a:t>
            </a:r>
          </a:p>
          <a:p>
            <a:pPr marL="0" indent="0">
              <a:buNone/>
            </a:pPr>
            <a:r>
              <a:rPr lang="es-PA" sz="2400" dirty="0" smtClean="0">
                <a:latin typeface="Arial" panose="020B0604020202020204" pitchFamily="34" charset="0"/>
                <a:cs typeface="Arial" panose="020B0604020202020204" pitchFamily="34" charset="0"/>
              </a:rPr>
              <a:t> esta persigue la eficiencia en los resultados programados,</a:t>
            </a:r>
          </a:p>
          <a:p>
            <a:pPr marL="0" indent="0">
              <a:buNone/>
            </a:pPr>
            <a:r>
              <a:rPr lang="es-PA" sz="2400" dirty="0" smtClean="0">
                <a:latin typeface="Arial" panose="020B0604020202020204" pitchFamily="34" charset="0"/>
                <a:cs typeface="Arial" panose="020B0604020202020204" pitchFamily="34" charset="0"/>
              </a:rPr>
              <a:t> eliminando así la impronta, el ensayo y el error .</a:t>
            </a:r>
          </a:p>
          <a:p>
            <a:endParaRPr lang="es-PA"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8500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600" dirty="0" smtClean="0">
                <a:latin typeface="Arial" panose="020B0604020202020204" pitchFamily="34" charset="0"/>
                <a:cs typeface="Arial" panose="020B0604020202020204" pitchFamily="34" charset="0"/>
              </a:rPr>
              <a:t>CLAVIJAS DIVERSAS</a:t>
            </a:r>
            <a:endParaRPr lang="es-PA" sz="3600" dirty="0">
              <a:latin typeface="Arial" panose="020B0604020202020204" pitchFamily="34" charset="0"/>
              <a:cs typeface="Arial" panose="020B0604020202020204" pitchFamily="34"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772816"/>
            <a:ext cx="6192688" cy="417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38454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A"/>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23469" y="3498850"/>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88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A"/>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23469" y="3498850"/>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05864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600" dirty="0" smtClean="0">
                <a:latin typeface="Arial" panose="020B0604020202020204" pitchFamily="34" charset="0"/>
                <a:cs typeface="Arial" panose="020B0604020202020204" pitchFamily="34" charset="0"/>
              </a:rPr>
              <a:t>ENSARTADO DE FORMAS</a:t>
            </a:r>
            <a:endParaRPr lang="es-PA" sz="3600" dirty="0">
              <a:latin typeface="Arial" panose="020B0604020202020204" pitchFamily="34" charset="0"/>
              <a:cs typeface="Arial" panose="020B0604020202020204" pitchFamily="34" charset="0"/>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810953"/>
            <a:ext cx="5328592" cy="399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7566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latin typeface="Arial" panose="020B0604020202020204" pitchFamily="34" charset="0"/>
                <a:cs typeface="Arial" panose="020B0604020202020204" pitchFamily="34" charset="0"/>
              </a:rPr>
              <a:t>TUERCAS Y TORNILLOS</a:t>
            </a:r>
            <a:endParaRPr lang="es-PA" sz="3200" dirty="0">
              <a:latin typeface="Arial" panose="020B0604020202020204" pitchFamily="34" charset="0"/>
              <a:cs typeface="Arial" panose="020B0604020202020204" pitchFamily="34" charset="0"/>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23469" y="3498850"/>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1668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600" dirty="0" smtClean="0">
                <a:latin typeface="Arial" panose="020B0604020202020204" pitchFamily="34" charset="0"/>
                <a:cs typeface="Arial" panose="020B0604020202020204" pitchFamily="34" charset="0"/>
              </a:rPr>
              <a:t>CAJA DE ENROSCADO Y DESENROSCADO</a:t>
            </a:r>
            <a:endParaRPr lang="es-PA" sz="3600" dirty="0">
              <a:latin typeface="Arial" panose="020B0604020202020204" pitchFamily="34" charset="0"/>
              <a:cs typeface="Arial" panose="020B0604020202020204" pitchFamily="34" charset="0"/>
            </a:endParaRP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6768751" cy="4752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84209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600" dirty="0" smtClean="0">
                <a:latin typeface="Arial" panose="020B0604020202020204" pitchFamily="34" charset="0"/>
                <a:cs typeface="Arial" panose="020B0604020202020204" pitchFamily="34" charset="0"/>
              </a:rPr>
              <a:t>PRETRAZADO</a:t>
            </a:r>
            <a:endParaRPr lang="es-PA" sz="3600" dirty="0">
              <a:latin typeface="Arial" panose="020B0604020202020204" pitchFamily="34" charset="0"/>
              <a:cs typeface="Arial" panose="020B0604020202020204" pitchFamily="34" charset="0"/>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1849" y="1628800"/>
            <a:ext cx="5682439"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7612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600" dirty="0" smtClean="0">
                <a:latin typeface="Arial" panose="020B0604020202020204" pitchFamily="34" charset="0"/>
                <a:cs typeface="Arial" panose="020B0604020202020204" pitchFamily="34" charset="0"/>
              </a:rPr>
              <a:t>ENSARTADOR DE FIGURAS</a:t>
            </a:r>
            <a:endParaRPr lang="es-PA" sz="3600" dirty="0">
              <a:latin typeface="Arial" panose="020B0604020202020204" pitchFamily="34" charset="0"/>
              <a:cs typeface="Arial" panose="020B0604020202020204" pitchFamily="34" charset="0"/>
            </a:endParaRP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594929"/>
            <a:ext cx="5904656" cy="4428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2231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A" dirty="0" smtClean="0"/>
              <a:t>SECUENCIA GRAFO-MOTRIZ</a:t>
            </a:r>
            <a:endParaRPr lang="es-PA"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756947"/>
            <a:ext cx="5904656"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9025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600" dirty="0" smtClean="0">
                <a:latin typeface="Arial" panose="020B0604020202020204" pitchFamily="34" charset="0"/>
                <a:cs typeface="Arial" panose="020B0604020202020204" pitchFamily="34" charset="0"/>
              </a:rPr>
              <a:t>ENHEBRADO DE FORMAS</a:t>
            </a:r>
            <a:endParaRPr lang="es-PA" sz="3600" dirty="0">
              <a:latin typeface="Arial" panose="020B0604020202020204" pitchFamily="34" charset="0"/>
              <a:cs typeface="Arial" panose="020B0604020202020204" pitchFamily="34" charset="0"/>
            </a:endParaRP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1702941"/>
            <a:ext cx="5400600" cy="405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138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A" sz="2800" dirty="0" smtClean="0">
                <a:latin typeface="Arial" panose="020B0604020202020204" pitchFamily="34" charset="0"/>
                <a:cs typeface="Arial" panose="020B0604020202020204" pitchFamily="34" charset="0"/>
              </a:rPr>
              <a:t>AREAS DE APLICACIÓN DE LA TECNOLOGÍA EDUCATIVA EN LA ESTIMULACION TEMPRANA</a:t>
            </a:r>
            <a:endParaRPr lang="es-PA" sz="28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rmAutofit fontScale="62500" lnSpcReduction="20000"/>
          </a:bodyPr>
          <a:lstStyle/>
          <a:p>
            <a:endParaRPr lang="es-PA" dirty="0" smtClean="0"/>
          </a:p>
          <a:p>
            <a:r>
              <a:rPr lang="es-PA" sz="2800" dirty="0" smtClean="0">
                <a:latin typeface="Arial" panose="020B0604020202020204" pitchFamily="34" charset="0"/>
                <a:cs typeface="Arial" panose="020B0604020202020204" pitchFamily="34" charset="0"/>
              </a:rPr>
              <a:t>La Tecnología Educativa como conjunto de herramientas de la acción intervencionista de la Estimulación Temprana es aplicada en las áreas:</a:t>
            </a:r>
          </a:p>
          <a:p>
            <a:pPr marL="0" indent="0">
              <a:buNone/>
            </a:pPr>
            <a:endParaRPr lang="es-PA" sz="2800" dirty="0" smtClean="0">
              <a:latin typeface="Arial" panose="020B0604020202020204" pitchFamily="34" charset="0"/>
              <a:cs typeface="Arial" panose="020B0604020202020204" pitchFamily="34" charset="0"/>
            </a:endParaRPr>
          </a:p>
          <a:p>
            <a:r>
              <a:rPr lang="es-PA" sz="2400" dirty="0" smtClean="0">
                <a:latin typeface="Arial" panose="020B0604020202020204" pitchFamily="34" charset="0"/>
                <a:cs typeface="Arial" panose="020B0604020202020204" pitchFamily="34" charset="0"/>
              </a:rPr>
              <a:t>MOTORA</a:t>
            </a:r>
          </a:p>
          <a:p>
            <a:r>
              <a:rPr lang="es-PA" sz="2400" dirty="0" smtClean="0">
                <a:latin typeface="Arial" panose="020B0604020202020204" pitchFamily="34" charset="0"/>
                <a:cs typeface="Arial" panose="020B0604020202020204" pitchFamily="34" charset="0"/>
              </a:rPr>
              <a:t>LENGUAJE</a:t>
            </a:r>
          </a:p>
          <a:p>
            <a:r>
              <a:rPr lang="es-PA" sz="2400" dirty="0" smtClean="0">
                <a:latin typeface="Arial" panose="020B0604020202020204" pitchFamily="34" charset="0"/>
                <a:cs typeface="Arial" panose="020B0604020202020204" pitchFamily="34" charset="0"/>
              </a:rPr>
              <a:t>COGNITIVA</a:t>
            </a:r>
          </a:p>
          <a:p>
            <a:r>
              <a:rPr lang="es-PA" sz="2400" dirty="0" smtClean="0">
                <a:latin typeface="Arial" panose="020B0604020202020204" pitchFamily="34" charset="0"/>
                <a:cs typeface="Arial" panose="020B0604020202020204" pitchFamily="34" charset="0"/>
              </a:rPr>
              <a:t>EMOCIONAL</a:t>
            </a:r>
          </a:p>
          <a:p>
            <a:r>
              <a:rPr lang="es-PA" sz="2400" dirty="0" smtClean="0">
                <a:latin typeface="Arial" panose="020B0604020202020204" pitchFamily="34" charset="0"/>
                <a:cs typeface="Arial" panose="020B0604020202020204" pitchFamily="34" charset="0"/>
              </a:rPr>
              <a:t>SOCIAL</a:t>
            </a:r>
          </a:p>
          <a:p>
            <a:r>
              <a:rPr lang="es-PA" sz="2400" dirty="0" smtClean="0">
                <a:latin typeface="Arial" panose="020B0604020202020204" pitchFamily="34" charset="0"/>
                <a:cs typeface="Arial" panose="020B0604020202020204" pitchFamily="34" charset="0"/>
              </a:rPr>
              <a:t>ADMINISTRATIVA</a:t>
            </a:r>
            <a:endParaRPr lang="es-P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8286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latin typeface="Arial" panose="020B0604020202020204" pitchFamily="34" charset="0"/>
                <a:cs typeface="Arial" panose="020B0604020202020204" pitchFamily="34" charset="0"/>
              </a:rPr>
              <a:t>COORDINACIÓN MOTORA GRUESA</a:t>
            </a:r>
            <a:endParaRPr lang="es-PA" sz="32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lstStyle/>
          <a:p>
            <a:pPr marL="0" indent="0" algn="ctr">
              <a:buNone/>
            </a:pPr>
            <a:r>
              <a:rPr lang="es-PA" dirty="0" smtClean="0"/>
              <a:t>CUÑAS POSTURALES</a:t>
            </a:r>
          </a:p>
          <a:p>
            <a:pPr algn="ctr"/>
            <a:endParaRPr lang="es-PA" dirty="0" smtClean="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492896"/>
            <a:ext cx="4752528" cy="3632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1898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600" dirty="0" smtClean="0">
                <a:latin typeface="Arial" panose="020B0604020202020204" pitchFamily="34" charset="0"/>
                <a:cs typeface="Arial" panose="020B0604020202020204" pitchFamily="34" charset="0"/>
              </a:rPr>
              <a:t>REPTADOR</a:t>
            </a:r>
            <a:endParaRPr lang="es-PA" sz="36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lstStyle/>
          <a:p>
            <a:endParaRPr lang="es-PA" dirty="0" smtClean="0"/>
          </a:p>
          <a:p>
            <a:endParaRPr lang="es-PA"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1" y="1412776"/>
            <a:ext cx="6605004" cy="4732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0391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5458618"/>
          </a:xfrm>
        </p:spPr>
        <p:txBody>
          <a:bodyPr/>
          <a:lstStyle/>
          <a:p>
            <a:r>
              <a:rPr lang="es-PA" dirty="0" smtClean="0">
                <a:latin typeface="Arial" panose="020B0604020202020204" pitchFamily="34" charset="0"/>
                <a:cs typeface="Arial" panose="020B0604020202020204" pitchFamily="34" charset="0"/>
              </a:rPr>
              <a:t>MODELO DE MULTIMEDIA CON ADIVINANZA</a:t>
            </a:r>
            <a:endParaRPr lang="es-P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9831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6865" y="915337"/>
            <a:ext cx="6798735" cy="5105951"/>
          </a:xfrm>
        </p:spPr>
        <p:txBody>
          <a:bodyPr/>
          <a:lstStyle/>
          <a:p>
            <a:r>
              <a:rPr lang="es-PA" dirty="0" smtClean="0"/>
              <a:t>MODELO DE MULTIMEDIA CON TRABALENGUAS</a:t>
            </a:r>
            <a:endParaRPr lang="es-PA" dirty="0"/>
          </a:p>
        </p:txBody>
      </p:sp>
    </p:spTree>
    <p:extLst>
      <p:ext uri="{BB962C8B-B14F-4D97-AF65-F5344CB8AC3E}">
        <p14:creationId xmlns:p14="http://schemas.microsoft.com/office/powerpoint/2010/main" val="4340428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6865" y="915337"/>
            <a:ext cx="6798735" cy="5249967"/>
          </a:xfrm>
        </p:spPr>
        <p:txBody>
          <a:bodyPr/>
          <a:lstStyle/>
          <a:p>
            <a:r>
              <a:rPr lang="es-PA" dirty="0" smtClean="0"/>
              <a:t>MODELO DE MULTIMEDIA CON CUENTOS</a:t>
            </a:r>
            <a:endParaRPr lang="es-PA" dirty="0"/>
          </a:p>
        </p:txBody>
      </p:sp>
    </p:spTree>
    <p:extLst>
      <p:ext uri="{BB962C8B-B14F-4D97-AF65-F5344CB8AC3E}">
        <p14:creationId xmlns:p14="http://schemas.microsoft.com/office/powerpoint/2010/main" val="5845878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6865" y="915337"/>
            <a:ext cx="6798735" cy="5033943"/>
          </a:xfrm>
        </p:spPr>
        <p:txBody>
          <a:bodyPr/>
          <a:lstStyle/>
          <a:p>
            <a:r>
              <a:rPr lang="es-PA" dirty="0" smtClean="0"/>
              <a:t>MIL GRACIAS</a:t>
            </a:r>
            <a:br>
              <a:rPr lang="es-PA" dirty="0" smtClean="0"/>
            </a:br>
            <a:r>
              <a:rPr lang="es-PA" dirty="0" smtClean="0"/>
              <a:t>DR. </a:t>
            </a:r>
            <a:r>
              <a:rPr lang="es-PA" sz="3200" dirty="0" smtClean="0"/>
              <a:t>JOSÉ A. GUILBAUTH</a:t>
            </a:r>
            <a:br>
              <a:rPr lang="es-PA" sz="3200" dirty="0" smtClean="0"/>
            </a:br>
            <a:r>
              <a:rPr lang="es-PA" sz="3200" smtClean="0"/>
              <a:t>(losguilbauth_1@Hotmail.com)</a:t>
            </a:r>
            <a:endParaRPr lang="es-PA" dirty="0"/>
          </a:p>
        </p:txBody>
      </p:sp>
    </p:spTree>
    <p:extLst>
      <p:ext uri="{BB962C8B-B14F-4D97-AF65-F5344CB8AC3E}">
        <p14:creationId xmlns:p14="http://schemas.microsoft.com/office/powerpoint/2010/main" val="2254926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A" sz="3200" dirty="0" smtClean="0">
                <a:latin typeface="Arial" panose="020B0604020202020204" pitchFamily="34" charset="0"/>
                <a:cs typeface="Arial" panose="020B0604020202020204" pitchFamily="34" charset="0"/>
              </a:rPr>
              <a:t>CON QUÉ HERRAMIENTAS INTERVIENE LA TECNOLOGÍA EDUCATIVA EN LA ESTIMULACIÓN TEMPRANA</a:t>
            </a:r>
            <a:endParaRPr lang="es-PA" sz="32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lstStyle/>
          <a:p>
            <a:pPr marL="0" indent="0">
              <a:buNone/>
            </a:pPr>
            <a:endParaRPr lang="es-PA" sz="2400" dirty="0" smtClean="0">
              <a:latin typeface="Arial" panose="020B0604020202020204" pitchFamily="34" charset="0"/>
              <a:cs typeface="Arial" panose="020B0604020202020204" pitchFamily="34" charset="0"/>
            </a:endParaRPr>
          </a:p>
          <a:p>
            <a:r>
              <a:rPr lang="es-PA" sz="2400" dirty="0" smtClean="0">
                <a:latin typeface="Arial" panose="020B0604020202020204" pitchFamily="34" charset="0"/>
                <a:cs typeface="Arial" panose="020B0604020202020204" pitchFamily="34" charset="0"/>
              </a:rPr>
              <a:t>PLANEAMIENTO </a:t>
            </a:r>
          </a:p>
          <a:p>
            <a:r>
              <a:rPr lang="es-PA" sz="2400" dirty="0" smtClean="0">
                <a:latin typeface="Arial" panose="020B0604020202020204" pitchFamily="34" charset="0"/>
                <a:cs typeface="Arial" panose="020B0604020202020204" pitchFamily="34" charset="0"/>
              </a:rPr>
              <a:t>DISEÑO Y ELABORACIÓN DE SOPORTES TECNOLÓGICOS</a:t>
            </a:r>
          </a:p>
          <a:p>
            <a:r>
              <a:rPr lang="es-PA" sz="2400" dirty="0" smtClean="0">
                <a:latin typeface="Arial" panose="020B0604020202020204" pitchFamily="34" charset="0"/>
                <a:cs typeface="Arial" panose="020B0604020202020204" pitchFamily="34" charset="0"/>
              </a:rPr>
              <a:t>SEGUIMIENTO </a:t>
            </a:r>
          </a:p>
          <a:p>
            <a:r>
              <a:rPr lang="es-PA" sz="2400" dirty="0" smtClean="0">
                <a:latin typeface="Arial" panose="020B0604020202020204" pitchFamily="34" charset="0"/>
                <a:cs typeface="Arial" panose="020B0604020202020204" pitchFamily="34" charset="0"/>
              </a:rPr>
              <a:t>TECNOLOGÍAS DE LA INFORMACIÓN</a:t>
            </a:r>
          </a:p>
          <a:p>
            <a:r>
              <a:rPr lang="es-PA" sz="2400" dirty="0" smtClean="0">
                <a:latin typeface="Arial" panose="020B0604020202020204" pitchFamily="34" charset="0"/>
                <a:cs typeface="Arial" panose="020B0604020202020204" pitchFamily="34" charset="0"/>
              </a:rPr>
              <a:t>TECNOLOGÍAS DE LA COMUNICACIÓN</a:t>
            </a:r>
            <a:endParaRPr lang="es-P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1965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A" sz="3200" dirty="0" smtClean="0">
                <a:latin typeface="Arial" panose="020B0604020202020204" pitchFamily="34" charset="0"/>
                <a:cs typeface="Arial" panose="020B0604020202020204" pitchFamily="34" charset="0"/>
              </a:rPr>
              <a:t>CÓMO CONJUGAMOS EL PAPEL DE LA TECNOLOGÍA EN LA ESTIMULACIÓN TEMPRANA?</a:t>
            </a:r>
            <a:endParaRPr lang="es-PA" sz="32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lstStyle/>
          <a:p>
            <a:endParaRPr lang="es-PA" dirty="0" smtClean="0"/>
          </a:p>
          <a:p>
            <a:r>
              <a:rPr lang="es-PA" sz="2800" dirty="0" smtClean="0"/>
              <a:t>Ese conjunto de herramientas que aplicamos en la ESTIMULACIÓN TEMPRANA, deben llevar todo un proceso de planificación e implementación en su diario accionar.</a:t>
            </a:r>
            <a:endParaRPr lang="es-PA" sz="2800" dirty="0"/>
          </a:p>
        </p:txBody>
      </p:sp>
    </p:spTree>
    <p:extLst>
      <p:ext uri="{BB962C8B-B14F-4D97-AF65-F5344CB8AC3E}">
        <p14:creationId xmlns:p14="http://schemas.microsoft.com/office/powerpoint/2010/main" val="315761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PA" sz="2800" dirty="0" smtClean="0">
                <a:latin typeface="Arial" panose="020B0604020202020204" pitchFamily="34" charset="0"/>
                <a:cs typeface="Arial" panose="020B0604020202020204" pitchFamily="34" charset="0"/>
              </a:rPr>
              <a:t>CÓMO CONJUGAMOS EL PAPEL DE LA TECNOLOGÍA EN LA ESTIMULACIÓN TEMPRANA?</a:t>
            </a:r>
            <a:endParaRPr lang="es-PA" sz="2800"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lstStyle/>
          <a:p>
            <a:endParaRPr lang="es-PA" dirty="0" smtClean="0"/>
          </a:p>
          <a:p>
            <a:r>
              <a:rPr lang="es-PA" dirty="0" smtClean="0"/>
              <a:t>El accionar del proceso de ESTIMULACIÓN TEMPRANA, apoyado en conocimientos tecnológicos adecuados en su intervención, garantiza unos resultados favorables y exitosos.</a:t>
            </a:r>
            <a:endParaRPr lang="es-PA" dirty="0"/>
          </a:p>
        </p:txBody>
      </p:sp>
    </p:spTree>
    <p:extLst>
      <p:ext uri="{BB962C8B-B14F-4D97-AF65-F5344CB8AC3E}">
        <p14:creationId xmlns:p14="http://schemas.microsoft.com/office/powerpoint/2010/main" val="105897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3200" dirty="0" smtClean="0"/>
              <a:t>ÁREA DE PLANIFICACIÓN</a:t>
            </a:r>
            <a:endParaRPr lang="es-PA" sz="3200" dirty="0"/>
          </a:p>
        </p:txBody>
      </p:sp>
      <p:sp>
        <p:nvSpPr>
          <p:cNvPr id="3" name="2 Marcador de contenido"/>
          <p:cNvSpPr>
            <a:spLocks noGrp="1"/>
          </p:cNvSpPr>
          <p:nvPr>
            <p:ph idx="1"/>
          </p:nvPr>
        </p:nvSpPr>
        <p:spPr/>
        <p:txBody>
          <a:bodyPr/>
          <a:lstStyle/>
          <a:p>
            <a:endParaRPr lang="es-PA" dirty="0" smtClean="0"/>
          </a:p>
          <a:p>
            <a:pPr marL="0" indent="0">
              <a:buNone/>
            </a:pPr>
            <a:r>
              <a:rPr lang="es-PA" dirty="0" smtClean="0"/>
              <a:t>TÉCNICAS:</a:t>
            </a:r>
          </a:p>
          <a:p>
            <a:pPr marL="0" indent="0">
              <a:buNone/>
            </a:pPr>
            <a:endParaRPr lang="es-PA" dirty="0"/>
          </a:p>
          <a:p>
            <a:pPr>
              <a:buFont typeface="Wingdings" panose="05000000000000000000" pitchFamily="2" charset="2"/>
              <a:buChar char="q"/>
            </a:pPr>
            <a:r>
              <a:rPr lang="es-PA" dirty="0" smtClean="0"/>
              <a:t>BANCO DE ACTIVIDADES Y SOPORTES</a:t>
            </a:r>
          </a:p>
          <a:p>
            <a:pPr>
              <a:buFont typeface="Wingdings" panose="05000000000000000000" pitchFamily="2" charset="2"/>
              <a:buChar char="q"/>
            </a:pPr>
            <a:r>
              <a:rPr lang="es-PA" dirty="0" smtClean="0"/>
              <a:t>BOCETO DE CONTENIDO</a:t>
            </a:r>
          </a:p>
          <a:p>
            <a:pPr>
              <a:buFont typeface="Wingdings" panose="05000000000000000000" pitchFamily="2" charset="2"/>
              <a:buChar char="q"/>
            </a:pPr>
            <a:r>
              <a:rPr lang="es-PA" dirty="0" smtClean="0"/>
              <a:t>GUIÓN PEDAGÓGICO</a:t>
            </a:r>
          </a:p>
          <a:p>
            <a:endParaRPr lang="es-PA" dirty="0"/>
          </a:p>
        </p:txBody>
      </p:sp>
    </p:spTree>
    <p:extLst>
      <p:ext uri="{BB962C8B-B14F-4D97-AF65-F5344CB8AC3E}">
        <p14:creationId xmlns:p14="http://schemas.microsoft.com/office/powerpoint/2010/main" val="38382403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1041</TotalTime>
  <Words>1150</Words>
  <Application>Microsoft Office PowerPoint</Application>
  <PresentationFormat>Presentación en pantalla (4:3)</PresentationFormat>
  <Paragraphs>245</Paragraphs>
  <Slides>55</Slides>
  <Notes>0</Notes>
  <HiddenSlides>0</HiddenSlides>
  <MMClips>0</MMClips>
  <ScaleCrop>false</ScaleCrop>
  <HeadingPairs>
    <vt:vector size="4" baseType="variant">
      <vt:variant>
        <vt:lpstr>Tema</vt:lpstr>
      </vt:variant>
      <vt:variant>
        <vt:i4>1</vt:i4>
      </vt:variant>
      <vt:variant>
        <vt:lpstr>Títulos de diapositiva</vt:lpstr>
      </vt:variant>
      <vt:variant>
        <vt:i4>55</vt:i4>
      </vt:variant>
    </vt:vector>
  </HeadingPairs>
  <TitlesOfParts>
    <vt:vector size="56" baseType="lpstr">
      <vt:lpstr>Orgánico</vt:lpstr>
      <vt:lpstr>UNIVERSIDAD ESPECIALIZADA DE LAS AMÉRICAS FACULTAD DE EDUCACIÓN ESPECIAL Y PEDAGOGÍA  USO DE LAS TICS EN EL PROCESO DE ESTIMULACIÓN TEMPRANA</vt:lpstr>
      <vt:lpstr>QUÉ ES LA TECNOLOGÍA EDUCATIVA?</vt:lpstr>
      <vt:lpstr>Y QUÉ SERÁ LA ESTIMULACIÓN TEMPRANA?</vt:lpstr>
      <vt:lpstr>CÓMO CONJUGAMOS EL PAPEL DE LA TECNOLOGÍA EN LA ESTIMULACIÓN TEMPRANA?</vt:lpstr>
      <vt:lpstr>AREAS DE APLICACIÓN DE LA TECNOLOGÍA EDUCATIVA EN LA ESTIMULACION TEMPRANA</vt:lpstr>
      <vt:lpstr>CON QUÉ HERRAMIENTAS INTERVIENE LA TECNOLOGÍA EDUCATIVA EN LA ESTIMULACIÓN TEMPRANA</vt:lpstr>
      <vt:lpstr>CÓMO CONJUGAMOS EL PAPEL DE LA TECNOLOGÍA EN LA ESTIMULACIÓN TEMPRANA?</vt:lpstr>
      <vt:lpstr>CÓMO CONJUGAMOS EL PAPEL DE LA TECNOLOGÍA EN LA ESTIMULACIÓN TEMPRANA?</vt:lpstr>
      <vt:lpstr>ÁREA DE PLANIFICACIÓN</vt:lpstr>
      <vt:lpstr>BANCO DE ACTIVIDADES Y SOPORTES</vt:lpstr>
      <vt:lpstr>BOCETO DE CONTENIDO</vt:lpstr>
      <vt:lpstr>GUIÓN PEDAGÓGICO</vt:lpstr>
      <vt:lpstr>EL GUIÓN PEDAGÓGICO</vt:lpstr>
      <vt:lpstr>AREAS DE ESTIMULACIÓN TEMPRANA</vt:lpstr>
      <vt:lpstr>SOPORTES TECNOLÓGICOS</vt:lpstr>
      <vt:lpstr>EN EL HOGAR</vt:lpstr>
      <vt:lpstr>SOPORTES TECNOLÓGICOS</vt:lpstr>
      <vt:lpstr>SOPORTES TECNOLÓGICOS</vt:lpstr>
      <vt:lpstr>CONDUCTAS BÁSICAS TECNOLÓGICAS TECNOLÓGICOS</vt:lpstr>
      <vt:lpstr>ÁREA VISUAL</vt:lpstr>
      <vt:lpstr>ESTIMULACIÓN VISUAL</vt:lpstr>
      <vt:lpstr>ESTIMULACIÓN AUDITIVA</vt:lpstr>
      <vt:lpstr>ESTIMULACIÓN AUDITIVA</vt:lpstr>
      <vt:lpstr>ESTIMULACIÓN AUDITIVA</vt:lpstr>
      <vt:lpstr>ESTIMULACIÓN AUDITIVA</vt:lpstr>
      <vt:lpstr>ESTIMULACIÓN AUDITIVA</vt:lpstr>
      <vt:lpstr>ESTIMULACIÓN AUDITIVA</vt:lpstr>
      <vt:lpstr>ESTIMULACIÓN AUDITIVA</vt:lpstr>
      <vt:lpstr>ÁREA DEL LENGUAJE</vt:lpstr>
      <vt:lpstr>AREA DE LENGUAJE</vt:lpstr>
      <vt:lpstr>EJEMPLOS DE TECNOLOGÍAS DE LA INFORMACIÓN EN LA ETOF</vt:lpstr>
      <vt:lpstr>REVISTA DIGITAL</vt:lpstr>
      <vt:lpstr>BLOG DE ESTIMULACIÓN TEMPRANA</vt:lpstr>
      <vt:lpstr>PAGINA WEB</vt:lpstr>
      <vt:lpstr>Presentación de PowerPoint</vt:lpstr>
      <vt:lpstr>Presentación de PowerPoint</vt:lpstr>
      <vt:lpstr>PLASTILINA TRANSLÚCIDA</vt:lpstr>
      <vt:lpstr>LABERINTOS</vt:lpstr>
      <vt:lpstr>CLAVIJAS</vt:lpstr>
      <vt:lpstr>CLAVIJAS DIVERSAS</vt:lpstr>
      <vt:lpstr>Presentación de PowerPoint</vt:lpstr>
      <vt:lpstr>Presentación de PowerPoint</vt:lpstr>
      <vt:lpstr>ENSARTADO DE FORMAS</vt:lpstr>
      <vt:lpstr>TUERCAS Y TORNILLOS</vt:lpstr>
      <vt:lpstr>CAJA DE ENROSCADO Y DESENROSCADO</vt:lpstr>
      <vt:lpstr>PRETRAZADO</vt:lpstr>
      <vt:lpstr>ENSARTADOR DE FIGURAS</vt:lpstr>
      <vt:lpstr>SECUENCIA GRAFO-MOTRIZ</vt:lpstr>
      <vt:lpstr>ENHEBRADO DE FORMAS</vt:lpstr>
      <vt:lpstr>COORDINACIÓN MOTORA GRUESA</vt:lpstr>
      <vt:lpstr>REPTADOR</vt:lpstr>
      <vt:lpstr>MODELO DE MULTIMEDIA CON ADIVINANZA</vt:lpstr>
      <vt:lpstr>MODELO DE MULTIMEDIA CON TRABALENGUAS</vt:lpstr>
      <vt:lpstr>MODELO DE MULTIMEDIA CON CUENTOS</vt:lpstr>
      <vt:lpstr>MIL GRACIAS DR. JOSÉ A. GUILBAUTH (losguilbauth_1@Hotmail.com)</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ESPECIALIZADA DE LAS AMÉRICAS FACULTAD DE EDUCACIÓN ESPECIAL Y PEDAGOGÍA DEPARTAMENTO DE PEDAGOGÍA</dc:title>
  <dc:creator>José Guilbauth</dc:creator>
  <cp:lastModifiedBy>Cide</cp:lastModifiedBy>
  <cp:revision>104</cp:revision>
  <dcterms:created xsi:type="dcterms:W3CDTF">2017-11-08T13:10:36Z</dcterms:created>
  <dcterms:modified xsi:type="dcterms:W3CDTF">2017-11-27T21:42:48Z</dcterms:modified>
</cp:coreProperties>
</file>