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1" r:id="rId1"/>
  </p:sldMasterIdLst>
  <p:sldIdLst>
    <p:sldId id="256" r:id="rId2"/>
    <p:sldId id="257" r:id="rId3"/>
    <p:sldId id="270"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Hoja_de_c_lculo_de_Microsoft_Excel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Hoja1!$B$1</c:f>
              <c:strCache>
                <c:ptCount val="1"/>
                <c:pt idx="0">
                  <c:v>Serie 1</c:v>
                </c:pt>
              </c:strCache>
            </c:strRef>
          </c:tx>
          <c:spPr>
            <a:solidFill>
              <a:schemeClr val="accent1"/>
            </a:solidFill>
            <a:ln>
              <a:noFill/>
            </a:ln>
            <a:effectLst/>
            <a:sp3d/>
          </c:spPr>
          <c:invertIfNegative val="0"/>
          <c:cat>
            <c:strRef>
              <c:f>Hoja1!$A$2:$A$6</c:f>
              <c:strCache>
                <c:ptCount val="5"/>
                <c:pt idx="0">
                  <c:v>PICHINCHA</c:v>
                </c:pt>
                <c:pt idx="1">
                  <c:v>GUAYAS </c:v>
                </c:pt>
                <c:pt idx="2">
                  <c:v>AZUAY</c:v>
                </c:pt>
                <c:pt idx="3">
                  <c:v>LOS RIOS </c:v>
                </c:pt>
                <c:pt idx="4">
                  <c:v>MANABÍ </c:v>
                </c:pt>
              </c:strCache>
            </c:strRef>
          </c:cat>
          <c:val>
            <c:numRef>
              <c:f>Hoja1!$B$2:$B$6</c:f>
              <c:numCache>
                <c:formatCode>General</c:formatCode>
                <c:ptCount val="5"/>
                <c:pt idx="0">
                  <c:v>36</c:v>
                </c:pt>
                <c:pt idx="1">
                  <c:v>24</c:v>
                </c:pt>
                <c:pt idx="2">
                  <c:v>22</c:v>
                </c:pt>
                <c:pt idx="3">
                  <c:v>10</c:v>
                </c:pt>
                <c:pt idx="4">
                  <c:v>10</c:v>
                </c:pt>
              </c:numCache>
            </c:numRef>
          </c:val>
        </c:ser>
        <c:ser>
          <c:idx val="1"/>
          <c:order val="1"/>
          <c:tx>
            <c:strRef>
              <c:f>Hoja1!$C$1</c:f>
              <c:strCache>
                <c:ptCount val="1"/>
                <c:pt idx="0">
                  <c:v>Columna1</c:v>
                </c:pt>
              </c:strCache>
            </c:strRef>
          </c:tx>
          <c:spPr>
            <a:solidFill>
              <a:schemeClr val="accent2"/>
            </a:solidFill>
            <a:ln>
              <a:noFill/>
            </a:ln>
            <a:effectLst/>
            <a:sp3d/>
          </c:spPr>
          <c:invertIfNegative val="0"/>
          <c:cat>
            <c:strRef>
              <c:f>Hoja1!$A$2:$A$6</c:f>
              <c:strCache>
                <c:ptCount val="5"/>
                <c:pt idx="0">
                  <c:v>PICHINCHA</c:v>
                </c:pt>
                <c:pt idx="1">
                  <c:v>GUAYAS </c:v>
                </c:pt>
                <c:pt idx="2">
                  <c:v>AZUAY</c:v>
                </c:pt>
                <c:pt idx="3">
                  <c:v>LOS RIOS </c:v>
                </c:pt>
                <c:pt idx="4">
                  <c:v>MANABÍ </c:v>
                </c:pt>
              </c:strCache>
            </c:strRef>
          </c:cat>
          <c:val>
            <c:numRef>
              <c:f>Hoja1!$C$2:$C$6</c:f>
              <c:numCache>
                <c:formatCode>General</c:formatCode>
                <c:ptCount val="5"/>
              </c:numCache>
            </c:numRef>
          </c:val>
        </c:ser>
        <c:ser>
          <c:idx val="2"/>
          <c:order val="2"/>
          <c:tx>
            <c:strRef>
              <c:f>Hoja1!$D$1</c:f>
              <c:strCache>
                <c:ptCount val="1"/>
                <c:pt idx="0">
                  <c:v>Columna2</c:v>
                </c:pt>
              </c:strCache>
            </c:strRef>
          </c:tx>
          <c:spPr>
            <a:solidFill>
              <a:schemeClr val="accent3"/>
            </a:solidFill>
            <a:ln>
              <a:noFill/>
            </a:ln>
            <a:effectLst/>
            <a:sp3d/>
          </c:spPr>
          <c:invertIfNegative val="0"/>
          <c:cat>
            <c:strRef>
              <c:f>Hoja1!$A$2:$A$6</c:f>
              <c:strCache>
                <c:ptCount val="5"/>
                <c:pt idx="0">
                  <c:v>PICHINCHA</c:v>
                </c:pt>
                <c:pt idx="1">
                  <c:v>GUAYAS </c:v>
                </c:pt>
                <c:pt idx="2">
                  <c:v>AZUAY</c:v>
                </c:pt>
                <c:pt idx="3">
                  <c:v>LOS RIOS </c:v>
                </c:pt>
                <c:pt idx="4">
                  <c:v>MANABÍ </c:v>
                </c:pt>
              </c:strCache>
            </c:strRef>
          </c:cat>
          <c:val>
            <c:numRef>
              <c:f>Hoja1!$D$2:$D$6</c:f>
              <c:numCache>
                <c:formatCode>General</c:formatCode>
                <c:ptCount val="5"/>
              </c:numCache>
            </c:numRef>
          </c:val>
        </c:ser>
        <c:dLbls>
          <c:showLegendKey val="0"/>
          <c:showVal val="0"/>
          <c:showCatName val="0"/>
          <c:showSerName val="0"/>
          <c:showPercent val="0"/>
          <c:showBubbleSize val="0"/>
        </c:dLbls>
        <c:gapWidth val="150"/>
        <c:shape val="box"/>
        <c:axId val="-1858266432"/>
        <c:axId val="-1858258272"/>
        <c:axId val="0"/>
      </c:bar3DChart>
      <c:catAx>
        <c:axId val="-185826643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ES"/>
          </a:p>
        </c:txPr>
        <c:crossAx val="-1858258272"/>
        <c:crosses val="autoZero"/>
        <c:auto val="1"/>
        <c:lblAlgn val="ctr"/>
        <c:lblOffset val="100"/>
        <c:noMultiLvlLbl val="0"/>
      </c:catAx>
      <c:valAx>
        <c:axId val="-18582582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ES"/>
          </a:p>
        </c:txPr>
        <c:crossAx val="-18582664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ES"/>
        </a:p>
      </c:txPr>
    </c:legend>
    <c:plotVisOnly val="1"/>
    <c:dispBlanksAs val="gap"/>
    <c:showDLblsOverMax val="0"/>
  </c:chart>
  <c:spPr>
    <a:noFill/>
    <a:ln>
      <a:noFill/>
    </a:ln>
    <a:effectLst/>
  </c:spPr>
  <c:txPr>
    <a:bodyPr/>
    <a:lstStyle/>
    <a:p>
      <a:pPr>
        <a:defRPr/>
      </a:pPr>
      <a:endParaRPr lang="es-E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5C9BF1-FA8B-4FA3-84B7-16924346BD5E}" type="doc">
      <dgm:prSet loTypeId="urn:microsoft.com/office/officeart/2005/8/layout/process3" loCatId="process" qsTypeId="urn:microsoft.com/office/officeart/2005/8/quickstyle/simple1" qsCatId="simple" csTypeId="urn:microsoft.com/office/officeart/2005/8/colors/colorful1" csCatId="colorful" phldr="1"/>
      <dgm:spPr/>
      <dgm:t>
        <a:bodyPr/>
        <a:lstStyle/>
        <a:p>
          <a:endParaRPr lang="es-EC"/>
        </a:p>
      </dgm:t>
    </dgm:pt>
    <dgm:pt modelId="{450A5B26-5C1F-4294-8AD2-EFCA23225465}">
      <dgm:prSet phldrT="[Texto]"/>
      <dgm:spPr/>
      <dgm:t>
        <a:bodyPr/>
        <a:lstStyle/>
        <a:p>
          <a:r>
            <a:rPr lang="es-EC"/>
            <a:t>Fase de tensión o acumulación: </a:t>
          </a:r>
        </a:p>
      </dgm:t>
    </dgm:pt>
    <dgm:pt modelId="{4D30B488-DA5A-43BD-84ED-6C41A776FCEA}" type="parTrans" cxnId="{A1A9DBFA-E204-4592-BED5-9159350A4C36}">
      <dgm:prSet/>
      <dgm:spPr/>
      <dgm:t>
        <a:bodyPr/>
        <a:lstStyle/>
        <a:p>
          <a:endParaRPr lang="es-EC"/>
        </a:p>
      </dgm:t>
    </dgm:pt>
    <dgm:pt modelId="{BFEB5164-4F5B-47D1-A482-2B341377852D}" type="sibTrans" cxnId="{A1A9DBFA-E204-4592-BED5-9159350A4C36}">
      <dgm:prSet/>
      <dgm:spPr/>
      <dgm:t>
        <a:bodyPr/>
        <a:lstStyle/>
        <a:p>
          <a:endParaRPr lang="es-EC"/>
        </a:p>
      </dgm:t>
    </dgm:pt>
    <dgm:pt modelId="{4C01A847-D9C0-45E8-8FCE-887C8CDD3431}">
      <dgm:prSet phldrT="[Texto]"/>
      <dgm:spPr/>
      <dgm:t>
        <a:bodyPr/>
        <a:lstStyle/>
        <a:p>
          <a:pPr algn="just"/>
          <a:r>
            <a:rPr lang="es-EC"/>
            <a:t>Se caracteriza por un aumento gradual de la tensión, durante la cual la irritabilidad de tu pareja va en aumento sin motivo comprensible y aparente. Generalmente, ocurren incidentes de agresión menores que crees poder manejar de diferentes formas (calmándolo, complaciéndolo, apartándote) para evitar que la tensión aumente.</a:t>
          </a:r>
        </a:p>
      </dgm:t>
    </dgm:pt>
    <dgm:pt modelId="{464DA68C-A56B-47BF-BB39-A6DAB1F6CC80}" type="parTrans" cxnId="{7A9A733E-E5F9-44CF-90E2-72ED8CB41479}">
      <dgm:prSet/>
      <dgm:spPr/>
      <dgm:t>
        <a:bodyPr/>
        <a:lstStyle/>
        <a:p>
          <a:endParaRPr lang="es-EC"/>
        </a:p>
      </dgm:t>
    </dgm:pt>
    <dgm:pt modelId="{7EDCE597-C414-4EA1-A929-60432CCA42D1}" type="sibTrans" cxnId="{7A9A733E-E5F9-44CF-90E2-72ED8CB41479}">
      <dgm:prSet/>
      <dgm:spPr/>
      <dgm:t>
        <a:bodyPr/>
        <a:lstStyle/>
        <a:p>
          <a:endParaRPr lang="es-EC"/>
        </a:p>
      </dgm:t>
    </dgm:pt>
    <dgm:pt modelId="{CF5672F5-6CDB-4586-8081-651CD081AF50}">
      <dgm:prSet phldrT="[Texto]"/>
      <dgm:spPr/>
      <dgm:t>
        <a:bodyPr/>
        <a:lstStyle/>
        <a:p>
          <a:r>
            <a:rPr lang="es-EC"/>
            <a:t>Fase de agresión:</a:t>
          </a:r>
        </a:p>
      </dgm:t>
    </dgm:pt>
    <dgm:pt modelId="{6E239516-4956-489C-91E4-D20A72A38787}" type="parTrans" cxnId="{57C28784-E370-4F3A-B167-8F2B3C645242}">
      <dgm:prSet/>
      <dgm:spPr/>
      <dgm:t>
        <a:bodyPr/>
        <a:lstStyle/>
        <a:p>
          <a:endParaRPr lang="es-EC"/>
        </a:p>
      </dgm:t>
    </dgm:pt>
    <dgm:pt modelId="{843D0762-5B85-422A-9A81-E90BE6AD4E3C}" type="sibTrans" cxnId="{57C28784-E370-4F3A-B167-8F2B3C645242}">
      <dgm:prSet/>
      <dgm:spPr/>
      <dgm:t>
        <a:bodyPr/>
        <a:lstStyle/>
        <a:p>
          <a:endParaRPr lang="es-EC"/>
        </a:p>
      </dgm:t>
    </dgm:pt>
    <dgm:pt modelId="{57FAA1C9-C795-41C8-A700-3594B50C135E}">
      <dgm:prSet phldrT="[Texto]"/>
      <dgm:spPr/>
      <dgm:t>
        <a:bodyPr/>
        <a:lstStyle/>
        <a:p>
          <a:pPr algn="just"/>
          <a:r>
            <a:rPr lang="es-EC"/>
            <a:t>Se caracteriza por una descarga incontrolada de las tensiones que se han acumulado, y que llevan a que se produzca un incidente fuerte de agresión. Estalla la violencia y tienen lugar las agresiones físicas, psíquicas y/o sexuales. </a:t>
          </a:r>
        </a:p>
      </dgm:t>
    </dgm:pt>
    <dgm:pt modelId="{00D105AB-7A75-4B55-9548-D34AFC5FF99E}" type="parTrans" cxnId="{A68DA2D5-D959-4B1B-BDE6-4C4A9011261C}">
      <dgm:prSet/>
      <dgm:spPr/>
      <dgm:t>
        <a:bodyPr/>
        <a:lstStyle/>
        <a:p>
          <a:endParaRPr lang="es-EC"/>
        </a:p>
      </dgm:t>
    </dgm:pt>
    <dgm:pt modelId="{FD64EFF1-A617-4D6B-AE73-C4D1FE395436}" type="sibTrans" cxnId="{A68DA2D5-D959-4B1B-BDE6-4C4A9011261C}">
      <dgm:prSet/>
      <dgm:spPr/>
      <dgm:t>
        <a:bodyPr/>
        <a:lstStyle/>
        <a:p>
          <a:endParaRPr lang="es-EC"/>
        </a:p>
      </dgm:t>
    </dgm:pt>
    <dgm:pt modelId="{7E8DF5C6-A168-4096-8CE7-4B9B26F32DF4}">
      <dgm:prSet phldrT="[Texto]"/>
      <dgm:spPr/>
      <dgm:t>
        <a:bodyPr/>
        <a:lstStyle/>
        <a:p>
          <a:r>
            <a:rPr lang="es-EC"/>
            <a:t>Fase de calma o remisión:</a:t>
          </a:r>
        </a:p>
      </dgm:t>
    </dgm:pt>
    <dgm:pt modelId="{C02100BA-E80F-4394-91F4-FE15B8CA410D}" type="parTrans" cxnId="{F8952734-E4AA-49D9-A887-AD4581DDFDF6}">
      <dgm:prSet/>
      <dgm:spPr/>
      <dgm:t>
        <a:bodyPr/>
        <a:lstStyle/>
        <a:p>
          <a:endParaRPr lang="es-EC"/>
        </a:p>
      </dgm:t>
    </dgm:pt>
    <dgm:pt modelId="{BA9BD16E-A38E-4D94-8574-5EB1574E76CF}" type="sibTrans" cxnId="{F8952734-E4AA-49D9-A887-AD4581DDFDF6}">
      <dgm:prSet/>
      <dgm:spPr/>
      <dgm:t>
        <a:bodyPr/>
        <a:lstStyle/>
        <a:p>
          <a:endParaRPr lang="es-EC"/>
        </a:p>
      </dgm:t>
    </dgm:pt>
    <dgm:pt modelId="{FCA2532F-5801-44D2-99B5-EB58003C6FB0}">
      <dgm:prSet phldrT="[Texto]"/>
      <dgm:spPr/>
      <dgm:t>
        <a:bodyPr/>
        <a:lstStyle/>
        <a:p>
          <a:pPr algn="just"/>
          <a:endParaRPr lang="es-EC"/>
        </a:p>
      </dgm:t>
    </dgm:pt>
    <dgm:pt modelId="{64C26B9D-04C5-49A3-9001-C058FCEE4E92}" type="parTrans" cxnId="{08D652ED-E236-4D9A-9023-2E703F9EAFE9}">
      <dgm:prSet/>
      <dgm:spPr/>
      <dgm:t>
        <a:bodyPr/>
        <a:lstStyle/>
        <a:p>
          <a:endParaRPr lang="es-EC"/>
        </a:p>
      </dgm:t>
    </dgm:pt>
    <dgm:pt modelId="{93911984-CBF7-4818-BC14-59B4541606FD}" type="sibTrans" cxnId="{08D652ED-E236-4D9A-9023-2E703F9EAFE9}">
      <dgm:prSet/>
      <dgm:spPr/>
      <dgm:t>
        <a:bodyPr/>
        <a:lstStyle/>
        <a:p>
          <a:endParaRPr lang="es-EC"/>
        </a:p>
      </dgm:t>
    </dgm:pt>
    <dgm:pt modelId="{A30F27D7-34B9-4B85-8E06-E484D4CEBCA2}">
      <dgm:prSet/>
      <dgm:spPr/>
      <dgm:t>
        <a:bodyPr/>
        <a:lstStyle/>
        <a:p>
          <a:pPr algn="just"/>
          <a:r>
            <a:rPr lang="es-EC" dirty="0"/>
            <a:t>En esta fase, denominada también de luna de miel, desaparece la violencia y la tensión. Toma en cuenta que tu pareja va a utilizar estrategias de manipulación afectiva y mostrará un comportamiento extremadamente cariñoso (regalos, disculpas, promesas) con el fin de que no le abandones. </a:t>
          </a:r>
        </a:p>
      </dgm:t>
    </dgm:pt>
    <dgm:pt modelId="{30DC19D0-C71F-43D2-808C-3052C9D22310}" type="parTrans" cxnId="{CECD67C5-6603-4832-9EC3-397DE335B8BC}">
      <dgm:prSet/>
      <dgm:spPr/>
      <dgm:t>
        <a:bodyPr/>
        <a:lstStyle/>
        <a:p>
          <a:endParaRPr lang="es-EC"/>
        </a:p>
      </dgm:t>
    </dgm:pt>
    <dgm:pt modelId="{4BC2B9D6-0F36-4253-AE69-D33A2AD222D2}" type="sibTrans" cxnId="{CECD67C5-6603-4832-9EC3-397DE335B8BC}">
      <dgm:prSet/>
      <dgm:spPr/>
      <dgm:t>
        <a:bodyPr/>
        <a:lstStyle/>
        <a:p>
          <a:endParaRPr lang="es-EC"/>
        </a:p>
      </dgm:t>
    </dgm:pt>
    <dgm:pt modelId="{9A30F65B-EBAC-41DC-A83C-05295E0C7AB9}" type="pres">
      <dgm:prSet presAssocID="{385C9BF1-FA8B-4FA3-84B7-16924346BD5E}" presName="linearFlow" presStyleCnt="0">
        <dgm:presLayoutVars>
          <dgm:dir/>
          <dgm:animLvl val="lvl"/>
          <dgm:resizeHandles val="exact"/>
        </dgm:presLayoutVars>
      </dgm:prSet>
      <dgm:spPr/>
      <dgm:t>
        <a:bodyPr/>
        <a:lstStyle/>
        <a:p>
          <a:endParaRPr lang="es-EC"/>
        </a:p>
      </dgm:t>
    </dgm:pt>
    <dgm:pt modelId="{2433BA43-068B-4F92-9883-15F90CE02271}" type="pres">
      <dgm:prSet presAssocID="{450A5B26-5C1F-4294-8AD2-EFCA23225465}" presName="composite" presStyleCnt="0"/>
      <dgm:spPr/>
    </dgm:pt>
    <dgm:pt modelId="{65A81A62-B5A5-44CA-85AB-68B61E4D6D6C}" type="pres">
      <dgm:prSet presAssocID="{450A5B26-5C1F-4294-8AD2-EFCA23225465}" presName="parTx" presStyleLbl="node1" presStyleIdx="0" presStyleCnt="3">
        <dgm:presLayoutVars>
          <dgm:chMax val="0"/>
          <dgm:chPref val="0"/>
          <dgm:bulletEnabled val="1"/>
        </dgm:presLayoutVars>
      </dgm:prSet>
      <dgm:spPr/>
      <dgm:t>
        <a:bodyPr/>
        <a:lstStyle/>
        <a:p>
          <a:endParaRPr lang="es-EC"/>
        </a:p>
      </dgm:t>
    </dgm:pt>
    <dgm:pt modelId="{2B4565A4-5DE4-4C13-B6FB-AE78D8DA6EEC}" type="pres">
      <dgm:prSet presAssocID="{450A5B26-5C1F-4294-8AD2-EFCA23225465}" presName="parSh" presStyleLbl="node1" presStyleIdx="0" presStyleCnt="3"/>
      <dgm:spPr/>
      <dgm:t>
        <a:bodyPr/>
        <a:lstStyle/>
        <a:p>
          <a:endParaRPr lang="es-EC"/>
        </a:p>
      </dgm:t>
    </dgm:pt>
    <dgm:pt modelId="{950FB488-3EF9-413C-BABA-1FCADF17F6E7}" type="pres">
      <dgm:prSet presAssocID="{450A5B26-5C1F-4294-8AD2-EFCA23225465}" presName="desTx" presStyleLbl="fgAcc1" presStyleIdx="0" presStyleCnt="3">
        <dgm:presLayoutVars>
          <dgm:bulletEnabled val="1"/>
        </dgm:presLayoutVars>
      </dgm:prSet>
      <dgm:spPr/>
      <dgm:t>
        <a:bodyPr/>
        <a:lstStyle/>
        <a:p>
          <a:endParaRPr lang="es-EC"/>
        </a:p>
      </dgm:t>
    </dgm:pt>
    <dgm:pt modelId="{2F286656-BE65-4A42-ACDA-09B6C7E93FD0}" type="pres">
      <dgm:prSet presAssocID="{BFEB5164-4F5B-47D1-A482-2B341377852D}" presName="sibTrans" presStyleLbl="sibTrans2D1" presStyleIdx="0" presStyleCnt="2"/>
      <dgm:spPr/>
      <dgm:t>
        <a:bodyPr/>
        <a:lstStyle/>
        <a:p>
          <a:endParaRPr lang="es-EC"/>
        </a:p>
      </dgm:t>
    </dgm:pt>
    <dgm:pt modelId="{F3BD2E4D-4B5E-4471-B699-0B8D93BF9C1D}" type="pres">
      <dgm:prSet presAssocID="{BFEB5164-4F5B-47D1-A482-2B341377852D}" presName="connTx" presStyleLbl="sibTrans2D1" presStyleIdx="0" presStyleCnt="2"/>
      <dgm:spPr/>
      <dgm:t>
        <a:bodyPr/>
        <a:lstStyle/>
        <a:p>
          <a:endParaRPr lang="es-EC"/>
        </a:p>
      </dgm:t>
    </dgm:pt>
    <dgm:pt modelId="{F29BF50D-2B60-4257-828A-A2D7F89D04C7}" type="pres">
      <dgm:prSet presAssocID="{CF5672F5-6CDB-4586-8081-651CD081AF50}" presName="composite" presStyleCnt="0"/>
      <dgm:spPr/>
    </dgm:pt>
    <dgm:pt modelId="{89316A00-D7EE-48E8-A165-6440F1D547D3}" type="pres">
      <dgm:prSet presAssocID="{CF5672F5-6CDB-4586-8081-651CD081AF50}" presName="parTx" presStyleLbl="node1" presStyleIdx="0" presStyleCnt="3">
        <dgm:presLayoutVars>
          <dgm:chMax val="0"/>
          <dgm:chPref val="0"/>
          <dgm:bulletEnabled val="1"/>
        </dgm:presLayoutVars>
      </dgm:prSet>
      <dgm:spPr/>
      <dgm:t>
        <a:bodyPr/>
        <a:lstStyle/>
        <a:p>
          <a:endParaRPr lang="es-EC"/>
        </a:p>
      </dgm:t>
    </dgm:pt>
    <dgm:pt modelId="{05C451F9-A6DF-4437-BDBD-D00C3BA55EB9}" type="pres">
      <dgm:prSet presAssocID="{CF5672F5-6CDB-4586-8081-651CD081AF50}" presName="parSh" presStyleLbl="node1" presStyleIdx="1" presStyleCnt="3"/>
      <dgm:spPr/>
      <dgm:t>
        <a:bodyPr/>
        <a:lstStyle/>
        <a:p>
          <a:endParaRPr lang="es-EC"/>
        </a:p>
      </dgm:t>
    </dgm:pt>
    <dgm:pt modelId="{DFED6E7B-8DC5-4535-8353-BCBE97F7351F}" type="pres">
      <dgm:prSet presAssocID="{CF5672F5-6CDB-4586-8081-651CD081AF50}" presName="desTx" presStyleLbl="fgAcc1" presStyleIdx="1" presStyleCnt="3" custScaleX="109577" custScaleY="88055" custLinFactNeighborX="-5514" custLinFactNeighborY="-5250">
        <dgm:presLayoutVars>
          <dgm:bulletEnabled val="1"/>
        </dgm:presLayoutVars>
      </dgm:prSet>
      <dgm:spPr/>
      <dgm:t>
        <a:bodyPr/>
        <a:lstStyle/>
        <a:p>
          <a:endParaRPr lang="es-EC"/>
        </a:p>
      </dgm:t>
    </dgm:pt>
    <dgm:pt modelId="{F51D2579-383B-4CFA-B767-97A8A928985A}" type="pres">
      <dgm:prSet presAssocID="{843D0762-5B85-422A-9A81-E90BE6AD4E3C}" presName="sibTrans" presStyleLbl="sibTrans2D1" presStyleIdx="1" presStyleCnt="2"/>
      <dgm:spPr/>
      <dgm:t>
        <a:bodyPr/>
        <a:lstStyle/>
        <a:p>
          <a:endParaRPr lang="es-EC"/>
        </a:p>
      </dgm:t>
    </dgm:pt>
    <dgm:pt modelId="{EADDE6A8-89E2-4DC0-95F1-D724096892A2}" type="pres">
      <dgm:prSet presAssocID="{843D0762-5B85-422A-9A81-E90BE6AD4E3C}" presName="connTx" presStyleLbl="sibTrans2D1" presStyleIdx="1" presStyleCnt="2"/>
      <dgm:spPr/>
      <dgm:t>
        <a:bodyPr/>
        <a:lstStyle/>
        <a:p>
          <a:endParaRPr lang="es-EC"/>
        </a:p>
      </dgm:t>
    </dgm:pt>
    <dgm:pt modelId="{4103A2F6-7671-4CBD-BB24-940F1E57FD53}" type="pres">
      <dgm:prSet presAssocID="{7E8DF5C6-A168-4096-8CE7-4B9B26F32DF4}" presName="composite" presStyleCnt="0"/>
      <dgm:spPr/>
    </dgm:pt>
    <dgm:pt modelId="{B1469E60-D0CA-44DD-8423-5BE7F4C8D928}" type="pres">
      <dgm:prSet presAssocID="{7E8DF5C6-A168-4096-8CE7-4B9B26F32DF4}" presName="parTx" presStyleLbl="node1" presStyleIdx="1" presStyleCnt="3">
        <dgm:presLayoutVars>
          <dgm:chMax val="0"/>
          <dgm:chPref val="0"/>
          <dgm:bulletEnabled val="1"/>
        </dgm:presLayoutVars>
      </dgm:prSet>
      <dgm:spPr/>
      <dgm:t>
        <a:bodyPr/>
        <a:lstStyle/>
        <a:p>
          <a:endParaRPr lang="es-EC"/>
        </a:p>
      </dgm:t>
    </dgm:pt>
    <dgm:pt modelId="{7B2A33AB-C969-46D2-AD1B-F25D927CA8F5}" type="pres">
      <dgm:prSet presAssocID="{7E8DF5C6-A168-4096-8CE7-4B9B26F32DF4}" presName="parSh" presStyleLbl="node1" presStyleIdx="2" presStyleCnt="3"/>
      <dgm:spPr/>
      <dgm:t>
        <a:bodyPr/>
        <a:lstStyle/>
        <a:p>
          <a:endParaRPr lang="es-EC"/>
        </a:p>
      </dgm:t>
    </dgm:pt>
    <dgm:pt modelId="{5A84B363-5392-48D7-B3D6-FC297425CA2E}" type="pres">
      <dgm:prSet presAssocID="{7E8DF5C6-A168-4096-8CE7-4B9B26F32DF4}" presName="desTx" presStyleLbl="fgAcc1" presStyleIdx="2" presStyleCnt="3">
        <dgm:presLayoutVars>
          <dgm:bulletEnabled val="1"/>
        </dgm:presLayoutVars>
      </dgm:prSet>
      <dgm:spPr/>
      <dgm:t>
        <a:bodyPr/>
        <a:lstStyle/>
        <a:p>
          <a:endParaRPr lang="es-EC"/>
        </a:p>
      </dgm:t>
    </dgm:pt>
  </dgm:ptLst>
  <dgm:cxnLst>
    <dgm:cxn modelId="{7FB8FB8B-29C9-4449-95A8-AC58FAABEF47}" type="presOf" srcId="{57FAA1C9-C795-41C8-A700-3594B50C135E}" destId="{DFED6E7B-8DC5-4535-8353-BCBE97F7351F}" srcOrd="0" destOrd="0" presId="urn:microsoft.com/office/officeart/2005/8/layout/process3"/>
    <dgm:cxn modelId="{08D652ED-E236-4D9A-9023-2E703F9EAFE9}" srcId="{7E8DF5C6-A168-4096-8CE7-4B9B26F32DF4}" destId="{FCA2532F-5801-44D2-99B5-EB58003C6FB0}" srcOrd="0" destOrd="0" parTransId="{64C26B9D-04C5-49A3-9001-C058FCEE4E92}" sibTransId="{93911984-CBF7-4818-BC14-59B4541606FD}"/>
    <dgm:cxn modelId="{F8952734-E4AA-49D9-A887-AD4581DDFDF6}" srcId="{385C9BF1-FA8B-4FA3-84B7-16924346BD5E}" destId="{7E8DF5C6-A168-4096-8CE7-4B9B26F32DF4}" srcOrd="2" destOrd="0" parTransId="{C02100BA-E80F-4394-91F4-FE15B8CA410D}" sibTransId="{BA9BD16E-A38E-4D94-8574-5EB1574E76CF}"/>
    <dgm:cxn modelId="{2CD8D88D-592C-4F37-9C8E-018432B4ABE9}" type="presOf" srcId="{CF5672F5-6CDB-4586-8081-651CD081AF50}" destId="{89316A00-D7EE-48E8-A165-6440F1D547D3}" srcOrd="0" destOrd="0" presId="urn:microsoft.com/office/officeart/2005/8/layout/process3"/>
    <dgm:cxn modelId="{B42590A9-CDE9-458A-A7DB-16F7781A1442}" type="presOf" srcId="{CF5672F5-6CDB-4586-8081-651CD081AF50}" destId="{05C451F9-A6DF-4437-BDBD-D00C3BA55EB9}" srcOrd="1" destOrd="0" presId="urn:microsoft.com/office/officeart/2005/8/layout/process3"/>
    <dgm:cxn modelId="{0099DD36-BABC-4375-A961-002983252DEA}" type="presOf" srcId="{450A5B26-5C1F-4294-8AD2-EFCA23225465}" destId="{65A81A62-B5A5-44CA-85AB-68B61E4D6D6C}" srcOrd="0" destOrd="0" presId="urn:microsoft.com/office/officeart/2005/8/layout/process3"/>
    <dgm:cxn modelId="{9CD68D81-6BFA-4783-81F8-2B9F1D7A91EE}" type="presOf" srcId="{A30F27D7-34B9-4B85-8E06-E484D4CEBCA2}" destId="{5A84B363-5392-48D7-B3D6-FC297425CA2E}" srcOrd="0" destOrd="1" presId="urn:microsoft.com/office/officeart/2005/8/layout/process3"/>
    <dgm:cxn modelId="{65038504-A41D-4D8E-B561-3EC658926F42}" type="presOf" srcId="{BFEB5164-4F5B-47D1-A482-2B341377852D}" destId="{F3BD2E4D-4B5E-4471-B699-0B8D93BF9C1D}" srcOrd="1" destOrd="0" presId="urn:microsoft.com/office/officeart/2005/8/layout/process3"/>
    <dgm:cxn modelId="{A1A9DBFA-E204-4592-BED5-9159350A4C36}" srcId="{385C9BF1-FA8B-4FA3-84B7-16924346BD5E}" destId="{450A5B26-5C1F-4294-8AD2-EFCA23225465}" srcOrd="0" destOrd="0" parTransId="{4D30B488-DA5A-43BD-84ED-6C41A776FCEA}" sibTransId="{BFEB5164-4F5B-47D1-A482-2B341377852D}"/>
    <dgm:cxn modelId="{AB2346E2-B8B8-461F-B757-DD91CC04DFCB}" type="presOf" srcId="{843D0762-5B85-422A-9A81-E90BE6AD4E3C}" destId="{F51D2579-383B-4CFA-B767-97A8A928985A}" srcOrd="0" destOrd="0" presId="urn:microsoft.com/office/officeart/2005/8/layout/process3"/>
    <dgm:cxn modelId="{64390454-870A-4DE7-84DC-1BF19F7B1162}" type="presOf" srcId="{450A5B26-5C1F-4294-8AD2-EFCA23225465}" destId="{2B4565A4-5DE4-4C13-B6FB-AE78D8DA6EEC}" srcOrd="1" destOrd="0" presId="urn:microsoft.com/office/officeart/2005/8/layout/process3"/>
    <dgm:cxn modelId="{9999939A-AF14-4772-A192-3174A20FBD0A}" type="presOf" srcId="{FCA2532F-5801-44D2-99B5-EB58003C6FB0}" destId="{5A84B363-5392-48D7-B3D6-FC297425CA2E}" srcOrd="0" destOrd="0" presId="urn:microsoft.com/office/officeart/2005/8/layout/process3"/>
    <dgm:cxn modelId="{CECD67C5-6603-4832-9EC3-397DE335B8BC}" srcId="{7E8DF5C6-A168-4096-8CE7-4B9B26F32DF4}" destId="{A30F27D7-34B9-4B85-8E06-E484D4CEBCA2}" srcOrd="1" destOrd="0" parTransId="{30DC19D0-C71F-43D2-808C-3052C9D22310}" sibTransId="{4BC2B9D6-0F36-4253-AE69-D33A2AD222D2}"/>
    <dgm:cxn modelId="{7B3E0A5E-FB4D-4FC8-AD4F-2FC90423EC2D}" type="presOf" srcId="{7E8DF5C6-A168-4096-8CE7-4B9B26F32DF4}" destId="{7B2A33AB-C969-46D2-AD1B-F25D927CA8F5}" srcOrd="1" destOrd="0" presId="urn:microsoft.com/office/officeart/2005/8/layout/process3"/>
    <dgm:cxn modelId="{A68DA2D5-D959-4B1B-BDE6-4C4A9011261C}" srcId="{CF5672F5-6CDB-4586-8081-651CD081AF50}" destId="{57FAA1C9-C795-41C8-A700-3594B50C135E}" srcOrd="0" destOrd="0" parTransId="{00D105AB-7A75-4B55-9548-D34AFC5FF99E}" sibTransId="{FD64EFF1-A617-4D6B-AE73-C4D1FE395436}"/>
    <dgm:cxn modelId="{57C28784-E370-4F3A-B167-8F2B3C645242}" srcId="{385C9BF1-FA8B-4FA3-84B7-16924346BD5E}" destId="{CF5672F5-6CDB-4586-8081-651CD081AF50}" srcOrd="1" destOrd="0" parTransId="{6E239516-4956-489C-91E4-D20A72A38787}" sibTransId="{843D0762-5B85-422A-9A81-E90BE6AD4E3C}"/>
    <dgm:cxn modelId="{C76E4878-3C16-42AF-9105-12CDE3909DF9}" type="presOf" srcId="{4C01A847-D9C0-45E8-8FCE-887C8CDD3431}" destId="{950FB488-3EF9-413C-BABA-1FCADF17F6E7}" srcOrd="0" destOrd="0" presId="urn:microsoft.com/office/officeart/2005/8/layout/process3"/>
    <dgm:cxn modelId="{7A9A733E-E5F9-44CF-90E2-72ED8CB41479}" srcId="{450A5B26-5C1F-4294-8AD2-EFCA23225465}" destId="{4C01A847-D9C0-45E8-8FCE-887C8CDD3431}" srcOrd="0" destOrd="0" parTransId="{464DA68C-A56B-47BF-BB39-A6DAB1F6CC80}" sibTransId="{7EDCE597-C414-4EA1-A929-60432CCA42D1}"/>
    <dgm:cxn modelId="{F461BDA7-E241-4DB3-93B3-7ACAD352F325}" type="presOf" srcId="{7E8DF5C6-A168-4096-8CE7-4B9B26F32DF4}" destId="{B1469E60-D0CA-44DD-8423-5BE7F4C8D928}" srcOrd="0" destOrd="0" presId="urn:microsoft.com/office/officeart/2005/8/layout/process3"/>
    <dgm:cxn modelId="{7019D6E3-0292-4A02-B04C-E6913A589CA8}" type="presOf" srcId="{843D0762-5B85-422A-9A81-E90BE6AD4E3C}" destId="{EADDE6A8-89E2-4DC0-95F1-D724096892A2}" srcOrd="1" destOrd="0" presId="urn:microsoft.com/office/officeart/2005/8/layout/process3"/>
    <dgm:cxn modelId="{75AF2687-D58F-4D01-8E03-088CAAF14D6F}" type="presOf" srcId="{BFEB5164-4F5B-47D1-A482-2B341377852D}" destId="{2F286656-BE65-4A42-ACDA-09B6C7E93FD0}" srcOrd="0" destOrd="0" presId="urn:microsoft.com/office/officeart/2005/8/layout/process3"/>
    <dgm:cxn modelId="{C176EC51-85F3-4483-AE83-A33AA39646F8}" type="presOf" srcId="{385C9BF1-FA8B-4FA3-84B7-16924346BD5E}" destId="{9A30F65B-EBAC-41DC-A83C-05295E0C7AB9}" srcOrd="0" destOrd="0" presId="urn:microsoft.com/office/officeart/2005/8/layout/process3"/>
    <dgm:cxn modelId="{5385BF17-3368-4353-BA5A-37EFFB4771D2}" type="presParOf" srcId="{9A30F65B-EBAC-41DC-A83C-05295E0C7AB9}" destId="{2433BA43-068B-4F92-9883-15F90CE02271}" srcOrd="0" destOrd="0" presId="urn:microsoft.com/office/officeart/2005/8/layout/process3"/>
    <dgm:cxn modelId="{89CEB49A-1EAD-4977-A09A-96D4FA210125}" type="presParOf" srcId="{2433BA43-068B-4F92-9883-15F90CE02271}" destId="{65A81A62-B5A5-44CA-85AB-68B61E4D6D6C}" srcOrd="0" destOrd="0" presId="urn:microsoft.com/office/officeart/2005/8/layout/process3"/>
    <dgm:cxn modelId="{AE1BB267-4D40-41F9-950C-DD81B26F5C39}" type="presParOf" srcId="{2433BA43-068B-4F92-9883-15F90CE02271}" destId="{2B4565A4-5DE4-4C13-B6FB-AE78D8DA6EEC}" srcOrd="1" destOrd="0" presId="urn:microsoft.com/office/officeart/2005/8/layout/process3"/>
    <dgm:cxn modelId="{AFCDCA05-43B1-408E-97BD-C2648C4D9AD0}" type="presParOf" srcId="{2433BA43-068B-4F92-9883-15F90CE02271}" destId="{950FB488-3EF9-413C-BABA-1FCADF17F6E7}" srcOrd="2" destOrd="0" presId="urn:microsoft.com/office/officeart/2005/8/layout/process3"/>
    <dgm:cxn modelId="{2DE7BFE0-16AD-472A-B1E9-C729972370FB}" type="presParOf" srcId="{9A30F65B-EBAC-41DC-A83C-05295E0C7AB9}" destId="{2F286656-BE65-4A42-ACDA-09B6C7E93FD0}" srcOrd="1" destOrd="0" presId="urn:microsoft.com/office/officeart/2005/8/layout/process3"/>
    <dgm:cxn modelId="{B2E54839-E244-46C4-A864-D147ADB4CAD8}" type="presParOf" srcId="{2F286656-BE65-4A42-ACDA-09B6C7E93FD0}" destId="{F3BD2E4D-4B5E-4471-B699-0B8D93BF9C1D}" srcOrd="0" destOrd="0" presId="urn:microsoft.com/office/officeart/2005/8/layout/process3"/>
    <dgm:cxn modelId="{6ABBBFB9-852A-4620-AE89-6E4DBACB6B15}" type="presParOf" srcId="{9A30F65B-EBAC-41DC-A83C-05295E0C7AB9}" destId="{F29BF50D-2B60-4257-828A-A2D7F89D04C7}" srcOrd="2" destOrd="0" presId="urn:microsoft.com/office/officeart/2005/8/layout/process3"/>
    <dgm:cxn modelId="{0C2946B3-D498-48B5-B36D-A71A4BCE5145}" type="presParOf" srcId="{F29BF50D-2B60-4257-828A-A2D7F89D04C7}" destId="{89316A00-D7EE-48E8-A165-6440F1D547D3}" srcOrd="0" destOrd="0" presId="urn:microsoft.com/office/officeart/2005/8/layout/process3"/>
    <dgm:cxn modelId="{90EF5B33-49E3-4C93-92A0-972EB1C0719C}" type="presParOf" srcId="{F29BF50D-2B60-4257-828A-A2D7F89D04C7}" destId="{05C451F9-A6DF-4437-BDBD-D00C3BA55EB9}" srcOrd="1" destOrd="0" presId="urn:microsoft.com/office/officeart/2005/8/layout/process3"/>
    <dgm:cxn modelId="{C20F79CA-17B0-440C-A0D8-B85BB7DB3692}" type="presParOf" srcId="{F29BF50D-2B60-4257-828A-A2D7F89D04C7}" destId="{DFED6E7B-8DC5-4535-8353-BCBE97F7351F}" srcOrd="2" destOrd="0" presId="urn:microsoft.com/office/officeart/2005/8/layout/process3"/>
    <dgm:cxn modelId="{BFDF4E3C-0ABB-4952-8F4B-FE8D998A50A4}" type="presParOf" srcId="{9A30F65B-EBAC-41DC-A83C-05295E0C7AB9}" destId="{F51D2579-383B-4CFA-B767-97A8A928985A}" srcOrd="3" destOrd="0" presId="urn:microsoft.com/office/officeart/2005/8/layout/process3"/>
    <dgm:cxn modelId="{9196127C-EFC1-4B96-B45E-55A3D8BF80EC}" type="presParOf" srcId="{F51D2579-383B-4CFA-B767-97A8A928985A}" destId="{EADDE6A8-89E2-4DC0-95F1-D724096892A2}" srcOrd="0" destOrd="0" presId="urn:microsoft.com/office/officeart/2005/8/layout/process3"/>
    <dgm:cxn modelId="{2B6DF605-7074-4DF2-B6B0-154AF5B16D75}" type="presParOf" srcId="{9A30F65B-EBAC-41DC-A83C-05295E0C7AB9}" destId="{4103A2F6-7671-4CBD-BB24-940F1E57FD53}" srcOrd="4" destOrd="0" presId="urn:microsoft.com/office/officeart/2005/8/layout/process3"/>
    <dgm:cxn modelId="{7F00887F-3EBD-4DD2-8BD5-930ABF1A4E18}" type="presParOf" srcId="{4103A2F6-7671-4CBD-BB24-940F1E57FD53}" destId="{B1469E60-D0CA-44DD-8423-5BE7F4C8D928}" srcOrd="0" destOrd="0" presId="urn:microsoft.com/office/officeart/2005/8/layout/process3"/>
    <dgm:cxn modelId="{243DDF54-B18E-45F7-867F-E34B655A6E53}" type="presParOf" srcId="{4103A2F6-7671-4CBD-BB24-940F1E57FD53}" destId="{7B2A33AB-C969-46D2-AD1B-F25D927CA8F5}" srcOrd="1" destOrd="0" presId="urn:microsoft.com/office/officeart/2005/8/layout/process3"/>
    <dgm:cxn modelId="{7AA2F0B6-5B0E-4AC2-A081-82DDDEE42941}" type="presParOf" srcId="{4103A2F6-7671-4CBD-BB24-940F1E57FD53}" destId="{5A84B363-5392-48D7-B3D6-FC297425CA2E}"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4CB72C-8B78-4D95-94AC-24A8DB6A6A7C}" type="doc">
      <dgm:prSet loTypeId="urn:microsoft.com/office/officeart/2005/8/layout/arrow2" loCatId="process" qsTypeId="urn:microsoft.com/office/officeart/2005/8/quickstyle/simple1" qsCatId="simple" csTypeId="urn:microsoft.com/office/officeart/2005/8/colors/colorful2" csCatId="colorful" phldr="1"/>
      <dgm:spPr/>
    </dgm:pt>
    <dgm:pt modelId="{FB5505DA-3853-414C-A18C-1B276015A9CA}">
      <dgm:prSet phldrT="[Texto]" custT="1"/>
      <dgm:spPr/>
      <dgm:t>
        <a:bodyPr/>
        <a:lstStyle/>
        <a:p>
          <a:r>
            <a:rPr lang="es-EC" sz="1400" dirty="0">
              <a:solidFill>
                <a:srgbClr val="002060"/>
              </a:solidFill>
            </a:rPr>
            <a:t>No trates de excusar, proteger y negar los maltratos. Con el tiempo, la violencia se va intensificando, hay violencia verbal, discusiones por cuestiones sin importancia y pueden suceder episodios ocasionales de agresión física.</a:t>
          </a:r>
        </a:p>
        <a:p>
          <a:endParaRPr lang="es-EC" sz="1400" dirty="0">
            <a:solidFill>
              <a:srgbClr val="002060"/>
            </a:solidFill>
          </a:endParaRPr>
        </a:p>
      </dgm:t>
    </dgm:pt>
    <dgm:pt modelId="{5D339833-FE41-4B28-9D04-70D283B3385C}" type="parTrans" cxnId="{20D4CE36-D5D2-41D0-957B-F54188C5DE47}">
      <dgm:prSet/>
      <dgm:spPr/>
      <dgm:t>
        <a:bodyPr/>
        <a:lstStyle/>
        <a:p>
          <a:endParaRPr lang="es-EC"/>
        </a:p>
      </dgm:t>
    </dgm:pt>
    <dgm:pt modelId="{CBC13987-7D62-4471-A20A-0E813712449F}" type="sibTrans" cxnId="{20D4CE36-D5D2-41D0-957B-F54188C5DE47}">
      <dgm:prSet/>
      <dgm:spPr/>
      <dgm:t>
        <a:bodyPr/>
        <a:lstStyle/>
        <a:p>
          <a:endParaRPr lang="es-EC"/>
        </a:p>
      </dgm:t>
    </dgm:pt>
    <dgm:pt modelId="{3F6D5B46-A7B3-4EFA-B026-F7C37D9DFC2C}">
      <dgm:prSet phldrT="[Texto]" custT="1"/>
      <dgm:spPr/>
      <dgm:t>
        <a:bodyPr/>
        <a:lstStyle/>
        <a:p>
          <a:r>
            <a:rPr lang="es-EC" sz="1600" dirty="0">
              <a:solidFill>
                <a:srgbClr val="002060"/>
              </a:solidFill>
            </a:rPr>
            <a:t>En esta fase podrías experimentar un estado de colapso emocional con síntomas de indiferencia, depresión y sentimientos de impotencia. Tiendes a permanecer aislada y pueden pasar varios días hasta que decidas buscar ayuda</a:t>
          </a:r>
        </a:p>
      </dgm:t>
    </dgm:pt>
    <dgm:pt modelId="{12883946-85E1-422A-A7FE-E4B10F706221}" type="parTrans" cxnId="{6FDD89C0-230C-4DDF-A077-044E73653943}">
      <dgm:prSet/>
      <dgm:spPr/>
      <dgm:t>
        <a:bodyPr/>
        <a:lstStyle/>
        <a:p>
          <a:endParaRPr lang="es-EC"/>
        </a:p>
      </dgm:t>
    </dgm:pt>
    <dgm:pt modelId="{3B05B402-367A-45A6-8474-14F56B7CFFA7}" type="sibTrans" cxnId="{6FDD89C0-230C-4DDF-A077-044E73653943}">
      <dgm:prSet/>
      <dgm:spPr/>
      <dgm:t>
        <a:bodyPr/>
        <a:lstStyle/>
        <a:p>
          <a:endParaRPr lang="es-EC"/>
        </a:p>
      </dgm:t>
    </dgm:pt>
    <dgm:pt modelId="{0E56ABBB-9842-4611-92E8-AF705F169DC4}">
      <dgm:prSet phldrT="[Texto]" custT="1"/>
      <dgm:spPr/>
      <dgm:t>
        <a:bodyPr/>
        <a:lstStyle/>
        <a:p>
          <a:r>
            <a:rPr lang="es-EC" sz="1600" dirty="0">
              <a:solidFill>
                <a:srgbClr val="002060"/>
              </a:solidFill>
            </a:rPr>
            <a:t>Esta es una de las fases más riesgosas ya que posiblemente continuarás la relación creyendo que tu pareja cambiará. Esta expectativa te conduce a negar la situación de riesgo que vives y a convencerte de que la violencia es una situación normal en la vida de pareja.</a:t>
          </a:r>
        </a:p>
        <a:p>
          <a:endParaRPr lang="es-EC" sz="1600" dirty="0"/>
        </a:p>
      </dgm:t>
    </dgm:pt>
    <dgm:pt modelId="{A7EFB6AA-9F71-4E97-83F4-750C7B8883DA}" type="parTrans" cxnId="{1768265F-5BBC-4308-B867-F21DD55904E4}">
      <dgm:prSet/>
      <dgm:spPr/>
      <dgm:t>
        <a:bodyPr/>
        <a:lstStyle/>
        <a:p>
          <a:endParaRPr lang="es-EC"/>
        </a:p>
      </dgm:t>
    </dgm:pt>
    <dgm:pt modelId="{9D107C7D-0103-441C-AD46-55FBC9FCDC7D}" type="sibTrans" cxnId="{1768265F-5BBC-4308-B867-F21DD55904E4}">
      <dgm:prSet/>
      <dgm:spPr/>
      <dgm:t>
        <a:bodyPr/>
        <a:lstStyle/>
        <a:p>
          <a:endParaRPr lang="es-EC"/>
        </a:p>
      </dgm:t>
    </dgm:pt>
    <dgm:pt modelId="{F1BA976B-357C-46B4-AD93-528720E55F2D}" type="pres">
      <dgm:prSet presAssocID="{BE4CB72C-8B78-4D95-94AC-24A8DB6A6A7C}" presName="arrowDiagram" presStyleCnt="0">
        <dgm:presLayoutVars>
          <dgm:chMax val="5"/>
          <dgm:dir/>
          <dgm:resizeHandles val="exact"/>
        </dgm:presLayoutVars>
      </dgm:prSet>
      <dgm:spPr/>
    </dgm:pt>
    <dgm:pt modelId="{E0F9F0B2-1026-4D63-81D7-6388F8ADB3AE}" type="pres">
      <dgm:prSet presAssocID="{BE4CB72C-8B78-4D95-94AC-24A8DB6A6A7C}" presName="arrow" presStyleLbl="bgShp" presStyleIdx="0" presStyleCnt="1" custScaleY="129136" custLinFactNeighborX="-2583" custLinFactNeighborY="-4897"/>
      <dgm:spPr/>
    </dgm:pt>
    <dgm:pt modelId="{F737213E-6163-4948-A0B1-4696F3E0D212}" type="pres">
      <dgm:prSet presAssocID="{BE4CB72C-8B78-4D95-94AC-24A8DB6A6A7C}" presName="arrowDiagram3" presStyleCnt="0"/>
      <dgm:spPr/>
    </dgm:pt>
    <dgm:pt modelId="{2916B2A5-01C8-4CFB-85E6-0A420D229F64}" type="pres">
      <dgm:prSet presAssocID="{FB5505DA-3853-414C-A18C-1B276015A9CA}" presName="bullet3a" presStyleLbl="node1" presStyleIdx="0" presStyleCnt="3" custScaleX="267720" custScaleY="239135" custLinFactNeighborX="-36342" custLinFactNeighborY="-66626"/>
      <dgm:spPr/>
    </dgm:pt>
    <dgm:pt modelId="{AC1FE732-8CA1-4838-B081-64B4C1AD876F}" type="pres">
      <dgm:prSet presAssocID="{FB5505DA-3853-414C-A18C-1B276015A9CA}" presName="textBox3a" presStyleLbl="revTx" presStyleIdx="0" presStyleCnt="3" custScaleX="99812" custScaleY="183830" custLinFactNeighborX="676" custLinFactNeighborY="2616">
        <dgm:presLayoutVars>
          <dgm:bulletEnabled val="1"/>
        </dgm:presLayoutVars>
      </dgm:prSet>
      <dgm:spPr/>
      <dgm:t>
        <a:bodyPr/>
        <a:lstStyle/>
        <a:p>
          <a:endParaRPr lang="es-EC"/>
        </a:p>
      </dgm:t>
    </dgm:pt>
    <dgm:pt modelId="{BBD8904C-CA83-4CBE-BC06-91ACB4C54CE7}" type="pres">
      <dgm:prSet presAssocID="{3F6D5B46-A7B3-4EFA-B026-F7C37D9DFC2C}" presName="bullet3b" presStyleLbl="node1" presStyleIdx="1" presStyleCnt="3" custScaleX="176243" custScaleY="157228" custLinFactX="300000" custLinFactY="-100000" custLinFactNeighborX="360077" custLinFactNeighborY="-154802"/>
      <dgm:spPr/>
    </dgm:pt>
    <dgm:pt modelId="{7BE8F27F-0105-4934-8FE8-6EEAA1DEC7CF}" type="pres">
      <dgm:prSet presAssocID="{3F6D5B46-A7B3-4EFA-B026-F7C37D9DFC2C}" presName="textBox3b" presStyleLbl="revTx" presStyleIdx="1" presStyleCnt="3">
        <dgm:presLayoutVars>
          <dgm:bulletEnabled val="1"/>
        </dgm:presLayoutVars>
      </dgm:prSet>
      <dgm:spPr/>
      <dgm:t>
        <a:bodyPr/>
        <a:lstStyle/>
        <a:p>
          <a:endParaRPr lang="es-EC"/>
        </a:p>
      </dgm:t>
    </dgm:pt>
    <dgm:pt modelId="{9AC851EA-46C5-4C48-8DA7-851886AC278D}" type="pres">
      <dgm:prSet presAssocID="{0E56ABBB-9842-4611-92E8-AF705F169DC4}" presName="bullet3c" presStyleLbl="node1" presStyleIdx="2" presStyleCnt="3" custScaleX="173107" custScaleY="152105" custLinFactX="-200000" custLinFactNeighborX="-226408" custLinFactNeighborY="72683"/>
      <dgm:spPr/>
    </dgm:pt>
    <dgm:pt modelId="{3899035D-53A3-4C7F-834E-1A2A0738FE2C}" type="pres">
      <dgm:prSet presAssocID="{0E56ABBB-9842-4611-92E8-AF705F169DC4}" presName="textBox3c" presStyleLbl="revTx" presStyleIdx="2" presStyleCnt="3">
        <dgm:presLayoutVars>
          <dgm:bulletEnabled val="1"/>
        </dgm:presLayoutVars>
      </dgm:prSet>
      <dgm:spPr/>
      <dgm:t>
        <a:bodyPr/>
        <a:lstStyle/>
        <a:p>
          <a:endParaRPr lang="es-EC"/>
        </a:p>
      </dgm:t>
    </dgm:pt>
  </dgm:ptLst>
  <dgm:cxnLst>
    <dgm:cxn modelId="{6FDD89C0-230C-4DDF-A077-044E73653943}" srcId="{BE4CB72C-8B78-4D95-94AC-24A8DB6A6A7C}" destId="{3F6D5B46-A7B3-4EFA-B026-F7C37D9DFC2C}" srcOrd="1" destOrd="0" parTransId="{12883946-85E1-422A-A7FE-E4B10F706221}" sibTransId="{3B05B402-367A-45A6-8474-14F56B7CFFA7}"/>
    <dgm:cxn modelId="{1C6B744A-0FB5-4EFC-87A4-2C2A89F89EA5}" type="presOf" srcId="{0E56ABBB-9842-4611-92E8-AF705F169DC4}" destId="{3899035D-53A3-4C7F-834E-1A2A0738FE2C}" srcOrd="0" destOrd="0" presId="urn:microsoft.com/office/officeart/2005/8/layout/arrow2"/>
    <dgm:cxn modelId="{20D4CE36-D5D2-41D0-957B-F54188C5DE47}" srcId="{BE4CB72C-8B78-4D95-94AC-24A8DB6A6A7C}" destId="{FB5505DA-3853-414C-A18C-1B276015A9CA}" srcOrd="0" destOrd="0" parTransId="{5D339833-FE41-4B28-9D04-70D283B3385C}" sibTransId="{CBC13987-7D62-4471-A20A-0E813712449F}"/>
    <dgm:cxn modelId="{1768265F-5BBC-4308-B867-F21DD55904E4}" srcId="{BE4CB72C-8B78-4D95-94AC-24A8DB6A6A7C}" destId="{0E56ABBB-9842-4611-92E8-AF705F169DC4}" srcOrd="2" destOrd="0" parTransId="{A7EFB6AA-9F71-4E97-83F4-750C7B8883DA}" sibTransId="{9D107C7D-0103-441C-AD46-55FBC9FCDC7D}"/>
    <dgm:cxn modelId="{89C353EF-AB73-4858-B30D-387B369218B3}" type="presOf" srcId="{BE4CB72C-8B78-4D95-94AC-24A8DB6A6A7C}" destId="{F1BA976B-357C-46B4-AD93-528720E55F2D}" srcOrd="0" destOrd="0" presId="urn:microsoft.com/office/officeart/2005/8/layout/arrow2"/>
    <dgm:cxn modelId="{EBC4C346-13A8-477C-A6C5-D91753CE2AD4}" type="presOf" srcId="{FB5505DA-3853-414C-A18C-1B276015A9CA}" destId="{AC1FE732-8CA1-4838-B081-64B4C1AD876F}" srcOrd="0" destOrd="0" presId="urn:microsoft.com/office/officeart/2005/8/layout/arrow2"/>
    <dgm:cxn modelId="{961F3D06-E788-43C0-BB68-5D13C42BDD30}" type="presOf" srcId="{3F6D5B46-A7B3-4EFA-B026-F7C37D9DFC2C}" destId="{7BE8F27F-0105-4934-8FE8-6EEAA1DEC7CF}" srcOrd="0" destOrd="0" presId="urn:microsoft.com/office/officeart/2005/8/layout/arrow2"/>
    <dgm:cxn modelId="{95D6A4FB-9336-4C5B-90CF-BF3577214483}" type="presParOf" srcId="{F1BA976B-357C-46B4-AD93-528720E55F2D}" destId="{E0F9F0B2-1026-4D63-81D7-6388F8ADB3AE}" srcOrd="0" destOrd="0" presId="urn:microsoft.com/office/officeart/2005/8/layout/arrow2"/>
    <dgm:cxn modelId="{41EB9714-AEBD-49A7-9CEA-9DCE37065E81}" type="presParOf" srcId="{F1BA976B-357C-46B4-AD93-528720E55F2D}" destId="{F737213E-6163-4948-A0B1-4696F3E0D212}" srcOrd="1" destOrd="0" presId="urn:microsoft.com/office/officeart/2005/8/layout/arrow2"/>
    <dgm:cxn modelId="{D138CCD1-AEE8-4FF9-835A-F10EF0771AAD}" type="presParOf" srcId="{F737213E-6163-4948-A0B1-4696F3E0D212}" destId="{2916B2A5-01C8-4CFB-85E6-0A420D229F64}" srcOrd="0" destOrd="0" presId="urn:microsoft.com/office/officeart/2005/8/layout/arrow2"/>
    <dgm:cxn modelId="{5E856D0F-E3CD-44C0-8515-83A3211F72D4}" type="presParOf" srcId="{F737213E-6163-4948-A0B1-4696F3E0D212}" destId="{AC1FE732-8CA1-4838-B081-64B4C1AD876F}" srcOrd="1" destOrd="0" presId="urn:microsoft.com/office/officeart/2005/8/layout/arrow2"/>
    <dgm:cxn modelId="{2DD64143-3093-4B5A-8F2F-AD421D3A6368}" type="presParOf" srcId="{F737213E-6163-4948-A0B1-4696F3E0D212}" destId="{BBD8904C-CA83-4CBE-BC06-91ACB4C54CE7}" srcOrd="2" destOrd="0" presId="urn:microsoft.com/office/officeart/2005/8/layout/arrow2"/>
    <dgm:cxn modelId="{60123B13-D375-4922-985E-A09E1656BD1C}" type="presParOf" srcId="{F737213E-6163-4948-A0B1-4696F3E0D212}" destId="{7BE8F27F-0105-4934-8FE8-6EEAA1DEC7CF}" srcOrd="3" destOrd="0" presId="urn:microsoft.com/office/officeart/2005/8/layout/arrow2"/>
    <dgm:cxn modelId="{894BC797-5E6A-45B1-A7EE-910A95424394}" type="presParOf" srcId="{F737213E-6163-4948-A0B1-4696F3E0D212}" destId="{9AC851EA-46C5-4C48-8DA7-851886AC278D}" srcOrd="4" destOrd="0" presId="urn:microsoft.com/office/officeart/2005/8/layout/arrow2"/>
    <dgm:cxn modelId="{5D2EF81C-3B93-4FA4-9D18-553F2AB5BA2D}" type="presParOf" srcId="{F737213E-6163-4948-A0B1-4696F3E0D212}" destId="{3899035D-53A3-4C7F-834E-1A2A0738FE2C}"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617331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11/30/2017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087335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11/30/2017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710552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pPr/>
              <a:t>11/30/2017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3865915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pPr/>
              <a:t>11/30/2017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053588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pPr/>
              <a:t>11/30/2017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5964595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7519070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430646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554229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t>11/30/2017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172156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11/30/2017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232198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11/30/2017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977592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11/30/2017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003041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11/30/2017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03638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11/30/2017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407729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11/30/2017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829131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11/30/2017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56041699"/>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 id="214748369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2" Type="http://schemas.openxmlformats.org/officeDocument/2006/relationships/hyperlink" Target="https://es.wikipedia.org/wiki/Desarrollo_cognitivo"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95269" y="686264"/>
            <a:ext cx="9001462" cy="1409822"/>
          </a:xfrm>
        </p:spPr>
        <p:txBody>
          <a:bodyPr>
            <a:normAutofit/>
          </a:bodyPr>
          <a:lstStyle/>
          <a:p>
            <a:r>
              <a:rPr lang="es-ES" sz="2800" dirty="0">
                <a:effectLst/>
              </a:rPr>
              <a:t>EL FEMICIDIO COMO MANIFESTACIÓN DE  VIOLENCIA DE GÉNERO  CONTRA LAS MUJERES DESDE UN ENFOQUE </a:t>
            </a:r>
            <a:r>
              <a:rPr lang="es-ES" sz="2800" dirty="0" smtClean="0">
                <a:effectLst/>
              </a:rPr>
              <a:t>SOCIOLOGICO </a:t>
            </a:r>
            <a:endParaRPr lang="es-ES" sz="2800" dirty="0"/>
          </a:p>
        </p:txBody>
      </p:sp>
      <p:sp>
        <p:nvSpPr>
          <p:cNvPr id="3" name="Subtítulo 2"/>
          <p:cNvSpPr>
            <a:spLocks noGrp="1"/>
          </p:cNvSpPr>
          <p:nvPr>
            <p:ph type="subTitle" idx="1"/>
          </p:nvPr>
        </p:nvSpPr>
        <p:spPr>
          <a:xfrm>
            <a:off x="1595269" y="2532185"/>
            <a:ext cx="9001462" cy="3418449"/>
          </a:xfrm>
        </p:spPr>
        <p:txBody>
          <a:bodyPr>
            <a:normAutofit/>
          </a:bodyPr>
          <a:lstStyle/>
          <a:p>
            <a:r>
              <a:rPr lang="es-ES" sz="3000" b="1" dirty="0" smtClean="0"/>
              <a:t>La violencia es el miedo a los ideales de los demás </a:t>
            </a:r>
          </a:p>
          <a:p>
            <a:r>
              <a:rPr lang="es-ES" sz="2200" b="1" dirty="0" smtClean="0"/>
              <a:t>Mahatma Gandhi</a:t>
            </a:r>
          </a:p>
          <a:p>
            <a:r>
              <a:rPr lang="es-ES" sz="1600" dirty="0" smtClean="0"/>
              <a:t>AUTORAS</a:t>
            </a:r>
            <a:r>
              <a:rPr lang="es-ES" dirty="0" smtClean="0"/>
              <a:t> </a:t>
            </a:r>
          </a:p>
          <a:p>
            <a:r>
              <a:rPr lang="es-ES" sz="2200" dirty="0" smtClean="0"/>
              <a:t> </a:t>
            </a:r>
            <a:r>
              <a:rPr lang="es-EC" sz="2200" b="1" dirty="0">
                <a:effectLst/>
              </a:rPr>
              <a:t>Lic. </a:t>
            </a:r>
            <a:r>
              <a:rPr lang="es-EC" sz="2200" b="1" dirty="0" err="1">
                <a:effectLst/>
              </a:rPr>
              <a:t>Yamil</a:t>
            </a:r>
            <a:r>
              <a:rPr lang="es-EC" sz="2200" b="1" dirty="0">
                <a:effectLst/>
              </a:rPr>
              <a:t> De Haz Cruz, </a:t>
            </a:r>
            <a:r>
              <a:rPr lang="es-EC" sz="2200" b="1" dirty="0" smtClean="0">
                <a:effectLst/>
              </a:rPr>
              <a:t>MSc</a:t>
            </a:r>
            <a:r>
              <a:rPr lang="es-ES" sz="2200" b="1" dirty="0">
                <a:effectLst/>
              </a:rPr>
              <a:t> </a:t>
            </a:r>
            <a:endParaRPr lang="es-ES" sz="2200" b="1" dirty="0" smtClean="0">
              <a:effectLst/>
            </a:endParaRPr>
          </a:p>
          <a:p>
            <a:r>
              <a:rPr lang="es-ES" sz="2200" b="1" dirty="0" smtClean="0">
                <a:effectLst/>
              </a:rPr>
              <a:t>Sally </a:t>
            </a:r>
            <a:r>
              <a:rPr lang="es-ES" sz="2200" b="1" dirty="0" err="1">
                <a:effectLst/>
              </a:rPr>
              <a:t>Melaine</a:t>
            </a:r>
            <a:r>
              <a:rPr lang="es-ES" sz="2200" b="1" dirty="0">
                <a:effectLst/>
              </a:rPr>
              <a:t> </a:t>
            </a:r>
            <a:r>
              <a:rPr lang="es-ES" sz="2200" b="1" dirty="0" err="1">
                <a:effectLst/>
              </a:rPr>
              <a:t>Ruales</a:t>
            </a:r>
            <a:r>
              <a:rPr lang="es-ES" sz="2200" b="1" dirty="0">
                <a:effectLst/>
              </a:rPr>
              <a:t> De </a:t>
            </a:r>
            <a:r>
              <a:rPr lang="es-ES" sz="2200" b="1" dirty="0" smtClean="0">
                <a:effectLst/>
              </a:rPr>
              <a:t>Haz</a:t>
            </a:r>
          </a:p>
          <a:p>
            <a:r>
              <a:rPr lang="es-EC" sz="2200" b="1" dirty="0" err="1" smtClean="0">
                <a:effectLst/>
              </a:rPr>
              <a:t>Lc</a:t>
            </a:r>
            <a:r>
              <a:rPr lang="es-EC" sz="2200" b="1" dirty="0" smtClean="0">
                <a:effectLst/>
              </a:rPr>
              <a:t>. </a:t>
            </a:r>
            <a:r>
              <a:rPr lang="es-EC" sz="2200" b="1" dirty="0">
                <a:effectLst/>
              </a:rPr>
              <a:t>María Auxiliadora García Yance MSc</a:t>
            </a:r>
            <a:endParaRPr lang="es-EC" sz="2200" b="1" dirty="0" smtClean="0">
              <a:effectLst/>
            </a:endParaRPr>
          </a:p>
          <a:p>
            <a:endParaRPr lang="es-EC" b="1" dirty="0" smtClean="0">
              <a:effectLst/>
            </a:endParaRPr>
          </a:p>
          <a:p>
            <a:endParaRPr lang="es-EC" b="1" dirty="0" smtClean="0">
              <a:effectLst/>
            </a:endParaRPr>
          </a:p>
          <a:p>
            <a:endParaRPr lang="es-ES" dirty="0"/>
          </a:p>
        </p:txBody>
      </p:sp>
    </p:spTree>
    <p:extLst>
      <p:ext uri="{BB962C8B-B14F-4D97-AF65-F5344CB8AC3E}">
        <p14:creationId xmlns:p14="http://schemas.microsoft.com/office/powerpoint/2010/main" val="107042985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C">
                <a:effectLst/>
              </a:rPr>
              <a:t>En esta línea se encuentra la categorización de Loinaz, Echeburua y Torrubia (2010)</a:t>
            </a:r>
            <a:endParaRPr lang="es-ES"/>
          </a:p>
        </p:txBody>
      </p:sp>
      <p:sp>
        <p:nvSpPr>
          <p:cNvPr id="3" name="Marcador de contenido 2"/>
          <p:cNvSpPr>
            <a:spLocks noGrp="1"/>
          </p:cNvSpPr>
          <p:nvPr>
            <p:ph idx="1"/>
          </p:nvPr>
        </p:nvSpPr>
        <p:spPr/>
        <p:txBody>
          <a:bodyPr>
            <a:normAutofit/>
          </a:bodyPr>
          <a:lstStyle/>
          <a:p>
            <a:pPr algn="just"/>
            <a:r>
              <a:rPr lang="es-EC" smtClean="0">
                <a:effectLst/>
              </a:rPr>
              <a:t>que </a:t>
            </a:r>
            <a:r>
              <a:rPr lang="es-EC">
                <a:effectLst/>
              </a:rPr>
              <a:t>distingue agresores "violentos con la pareja/estables emocionalmente/integrados socialmente" y "violentos generalizados/poco estables emocionalmente/no integrados socialmente". </a:t>
            </a:r>
            <a:r>
              <a:rPr lang="es-EC" dirty="0">
                <a:effectLst/>
              </a:rPr>
              <a:t>En Ecuador, se ha clasificado dos tipologías psicológicas: el grupo de hombres que maltratan sólo en la familia y los más cercanos a la violencia antisocial. De cualquier forma, existe consenso en que la presencia de agresividad en los varones, constituye un factor de riesgo.</a:t>
            </a:r>
            <a:endParaRPr lang="es-ES">
              <a:effectLst/>
            </a:endParaRPr>
          </a:p>
          <a:p>
            <a:pPr algn="just"/>
            <a:r>
              <a:rPr lang="es-ES" dirty="0">
                <a:effectLst/>
              </a:rPr>
              <a:t>   Más que una naturalización del uso de la violencia verbal, esto debe ser visto como una alerta y factor de riesgo, ya que existen antecedentes importantes de que la violencia verbal sería un precursor de la violencia física en la relación</a:t>
            </a:r>
            <a:endParaRPr lang="es-ES" dirty="0"/>
          </a:p>
        </p:txBody>
      </p:sp>
    </p:spTree>
    <p:extLst>
      <p:ext uri="{BB962C8B-B14F-4D97-AF65-F5344CB8AC3E}">
        <p14:creationId xmlns:p14="http://schemas.microsoft.com/office/powerpoint/2010/main" val="28585817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500">
        <p15:prstTrans prst="fallOve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Estadística </a:t>
            </a:r>
            <a:endParaRPr lang="es-ES" dirty="0"/>
          </a:p>
        </p:txBody>
      </p:sp>
      <p:sp>
        <p:nvSpPr>
          <p:cNvPr id="3" name="Marcador de contenido 2"/>
          <p:cNvSpPr>
            <a:spLocks noGrp="1"/>
          </p:cNvSpPr>
          <p:nvPr>
            <p:ph idx="1"/>
          </p:nvPr>
        </p:nvSpPr>
        <p:spPr/>
        <p:txBody>
          <a:bodyPr>
            <a:normAutofit lnSpcReduction="10000"/>
          </a:bodyPr>
          <a:lstStyle/>
          <a:p>
            <a:r>
              <a:rPr lang="es-ES" sz="1600" dirty="0">
                <a:effectLst/>
              </a:rPr>
              <a:t>Muchas de las mujeres en el Ecuador viven actualmente en este ciclo de violencia. Una encuesta realizada por el INEC en el 2011 mostró que 6 de cada 10 mujeres han sufrido algún tipo de violencia de género sin importar su edad, condición socioeconómica, nivel de estudios o </a:t>
            </a:r>
            <a:r>
              <a:rPr lang="es-ES" sz="1600" dirty="0" err="1">
                <a:effectLst/>
              </a:rPr>
              <a:t>autoidentificación</a:t>
            </a:r>
            <a:r>
              <a:rPr lang="es-ES" sz="1600" dirty="0">
                <a:effectLst/>
              </a:rPr>
              <a:t>. Sin embargo, menos del 2% de estas mujeres decidió romper este ciclo de violencia y denunciar su caso ante la justicia.</a:t>
            </a:r>
          </a:p>
          <a:p>
            <a:pPr marL="0" indent="0">
              <a:buNone/>
            </a:pPr>
            <a:endParaRPr lang="es-ES" sz="1600" dirty="0">
              <a:effectLst/>
            </a:endParaRPr>
          </a:p>
          <a:p>
            <a:r>
              <a:rPr lang="es-ES" sz="1600" dirty="0">
                <a:effectLst/>
              </a:rPr>
              <a:t>   En lo que va del año 2017 han muerto 16 mujeres por causas de violencia; sus parejas o exparejas las habrían asesinado. En el año 2016 se registraron 8 casos. Estas cifras las dio el Jefe de la Dirección Nacional de Delitos Contra la Vida, Muertes Violentas, Desapariciones, Extorsión y Secuestros (</a:t>
            </a:r>
            <a:r>
              <a:rPr lang="es-ES" sz="1600" dirty="0" err="1">
                <a:effectLst/>
              </a:rPr>
              <a:t>Dinased</a:t>
            </a:r>
            <a:r>
              <a:rPr lang="es-ES" sz="1600" dirty="0">
                <a:effectLst/>
              </a:rPr>
              <a:t>).</a:t>
            </a:r>
          </a:p>
          <a:p>
            <a:r>
              <a:rPr lang="es-ES" sz="1600" dirty="0">
                <a:effectLst/>
              </a:rPr>
              <a:t>   El actual Fiscal del Ecuador Dr. Galo </a:t>
            </a:r>
            <a:r>
              <a:rPr lang="es-ES" sz="1600" dirty="0" err="1">
                <a:effectLst/>
              </a:rPr>
              <a:t>Chiriboga</a:t>
            </a:r>
            <a:r>
              <a:rPr lang="es-ES" sz="1600" dirty="0">
                <a:effectLst/>
              </a:rPr>
              <a:t>, indicó que hay 44 sentencias por casos de </a:t>
            </a:r>
            <a:r>
              <a:rPr lang="es-ES" sz="1600" dirty="0" err="1">
                <a:effectLst/>
              </a:rPr>
              <a:t>femicidio</a:t>
            </a:r>
            <a:r>
              <a:rPr lang="es-ES" sz="1600" dirty="0">
                <a:effectLst/>
              </a:rPr>
              <a:t> desde el 2014, año en que entró en vigencia el Código Orgánico Integral Penal. Sentencias de hasta 40 años de cárcel, dijo </a:t>
            </a:r>
            <a:r>
              <a:rPr lang="es-ES" sz="1600" dirty="0" err="1">
                <a:effectLst/>
              </a:rPr>
              <a:t>Chiriboga</a:t>
            </a:r>
            <a:r>
              <a:rPr lang="es-ES" sz="1600" dirty="0">
                <a:effectLst/>
              </a:rPr>
              <a:t>. </a:t>
            </a:r>
          </a:p>
        </p:txBody>
      </p:sp>
    </p:spTree>
    <p:extLst>
      <p:ext uri="{BB962C8B-B14F-4D97-AF65-F5344CB8AC3E}">
        <p14:creationId xmlns:p14="http://schemas.microsoft.com/office/powerpoint/2010/main" val="31142519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500">
        <p15:prstTrans prst="drap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ES" sz="2400" dirty="0">
                <a:effectLst/>
              </a:rPr>
              <a:t>Los tres criterios emitidos por los expertos después de realizar las preguntas correspondientes atendiendo a la metodología establecida se ponderaron y validaron.</a:t>
            </a:r>
            <a:endParaRPr lang="es-ES" sz="2400" dirty="0"/>
          </a:p>
        </p:txBody>
      </p:sp>
      <p:sp>
        <p:nvSpPr>
          <p:cNvPr id="3" name="Marcador de contenido 2"/>
          <p:cNvSpPr>
            <a:spLocks noGrp="1"/>
          </p:cNvSpPr>
          <p:nvPr>
            <p:ph idx="1"/>
          </p:nvPr>
        </p:nvSpPr>
        <p:spPr/>
        <p:txBody>
          <a:bodyPr>
            <a:normAutofit fontScale="92500" lnSpcReduction="10000"/>
          </a:bodyPr>
          <a:lstStyle/>
          <a:p>
            <a:r>
              <a:rPr lang="es-EC" b="1">
                <a:effectLst/>
              </a:rPr>
              <a:t>Criterio 1</a:t>
            </a:r>
            <a:r>
              <a:rPr lang="es-EC">
                <a:effectLst/>
              </a:rPr>
              <a:t>: Los dos expertos Fiscales, consideran que la Violencia Intrafamiliar en la propuesta del Estado es muy pertinente, novedoso y aplicable en el contexto ecuatoriano.</a:t>
            </a:r>
            <a:endParaRPr lang="es-ES">
              <a:effectLst/>
            </a:endParaRPr>
          </a:p>
          <a:p>
            <a:pPr marL="0" indent="0">
              <a:buNone/>
            </a:pPr>
            <a:endParaRPr lang="es-ES" dirty="0">
              <a:effectLst/>
            </a:endParaRPr>
          </a:p>
          <a:p>
            <a:r>
              <a:rPr lang="es-EC" b="1">
                <a:effectLst/>
              </a:rPr>
              <a:t>Criterio 2</a:t>
            </a:r>
            <a:r>
              <a:rPr lang="es-EC">
                <a:effectLst/>
              </a:rPr>
              <a:t>: Los dos Jueces expertos, consideran que en el diagnóstico realizado fue oportuno y confiable al ampliarse el muestreo de la Fiscalía donde se inicia el trámite de estos casos de Violencia Intrafamiliar.</a:t>
            </a:r>
            <a:endParaRPr lang="es-ES">
              <a:effectLst/>
            </a:endParaRPr>
          </a:p>
          <a:p>
            <a:endParaRPr lang="es-ES" dirty="0">
              <a:effectLst/>
            </a:endParaRPr>
          </a:p>
          <a:p>
            <a:r>
              <a:rPr lang="es-EC" b="1">
                <a:effectLst/>
              </a:rPr>
              <a:t>Criterio 3</a:t>
            </a:r>
            <a:r>
              <a:rPr lang="es-EC">
                <a:effectLst/>
              </a:rPr>
              <a:t>: Los Policías expertos en violencia intrafamiliar consideran que en el proceso de validación debió habérselo aplicado a las mujeres víctimas que han denunciados estos hechos y que la justicia las mantiene como víctima protegida, por los criterios que pudieran haber emitido y no solo a los victimarios.</a:t>
            </a:r>
            <a:endParaRPr lang="es-ES">
              <a:effectLst/>
            </a:endParaRPr>
          </a:p>
          <a:p>
            <a:endParaRPr lang="es-ES" dirty="0"/>
          </a:p>
        </p:txBody>
      </p:sp>
    </p:spTree>
    <p:extLst>
      <p:ext uri="{BB962C8B-B14F-4D97-AF65-F5344CB8AC3E}">
        <p14:creationId xmlns:p14="http://schemas.microsoft.com/office/powerpoint/2010/main" val="20552219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4000">
        <p15:prstTrans prst="curtains"/>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effectLst/>
              </a:rPr>
              <a:t>Discusión de Resultados</a:t>
            </a:r>
            <a:endParaRPr lang="es-ES" dirty="0"/>
          </a:p>
        </p:txBody>
      </p:sp>
      <p:sp>
        <p:nvSpPr>
          <p:cNvPr id="3" name="Marcador de contenido 2"/>
          <p:cNvSpPr>
            <a:spLocks noGrp="1"/>
          </p:cNvSpPr>
          <p:nvPr>
            <p:ph idx="1"/>
          </p:nvPr>
        </p:nvSpPr>
        <p:spPr/>
        <p:txBody>
          <a:bodyPr>
            <a:normAutofit lnSpcReduction="10000"/>
          </a:bodyPr>
          <a:lstStyle/>
          <a:p>
            <a:r>
              <a:rPr lang="es-ES" dirty="0">
                <a:effectLst/>
              </a:rPr>
              <a:t>En primer lugar, la evidencia de diferencias en los niveles de agresión total, en hostilidad, ira y agresión física con mayores puntajes hallados en hombres derivados a terapia psicológica. </a:t>
            </a:r>
          </a:p>
          <a:p>
            <a:r>
              <a:rPr lang="es-ES" dirty="0">
                <a:effectLst/>
              </a:rPr>
              <a:t>   Segundo, la evidencia de ausencia de diferencias significativas en violencia verbal. Esto apunta a un uso más generalizado de ella en la población general y la validación del uso de la violencia a nivel de creencias y valores sociales. </a:t>
            </a:r>
          </a:p>
          <a:p>
            <a:r>
              <a:rPr lang="es-EC">
                <a:effectLst/>
              </a:rPr>
              <a:t>   En tercer lugar, en el ámbito de la atención en salud, identificar la agresión total, en forma de hostilidad, agresión física e ira, como un factor de riesgo para otras patologías presentes en hombres y al mismo tiempo, atender la violencia verbal como un factor presente en las relaciones en la población general masculina, son un elemento de mucha utilidad para la atención en salud de los varones y sus respectivas parejas.</a:t>
            </a:r>
            <a:endParaRPr lang="es-ES">
              <a:effectLst/>
            </a:endParaRPr>
          </a:p>
          <a:p>
            <a:endParaRPr lang="es-ES" dirty="0"/>
          </a:p>
        </p:txBody>
      </p:sp>
    </p:spTree>
    <p:extLst>
      <p:ext uri="{BB962C8B-B14F-4D97-AF65-F5344CB8AC3E}">
        <p14:creationId xmlns:p14="http://schemas.microsoft.com/office/powerpoint/2010/main" val="41724056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500">
        <p15:prstTrans prst="wind"/>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GRACIAS </a:t>
            </a:r>
            <a:endParaRPr lang="es-ES" dirty="0"/>
          </a:p>
        </p:txBody>
      </p:sp>
      <p:sp>
        <p:nvSpPr>
          <p:cNvPr id="3" name="Marcador de contenido 2"/>
          <p:cNvSpPr>
            <a:spLocks noGrp="1"/>
          </p:cNvSpPr>
          <p:nvPr>
            <p:ph idx="1"/>
          </p:nvPr>
        </p:nvSpPr>
        <p:spPr/>
        <p:txBody>
          <a:bodyPr>
            <a:normAutofit/>
          </a:bodyPr>
          <a:lstStyle/>
          <a:p>
            <a:pPr marL="0" indent="0" algn="ctr">
              <a:buNone/>
            </a:pPr>
            <a:r>
              <a:rPr lang="es-ES" sz="3600" dirty="0">
                <a:effectLst/>
              </a:rPr>
              <a:t>La violencia crea más problemas </a:t>
            </a:r>
            <a:r>
              <a:rPr lang="es-ES" sz="3600" dirty="0" smtClean="0">
                <a:effectLst/>
              </a:rPr>
              <a:t>sociales, </a:t>
            </a:r>
            <a:r>
              <a:rPr lang="es-ES" sz="3600" dirty="0">
                <a:effectLst/>
              </a:rPr>
              <a:t>que los que resuelve.</a:t>
            </a:r>
          </a:p>
          <a:p>
            <a:pPr marL="0" indent="0" algn="ctr">
              <a:buNone/>
            </a:pPr>
            <a:r>
              <a:rPr lang="es-ES" sz="3600" dirty="0">
                <a:effectLst/>
              </a:rPr>
              <a:t>Martin Luther King. </a:t>
            </a:r>
            <a:r>
              <a:rPr lang="es-ES" sz="3600" i="1" dirty="0">
                <a:effectLst/>
              </a:rPr>
              <a:t>1929-1968. Religioso estadounidense.</a:t>
            </a:r>
            <a:endParaRPr lang="es-ES" sz="3600" dirty="0">
              <a:effectLst/>
            </a:endParaRPr>
          </a:p>
          <a:p>
            <a:pPr algn="ctr"/>
            <a:endParaRPr lang="es-ES" sz="3600" dirty="0"/>
          </a:p>
        </p:txBody>
      </p:sp>
    </p:spTree>
    <p:extLst>
      <p:ext uri="{BB962C8B-B14F-4D97-AF65-F5344CB8AC3E}">
        <p14:creationId xmlns:p14="http://schemas.microsoft.com/office/powerpoint/2010/main" val="9764546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500">
        <p15:prstTrans prst="fractur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just"/>
            <a:r>
              <a:rPr lang="es-ES" sz="2000" dirty="0" smtClean="0">
                <a:effectLst/>
              </a:rPr>
              <a:t>La </a:t>
            </a:r>
            <a:r>
              <a:rPr lang="es-ES" sz="2000" dirty="0">
                <a:effectLst/>
              </a:rPr>
              <a:t>violencia de género contra las mujeres “es todo acto de violencia basado en la pertenencia al sexo femenino que tenga o pueda tener como resultado un daño o sufrimiento físico, sexual o psicológico para la mujer, así como las amenazas de tales actos, la coacción o la privación arbitraria de la libertad, tanto si se produce en la vida pública, como en la vida privada” </a:t>
            </a:r>
            <a:r>
              <a:rPr lang="es-ES" sz="2000" dirty="0" smtClean="0">
                <a:effectLst/>
              </a:rPr>
              <a:t/>
            </a:r>
            <a:br>
              <a:rPr lang="es-ES" sz="2000" dirty="0" smtClean="0">
                <a:effectLst/>
              </a:rPr>
            </a:br>
            <a:r>
              <a:rPr lang="es-ES" sz="2000" dirty="0">
                <a:effectLst/>
              </a:rPr>
              <a:t/>
            </a:r>
            <a:br>
              <a:rPr lang="es-ES" sz="2000" dirty="0">
                <a:effectLst/>
              </a:rPr>
            </a:br>
            <a:r>
              <a:rPr lang="es-ES" sz="1200" dirty="0" smtClean="0">
                <a:effectLst/>
              </a:rPr>
              <a:t>(</a:t>
            </a:r>
            <a:r>
              <a:rPr lang="es-ES" sz="1200" dirty="0">
                <a:effectLst/>
              </a:rPr>
              <a:t>Declaración sobre la Eliminación de la Violencia contra la Mujer. Resolución de la Asamblea General 48/104 del 20 de diciembre de 1993; Organización de las Naciones Unidas).</a:t>
            </a:r>
            <a:endParaRPr lang="es-ES" sz="1200" dirty="0"/>
          </a:p>
        </p:txBody>
      </p:sp>
      <p:sp>
        <p:nvSpPr>
          <p:cNvPr id="3" name="Marcador de texto 2"/>
          <p:cNvSpPr>
            <a:spLocks noGrp="1"/>
          </p:cNvSpPr>
          <p:nvPr>
            <p:ph type="body" idx="1"/>
          </p:nvPr>
        </p:nvSpPr>
        <p:spPr>
          <a:xfrm>
            <a:off x="965915" y="3602038"/>
            <a:ext cx="9996841" cy="2322244"/>
          </a:xfrm>
        </p:spPr>
        <p:txBody>
          <a:bodyPr>
            <a:noAutofit/>
          </a:bodyPr>
          <a:lstStyle/>
          <a:p>
            <a:r>
              <a:rPr lang="es-ES" sz="2000" dirty="0" smtClean="0"/>
              <a:t>La violencia es el arma con el cual el incompetente se cree fuerte e impacta de manera negativa en el desarrollo de un país </a:t>
            </a:r>
            <a:r>
              <a:rPr lang="es-ES" sz="2000" dirty="0"/>
              <a:t>.</a:t>
            </a:r>
            <a:r>
              <a:rPr lang="es-ES" sz="2000" dirty="0" smtClean="0"/>
              <a:t> </a:t>
            </a:r>
          </a:p>
          <a:p>
            <a:r>
              <a:rPr lang="es-ES" sz="2000" dirty="0">
                <a:effectLst/>
              </a:rPr>
              <a:t>Un total de 112 mujeres fueron violentamente asesinadas entre el 1 de enero y el 7 de septiembre de este año en Ecuador, según un estudio sobre el </a:t>
            </a:r>
            <a:r>
              <a:rPr lang="es-ES" sz="2000" dirty="0" err="1">
                <a:effectLst/>
              </a:rPr>
              <a:t>femicidio</a:t>
            </a:r>
            <a:r>
              <a:rPr lang="es-ES" sz="2000" dirty="0">
                <a:effectLst/>
              </a:rPr>
              <a:t> en el país publicado hoy por el colectivo ciudadano Geografía Crítica.</a:t>
            </a:r>
            <a:endParaRPr lang="es-ES" sz="2000" dirty="0"/>
          </a:p>
        </p:txBody>
      </p:sp>
    </p:spTree>
    <p:extLst>
      <p:ext uri="{BB962C8B-B14F-4D97-AF65-F5344CB8AC3E}">
        <p14:creationId xmlns:p14="http://schemas.microsoft.com/office/powerpoint/2010/main" val="420633702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400" dirty="0" smtClean="0"/>
              <a:t>ESTADISDITICAS DE FEMICIDIOS EN ECUADOR DESDE EL 1 DE ENERO HASTA EL 7 DE SEPTIEMBRE</a:t>
            </a:r>
            <a:endParaRPr lang="es-ES" sz="2400" dirty="0"/>
          </a:p>
        </p:txBody>
      </p:sp>
      <p:graphicFrame>
        <p:nvGraphicFramePr>
          <p:cNvPr id="7" name="Marcador de contenido 6"/>
          <p:cNvGraphicFramePr>
            <a:graphicFrameLocks noGrp="1"/>
          </p:cNvGraphicFramePr>
          <p:nvPr>
            <p:ph idx="1"/>
            <p:extLst>
              <p:ext uri="{D42A27DB-BD31-4B8C-83A1-F6EECF244321}">
                <p14:modId xmlns:p14="http://schemas.microsoft.com/office/powerpoint/2010/main" val="3208620197"/>
              </p:ext>
            </p:extLst>
          </p:nvPr>
        </p:nvGraphicFramePr>
        <p:xfrm>
          <a:off x="2589213" y="2133600"/>
          <a:ext cx="8915400" cy="37782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51609150"/>
      </p:ext>
    </p:extLst>
  </p:cSld>
  <p:clrMapOvr>
    <a:masterClrMapping/>
  </p:clrMapOvr>
  <mc:AlternateContent xmlns:mc="http://schemas.openxmlformats.org/markup-compatibility/2006" xmlns:p14="http://schemas.microsoft.com/office/powerpoint/2010/main">
    <mc:Choice Requires="p14">
      <p:transition spd="slow" p14:dur="3250">
        <p:fad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229244" y="745588"/>
            <a:ext cx="9733511" cy="2764375"/>
          </a:xfrm>
        </p:spPr>
        <p:txBody>
          <a:bodyPr>
            <a:normAutofit/>
          </a:bodyPr>
          <a:lstStyle/>
          <a:p>
            <a:pPr lvl="0" defTabSz="457200">
              <a:lnSpc>
                <a:spcPct val="100000"/>
              </a:lnSpc>
              <a:spcBef>
                <a:spcPts val="0"/>
              </a:spcBef>
            </a:pPr>
            <a:r>
              <a:rPr lang="es-ES" sz="2400" b="0" cap="none" dirty="0">
                <a:solidFill>
                  <a:schemeClr val="tx1"/>
                </a:solidFill>
                <a:effectLst/>
                <a:latin typeface="Rockwell" panose="02060603020205020403"/>
              </a:rPr>
              <a:t>Artículo 140.- Asesinato.- La persona que mate a otra será sancionada con pena privativa de libertad de veintidós a veintiséis años, si concurre alguna de las siguientes circunstancias: Numeral 1. A sabiendas, la persona infractora ha dado muerte a su ascendiente, descendiente, cónyuge, conviviente, hermana o hermano.</a:t>
            </a:r>
            <a:r>
              <a:rPr lang="es-ES" sz="2000" b="0" cap="none" dirty="0">
                <a:solidFill>
                  <a:schemeClr val="tx1"/>
                </a:solidFill>
                <a:effectLst/>
                <a:latin typeface="Rockwell" panose="02060603020205020403"/>
              </a:rPr>
              <a:t/>
            </a:r>
            <a:br>
              <a:rPr lang="es-ES" sz="2000" b="0" cap="none" dirty="0">
                <a:solidFill>
                  <a:schemeClr val="tx1"/>
                </a:solidFill>
                <a:effectLst/>
                <a:latin typeface="Rockwell" panose="02060603020205020403"/>
              </a:rPr>
            </a:br>
            <a:endParaRPr lang="es-ES" dirty="0">
              <a:solidFill>
                <a:schemeClr val="tx1"/>
              </a:solidFill>
            </a:endParaRPr>
          </a:p>
        </p:txBody>
      </p:sp>
      <p:sp>
        <p:nvSpPr>
          <p:cNvPr id="4" name="Marcador de texto 3"/>
          <p:cNvSpPr>
            <a:spLocks noGrp="1"/>
          </p:cNvSpPr>
          <p:nvPr>
            <p:ph type="body" idx="1"/>
          </p:nvPr>
        </p:nvSpPr>
        <p:spPr/>
        <p:txBody>
          <a:bodyPr>
            <a:normAutofit fontScale="85000" lnSpcReduction="10000"/>
          </a:bodyPr>
          <a:lstStyle/>
          <a:p>
            <a:r>
              <a:rPr lang="es-ES" dirty="0" smtClean="0"/>
              <a:t>El asesinato consiste en matar a sabiendas se puede generar desde la familia , específicamente se transforma en violencia de genero , dando a su ves problemas a la sociedad debido a que afecta psicológica, física y sexualmente al individuo </a:t>
            </a:r>
            <a:endParaRPr lang="es-ES" dirty="0"/>
          </a:p>
        </p:txBody>
      </p:sp>
    </p:spTree>
    <p:extLst>
      <p:ext uri="{BB962C8B-B14F-4D97-AF65-F5344CB8AC3E}">
        <p14:creationId xmlns:p14="http://schemas.microsoft.com/office/powerpoint/2010/main" val="215428100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sz="2200" dirty="0" smtClean="0">
                <a:effectLst/>
              </a:rPr>
              <a:t/>
            </a:r>
            <a:br>
              <a:rPr lang="es-ES" sz="2200" dirty="0" smtClean="0">
                <a:effectLst/>
              </a:rPr>
            </a:br>
            <a:r>
              <a:rPr lang="es-ES" sz="2200" dirty="0">
                <a:effectLst/>
              </a:rPr>
              <a:t/>
            </a:r>
            <a:br>
              <a:rPr lang="es-ES" sz="2200" dirty="0">
                <a:effectLst/>
              </a:rPr>
            </a:br>
            <a:r>
              <a:rPr lang="es-ES" sz="2200" dirty="0" smtClean="0">
                <a:effectLst/>
              </a:rPr>
              <a:t/>
            </a:r>
            <a:br>
              <a:rPr lang="es-ES" sz="2200" dirty="0" smtClean="0">
                <a:effectLst/>
              </a:rPr>
            </a:br>
            <a:r>
              <a:rPr lang="es-ES" sz="2700" dirty="0">
                <a:effectLst/>
              </a:rPr>
              <a:t>Intensidad y la frecuencia de las agresiones o maltratos</a:t>
            </a:r>
            <a:br>
              <a:rPr lang="es-ES" sz="2700" dirty="0">
                <a:effectLst/>
              </a:rPr>
            </a:br>
            <a:r>
              <a:rPr lang="es-ES" sz="2200" dirty="0">
                <a:effectLst/>
              </a:rPr>
              <a:t/>
            </a:r>
            <a:br>
              <a:rPr lang="es-ES" sz="2200" dirty="0">
                <a:effectLst/>
              </a:rPr>
            </a:br>
            <a:endParaRPr lang="es-ES" sz="2000" dirty="0"/>
          </a:p>
        </p:txBody>
      </p:sp>
      <p:sp>
        <p:nvSpPr>
          <p:cNvPr id="5" name="Marcador de contenido 4"/>
          <p:cNvSpPr>
            <a:spLocks noGrp="1"/>
          </p:cNvSpPr>
          <p:nvPr>
            <p:ph idx="1"/>
          </p:nvPr>
        </p:nvSpPr>
        <p:spPr>
          <a:xfrm>
            <a:off x="913795" y="2096063"/>
            <a:ext cx="10353762" cy="3967111"/>
          </a:xfrm>
        </p:spPr>
        <p:txBody>
          <a:bodyPr>
            <a:normAutofit/>
          </a:bodyPr>
          <a:lstStyle/>
          <a:p>
            <a:pPr algn="just"/>
            <a:r>
              <a:rPr lang="es-ES" dirty="0">
                <a:effectLst/>
              </a:rPr>
              <a:t> </a:t>
            </a:r>
            <a:r>
              <a:rPr lang="es-ES" sz="2400" dirty="0">
                <a:effectLst/>
              </a:rPr>
              <a:t>En esta investigación se encuentran diferentes reflexiones en los autores consultados tomando en cuenta que las agresiones comienzan con conductas de abuso psicológico bajo la apariencia y expresión por parte del agresor, de actitudes de cuidado y protección, difíciles de percibir en su apariencia afectuosa, pero que van reduciendo la seguridad y la confianza en sí misma y su capacidad de reacción. Un ejemplo son los celos, la vigilancia, la censura sobre la ropa, amistades o actividades, el control de los horarios, las salidas fuera de la casa, entre otras.</a:t>
            </a:r>
          </a:p>
          <a:p>
            <a:pPr algn="just"/>
            <a:endParaRPr lang="es-ES" sz="2400" dirty="0"/>
          </a:p>
        </p:txBody>
      </p:sp>
    </p:spTree>
    <p:extLst>
      <p:ext uri="{BB962C8B-B14F-4D97-AF65-F5344CB8AC3E}">
        <p14:creationId xmlns:p14="http://schemas.microsoft.com/office/powerpoint/2010/main" val="2327042167"/>
      </p:ext>
    </p:extLst>
  </p:cSld>
  <p:clrMapOvr>
    <a:masterClrMapping/>
  </p:clrMapOvr>
  <mc:AlternateContent xmlns:mc="http://schemas.openxmlformats.org/markup-compatibility/2006" xmlns:p14="http://schemas.microsoft.com/office/powerpoint/2010/main">
    <mc:Choice Requires="p14">
      <p:transition spd="slow" p14:dur="3500">
        <p:randomBar dir="vert"/>
      </p:transition>
    </mc:Choice>
    <mc:Fallback xmlns="">
      <p:transition spd="slow">
        <p:randomBar dir="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a:effectLst/>
              </a:rPr>
              <a:t>Para la mujer es difícil reaccionar cuando viven formas y manifestaciones violentas</a:t>
            </a:r>
            <a:endParaRPr lang="es-ES" dirty="0"/>
          </a:p>
        </p:txBody>
      </p:sp>
      <p:sp>
        <p:nvSpPr>
          <p:cNvPr id="3" name="Marcador de contenido 2"/>
          <p:cNvSpPr>
            <a:spLocks noGrp="1"/>
          </p:cNvSpPr>
          <p:nvPr>
            <p:ph idx="1"/>
          </p:nvPr>
        </p:nvSpPr>
        <p:spPr>
          <a:xfrm>
            <a:off x="759655" y="2096063"/>
            <a:ext cx="10507902" cy="4276601"/>
          </a:xfrm>
        </p:spPr>
        <p:txBody>
          <a:bodyPr>
            <a:normAutofit fontScale="77500" lnSpcReduction="20000"/>
          </a:bodyPr>
          <a:lstStyle/>
          <a:p>
            <a:pPr lvl="0"/>
            <a:r>
              <a:rPr lang="es-ES" sz="2300" dirty="0">
                <a:effectLst/>
              </a:rPr>
              <a:t>Porque sientes miedo de denunciar la violencia que estás viviendo y que posiblemente has sufrido desde hace muchos años, por temor a quedarte sola, por temor a la reacción de tu agresor, por temor a las represalias del agresor, de la familia y de tu entorno social.</a:t>
            </a:r>
          </a:p>
          <a:p>
            <a:pPr lvl="0"/>
            <a:r>
              <a:rPr lang="es-ES" sz="2300" dirty="0">
                <a:effectLst/>
              </a:rPr>
              <a:t>Porque dependes afectiva y/o económicamente de tu agresor y te es difícil pedir apoyo en otros espacios, personas o instituciones.</a:t>
            </a:r>
          </a:p>
          <a:p>
            <a:pPr lvl="0"/>
            <a:r>
              <a:rPr lang="es-ES" sz="2300" dirty="0">
                <a:effectLst/>
              </a:rPr>
              <a:t>Porque esperas y confías que tú lograrás cambiar a tu agresor y te va a tratar mejor.</a:t>
            </a:r>
          </a:p>
          <a:p>
            <a:pPr lvl="0"/>
            <a:r>
              <a:rPr lang="es-ES" sz="2300" dirty="0">
                <a:effectLst/>
              </a:rPr>
              <a:t>Porque sientes vergüenza de denunciar a tu pareja o familiar.</a:t>
            </a:r>
          </a:p>
          <a:p>
            <a:pPr lvl="0"/>
            <a:r>
              <a:rPr lang="es-ES" sz="2300" dirty="0">
                <a:effectLst/>
              </a:rPr>
              <a:t>Porque sientes preocupación por el futuro de tus hijas e hijos si denuncias a tu agresor.</a:t>
            </a:r>
          </a:p>
          <a:p>
            <a:pPr lvl="0"/>
            <a:r>
              <a:rPr lang="es-ES" sz="2300" dirty="0">
                <a:effectLst/>
              </a:rPr>
              <a:t>Porque sientes que no te van a creer a la hora de denunciar cualquier tipo de violencia y porque consideras que tu palabra vale menos que la del agresor.</a:t>
            </a:r>
          </a:p>
          <a:p>
            <a:pPr lvl="0"/>
            <a:r>
              <a:rPr lang="es-ES" sz="2300" dirty="0">
                <a:effectLst/>
              </a:rPr>
              <a:t>Porque sientes que podrías ser cuestionada por tu decisión de denunciar a tu pareja o familiar y que como consecuencia, te aíslen socialmente.</a:t>
            </a:r>
          </a:p>
          <a:p>
            <a:pPr marL="0" indent="0">
              <a:buNone/>
            </a:pPr>
            <a:endParaRPr lang="es-ES" dirty="0">
              <a:effectLst/>
            </a:endParaRPr>
          </a:p>
          <a:p>
            <a:endParaRPr lang="es-ES" dirty="0"/>
          </a:p>
        </p:txBody>
      </p:sp>
    </p:spTree>
    <p:extLst>
      <p:ext uri="{BB962C8B-B14F-4D97-AF65-F5344CB8AC3E}">
        <p14:creationId xmlns:p14="http://schemas.microsoft.com/office/powerpoint/2010/main" val="964137121"/>
      </p:ext>
    </p:extLst>
  </p:cSld>
  <p:clrMapOvr>
    <a:masterClrMapping/>
  </p:clrMapOvr>
  <mc:AlternateContent xmlns:mc="http://schemas.openxmlformats.org/markup-compatibility/2006" xmlns:p14="http://schemas.microsoft.com/office/powerpoint/2010/main">
    <mc:Choice Requires="p14">
      <p:transition spd="slow" p14:dur="35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effectLst/>
              </a:rPr>
              <a:t> “CICLO DE LA VIOLENCIA”</a:t>
            </a:r>
            <a:endParaRPr lang="es-E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693197396"/>
              </p:ext>
            </p:extLst>
          </p:nvPr>
        </p:nvGraphicFramePr>
        <p:xfrm>
          <a:off x="914401" y="1659987"/>
          <a:ext cx="10944664" cy="45297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6567290"/>
      </p:ext>
    </p:extLst>
  </p:cSld>
  <p:clrMapOvr>
    <a:masterClrMapping/>
  </p:clrMapOvr>
  <mc:AlternateContent xmlns:mc="http://schemas.openxmlformats.org/markup-compatibility/2006" xmlns:p14="http://schemas.microsoft.com/office/powerpoint/2010/main">
    <mc:Choice Requires="p14">
      <p:transition spd="slow" p14:dur="3500">
        <p:pull/>
      </p:transition>
    </mc:Choice>
    <mc:Fallback xmlns="">
      <p:transition spd="slow">
        <p:pull/>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1334776237"/>
              </p:ext>
            </p:extLst>
          </p:nvPr>
        </p:nvGraphicFramePr>
        <p:xfrm>
          <a:off x="886265" y="633046"/>
          <a:ext cx="10550769" cy="6089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6558869"/>
      </p:ext>
    </p:extLst>
  </p:cSld>
  <p:clrMapOvr>
    <a:masterClrMapping/>
  </p:clrMapOvr>
  <mc:AlternateContent xmlns:mc="http://schemas.openxmlformats.org/markup-compatibility/2006" xmlns:p14="http://schemas.microsoft.com/office/powerpoint/2010/main">
    <mc:Choice Requires="p14">
      <p:transition spd="slow" p14:dur="3500">
        <p:cover/>
      </p:transition>
    </mc:Choice>
    <mc:Fallback xmlns="">
      <p:transition spd="slow">
        <p:cover/>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effectLst/>
              </a:rPr>
              <a:t>La Teoría Ecológica de </a:t>
            </a:r>
            <a:r>
              <a:rPr lang="es-ES" dirty="0" err="1">
                <a:effectLst/>
              </a:rPr>
              <a:t>Bronfenbrenner</a:t>
            </a:r>
            <a:endParaRPr lang="es-ES" dirty="0"/>
          </a:p>
        </p:txBody>
      </p:sp>
      <p:sp>
        <p:nvSpPr>
          <p:cNvPr id="3" name="Marcador de contenido 2"/>
          <p:cNvSpPr>
            <a:spLocks noGrp="1"/>
          </p:cNvSpPr>
          <p:nvPr>
            <p:ph idx="1"/>
          </p:nvPr>
        </p:nvSpPr>
        <p:spPr/>
        <p:txBody>
          <a:bodyPr/>
          <a:lstStyle/>
          <a:p>
            <a:r>
              <a:rPr lang="es-ES" dirty="0" smtClean="0">
                <a:effectLst/>
              </a:rPr>
              <a:t>define </a:t>
            </a:r>
            <a:r>
              <a:rPr lang="es-ES" dirty="0">
                <a:effectLst/>
              </a:rPr>
              <a:t>un sistema ambiental basado en el desarrollo de los individuos a través de los diferentes ambientes en los que se mueve y que influyen consecuentemente en sus cambios y </a:t>
            </a:r>
            <a:r>
              <a:rPr lang="es-ES" dirty="0">
                <a:effectLst/>
                <a:hlinkClick r:id="rId2" tooltip="Desarrollo cognitivo"/>
              </a:rPr>
              <a:t>desarrollo cognitivo</a:t>
            </a:r>
            <a:r>
              <a:rPr lang="es-ES" dirty="0">
                <a:effectLst/>
              </a:rPr>
              <a:t>, moral y </a:t>
            </a:r>
            <a:r>
              <a:rPr lang="es-ES" dirty="0" smtClean="0">
                <a:effectLst/>
              </a:rPr>
              <a:t>relacional.</a:t>
            </a:r>
          </a:p>
          <a:p>
            <a:r>
              <a:rPr lang="es-ES" dirty="0">
                <a:effectLst/>
              </a:rPr>
              <a:t>es “la ciencia de la extraña conducta de los niños, en situaciones extrañas, con adultos extraños, durante el menor tiempo posible</a:t>
            </a:r>
            <a:endParaRPr lang="es-ES" dirty="0"/>
          </a:p>
        </p:txBody>
      </p:sp>
    </p:spTree>
    <p:extLst>
      <p:ext uri="{BB962C8B-B14F-4D97-AF65-F5344CB8AC3E}">
        <p14:creationId xmlns:p14="http://schemas.microsoft.com/office/powerpoint/2010/main" val="1001208284"/>
      </p:ext>
    </p:extLst>
  </p:cSld>
  <p:clrMapOvr>
    <a:masterClrMapping/>
  </p:clrMapOvr>
  <mc:AlternateContent xmlns:mc="http://schemas.openxmlformats.org/markup-compatibility/2006" xmlns:p14="http://schemas.microsoft.com/office/powerpoint/2010/main">
    <mc:Choice Requires="p14">
      <p:transition spd="slow" p14:dur="3500">
        <p14:flash/>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353</TotalTime>
  <Words>1266</Words>
  <Application>Microsoft Office PowerPoint</Application>
  <PresentationFormat>Panorámica</PresentationFormat>
  <Paragraphs>58</Paragraphs>
  <Slides>14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14</vt:i4>
      </vt:variant>
    </vt:vector>
  </HeadingPairs>
  <TitlesOfParts>
    <vt:vector size="19" baseType="lpstr">
      <vt:lpstr>Arial</vt:lpstr>
      <vt:lpstr>Century Gothic</vt:lpstr>
      <vt:lpstr>Rockwell</vt:lpstr>
      <vt:lpstr>Wingdings 3</vt:lpstr>
      <vt:lpstr>Espiral</vt:lpstr>
      <vt:lpstr>EL FEMICIDIO COMO MANIFESTACIÓN DE  VIOLENCIA DE GÉNERO  CONTRA LAS MUJERES DESDE UN ENFOQUE SOCIOLOGICO </vt:lpstr>
      <vt:lpstr>La violencia de género contra las mujeres “es todo acto de violencia basado en la pertenencia al sexo femenino que tenga o pueda tener como resultado un daño o sufrimiento físico, sexual o psicológico para la mujer, así como las amenazas de tales actos, la coacción o la privación arbitraria de la libertad, tanto si se produce en la vida pública, como en la vida privada”   (Declaración sobre la Eliminación de la Violencia contra la Mujer. Resolución de la Asamblea General 48/104 del 20 de diciembre de 1993; Organización de las Naciones Unidas).</vt:lpstr>
      <vt:lpstr>ESTADISDITICAS DE FEMICIDIOS EN ECUADOR DESDE EL 1 DE ENERO HASTA EL 7 DE SEPTIEMBRE</vt:lpstr>
      <vt:lpstr>Artículo 140.- Asesinato.- La persona que mate a otra será sancionada con pena privativa de libertad de veintidós a veintiséis años, si concurre alguna de las siguientes circunstancias: Numeral 1. A sabiendas, la persona infractora ha dado muerte a su ascendiente, descendiente, cónyuge, conviviente, hermana o hermano. </vt:lpstr>
      <vt:lpstr>   Intensidad y la frecuencia de las agresiones o maltratos  </vt:lpstr>
      <vt:lpstr>Para la mujer es difícil reaccionar cuando viven formas y manifestaciones violentas</vt:lpstr>
      <vt:lpstr> “CICLO DE LA VIOLENCIA”</vt:lpstr>
      <vt:lpstr>Presentación de PowerPoint</vt:lpstr>
      <vt:lpstr>La Teoría Ecológica de Bronfenbrenner</vt:lpstr>
      <vt:lpstr>En esta línea se encuentra la categorización de Loinaz, Echeburua y Torrubia (2010)</vt:lpstr>
      <vt:lpstr>Estadística </vt:lpstr>
      <vt:lpstr>Los tres criterios emitidos por los expertos después de realizar las preguntas correspondientes atendiendo a la metodología establecida se ponderaron y validaron.</vt:lpstr>
      <vt:lpstr>Discusión de Resultados</vt:lpstr>
      <vt:lpstr>GRACIAS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FEMICIDIO COMO MANIFESTACIÓN DE  VIOLENCIA DE GÉNERO  CONTRA LAS MUJERES DESDE UN ENFOQUE SOCIOLOGICO</dc:title>
  <dc:creator>Maria Soledad Coppiano Garcia</dc:creator>
  <cp:lastModifiedBy>Maria Soledad Coppiano Garcia</cp:lastModifiedBy>
  <cp:revision>25</cp:revision>
  <dcterms:created xsi:type="dcterms:W3CDTF">2017-11-21T21:17:07Z</dcterms:created>
  <dcterms:modified xsi:type="dcterms:W3CDTF">2017-11-30T14:45:17Z</dcterms:modified>
</cp:coreProperties>
</file>