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66" r:id="rId17"/>
    <p:sldId id="267" r:id="rId18"/>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88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VE"/>
          </a:p>
        </p:txBody>
      </p:sp>
      <p:sp>
        <p:nvSpPr>
          <p:cNvPr id="4" name="3 Marcador de fecha"/>
          <p:cNvSpPr>
            <a:spLocks noGrp="1"/>
          </p:cNvSpPr>
          <p:nvPr>
            <p:ph type="dt" sz="half" idx="10"/>
          </p:nvPr>
        </p:nvSpPr>
        <p:spPr/>
        <p:txBody>
          <a:bodyPr/>
          <a:lstStyle/>
          <a:p>
            <a:fld id="{020E736E-589E-44AD-AA8A-B6C8F596D8C5}" type="datetimeFigureOut">
              <a:rPr lang="es-VE" smtClean="0"/>
              <a:pPr/>
              <a:t>10/6/2021</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49A17AE5-8BCA-4D9B-A33C-6C6E8206FA9E}" type="slidenum">
              <a:rPr lang="es-VE" smtClean="0"/>
              <a:pPr/>
              <a:t>‹Nº›</a:t>
            </a:fld>
            <a:endParaRPr lang="es-VE"/>
          </a:p>
        </p:txBody>
      </p:sp>
    </p:spTree>
    <p:extLst>
      <p:ext uri="{BB962C8B-B14F-4D97-AF65-F5344CB8AC3E}">
        <p14:creationId xmlns:p14="http://schemas.microsoft.com/office/powerpoint/2010/main" val="143064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020E736E-589E-44AD-AA8A-B6C8F596D8C5}" type="datetimeFigureOut">
              <a:rPr lang="es-VE" smtClean="0"/>
              <a:pPr/>
              <a:t>10/6/2021</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49A17AE5-8BCA-4D9B-A33C-6C6E8206FA9E}" type="slidenum">
              <a:rPr lang="es-VE" smtClean="0"/>
              <a:pPr/>
              <a:t>‹Nº›</a:t>
            </a:fld>
            <a:endParaRPr lang="es-VE"/>
          </a:p>
        </p:txBody>
      </p:sp>
    </p:spTree>
    <p:extLst>
      <p:ext uri="{BB962C8B-B14F-4D97-AF65-F5344CB8AC3E}">
        <p14:creationId xmlns:p14="http://schemas.microsoft.com/office/powerpoint/2010/main" val="133935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020E736E-589E-44AD-AA8A-B6C8F596D8C5}" type="datetimeFigureOut">
              <a:rPr lang="es-VE" smtClean="0"/>
              <a:pPr/>
              <a:t>10/6/2021</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49A17AE5-8BCA-4D9B-A33C-6C6E8206FA9E}" type="slidenum">
              <a:rPr lang="es-VE" smtClean="0"/>
              <a:pPr/>
              <a:t>‹Nº›</a:t>
            </a:fld>
            <a:endParaRPr lang="es-VE"/>
          </a:p>
        </p:txBody>
      </p:sp>
    </p:spTree>
    <p:extLst>
      <p:ext uri="{BB962C8B-B14F-4D97-AF65-F5344CB8AC3E}">
        <p14:creationId xmlns:p14="http://schemas.microsoft.com/office/powerpoint/2010/main" val="79420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020E736E-589E-44AD-AA8A-B6C8F596D8C5}" type="datetimeFigureOut">
              <a:rPr lang="es-VE" smtClean="0"/>
              <a:pPr/>
              <a:t>10/6/2021</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49A17AE5-8BCA-4D9B-A33C-6C6E8206FA9E}" type="slidenum">
              <a:rPr lang="es-VE" smtClean="0"/>
              <a:pPr/>
              <a:t>‹Nº›</a:t>
            </a:fld>
            <a:endParaRPr lang="es-VE"/>
          </a:p>
        </p:txBody>
      </p:sp>
    </p:spTree>
    <p:extLst>
      <p:ext uri="{BB962C8B-B14F-4D97-AF65-F5344CB8AC3E}">
        <p14:creationId xmlns:p14="http://schemas.microsoft.com/office/powerpoint/2010/main" val="246436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20E736E-589E-44AD-AA8A-B6C8F596D8C5}" type="datetimeFigureOut">
              <a:rPr lang="es-VE" smtClean="0"/>
              <a:pPr/>
              <a:t>10/6/2021</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49A17AE5-8BCA-4D9B-A33C-6C6E8206FA9E}" type="slidenum">
              <a:rPr lang="es-VE" smtClean="0"/>
              <a:pPr/>
              <a:t>‹Nº›</a:t>
            </a:fld>
            <a:endParaRPr lang="es-VE"/>
          </a:p>
        </p:txBody>
      </p:sp>
    </p:spTree>
    <p:extLst>
      <p:ext uri="{BB962C8B-B14F-4D97-AF65-F5344CB8AC3E}">
        <p14:creationId xmlns:p14="http://schemas.microsoft.com/office/powerpoint/2010/main" val="171935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4 Marcador de fecha"/>
          <p:cNvSpPr>
            <a:spLocks noGrp="1"/>
          </p:cNvSpPr>
          <p:nvPr>
            <p:ph type="dt" sz="half" idx="10"/>
          </p:nvPr>
        </p:nvSpPr>
        <p:spPr/>
        <p:txBody>
          <a:bodyPr/>
          <a:lstStyle/>
          <a:p>
            <a:fld id="{020E736E-589E-44AD-AA8A-B6C8F596D8C5}" type="datetimeFigureOut">
              <a:rPr lang="es-VE" smtClean="0"/>
              <a:pPr/>
              <a:t>10/6/2021</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49A17AE5-8BCA-4D9B-A33C-6C6E8206FA9E}" type="slidenum">
              <a:rPr lang="es-VE" smtClean="0"/>
              <a:pPr/>
              <a:t>‹Nº›</a:t>
            </a:fld>
            <a:endParaRPr lang="es-VE"/>
          </a:p>
        </p:txBody>
      </p:sp>
    </p:spTree>
    <p:extLst>
      <p:ext uri="{BB962C8B-B14F-4D97-AF65-F5344CB8AC3E}">
        <p14:creationId xmlns:p14="http://schemas.microsoft.com/office/powerpoint/2010/main" val="231649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6 Marcador de fecha"/>
          <p:cNvSpPr>
            <a:spLocks noGrp="1"/>
          </p:cNvSpPr>
          <p:nvPr>
            <p:ph type="dt" sz="half" idx="10"/>
          </p:nvPr>
        </p:nvSpPr>
        <p:spPr/>
        <p:txBody>
          <a:bodyPr/>
          <a:lstStyle/>
          <a:p>
            <a:fld id="{020E736E-589E-44AD-AA8A-B6C8F596D8C5}" type="datetimeFigureOut">
              <a:rPr lang="es-VE" smtClean="0"/>
              <a:pPr/>
              <a:t>10/6/2021</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49A17AE5-8BCA-4D9B-A33C-6C6E8206FA9E}" type="slidenum">
              <a:rPr lang="es-VE" smtClean="0"/>
              <a:pPr/>
              <a:t>‹Nº›</a:t>
            </a:fld>
            <a:endParaRPr lang="es-VE"/>
          </a:p>
        </p:txBody>
      </p:sp>
    </p:spTree>
    <p:extLst>
      <p:ext uri="{BB962C8B-B14F-4D97-AF65-F5344CB8AC3E}">
        <p14:creationId xmlns:p14="http://schemas.microsoft.com/office/powerpoint/2010/main" val="60468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fecha"/>
          <p:cNvSpPr>
            <a:spLocks noGrp="1"/>
          </p:cNvSpPr>
          <p:nvPr>
            <p:ph type="dt" sz="half" idx="10"/>
          </p:nvPr>
        </p:nvSpPr>
        <p:spPr/>
        <p:txBody>
          <a:bodyPr/>
          <a:lstStyle/>
          <a:p>
            <a:fld id="{020E736E-589E-44AD-AA8A-B6C8F596D8C5}" type="datetimeFigureOut">
              <a:rPr lang="es-VE" smtClean="0"/>
              <a:pPr/>
              <a:t>10/6/2021</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49A17AE5-8BCA-4D9B-A33C-6C6E8206FA9E}" type="slidenum">
              <a:rPr lang="es-VE" smtClean="0"/>
              <a:pPr/>
              <a:t>‹Nº›</a:t>
            </a:fld>
            <a:endParaRPr lang="es-VE"/>
          </a:p>
        </p:txBody>
      </p:sp>
    </p:spTree>
    <p:extLst>
      <p:ext uri="{BB962C8B-B14F-4D97-AF65-F5344CB8AC3E}">
        <p14:creationId xmlns:p14="http://schemas.microsoft.com/office/powerpoint/2010/main" val="428690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20E736E-589E-44AD-AA8A-B6C8F596D8C5}" type="datetimeFigureOut">
              <a:rPr lang="es-VE" smtClean="0"/>
              <a:pPr/>
              <a:t>10/6/2021</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49A17AE5-8BCA-4D9B-A33C-6C6E8206FA9E}" type="slidenum">
              <a:rPr lang="es-VE" smtClean="0"/>
              <a:pPr/>
              <a:t>‹Nº›</a:t>
            </a:fld>
            <a:endParaRPr lang="es-VE"/>
          </a:p>
        </p:txBody>
      </p:sp>
    </p:spTree>
    <p:extLst>
      <p:ext uri="{BB962C8B-B14F-4D97-AF65-F5344CB8AC3E}">
        <p14:creationId xmlns:p14="http://schemas.microsoft.com/office/powerpoint/2010/main" val="195948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20E736E-589E-44AD-AA8A-B6C8F596D8C5}" type="datetimeFigureOut">
              <a:rPr lang="es-VE" smtClean="0"/>
              <a:pPr/>
              <a:t>10/6/2021</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49A17AE5-8BCA-4D9B-A33C-6C6E8206FA9E}" type="slidenum">
              <a:rPr lang="es-VE" smtClean="0"/>
              <a:pPr/>
              <a:t>‹Nº›</a:t>
            </a:fld>
            <a:endParaRPr lang="es-VE"/>
          </a:p>
        </p:txBody>
      </p:sp>
    </p:spTree>
    <p:extLst>
      <p:ext uri="{BB962C8B-B14F-4D97-AF65-F5344CB8AC3E}">
        <p14:creationId xmlns:p14="http://schemas.microsoft.com/office/powerpoint/2010/main" val="410421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20E736E-589E-44AD-AA8A-B6C8F596D8C5}" type="datetimeFigureOut">
              <a:rPr lang="es-VE" smtClean="0"/>
              <a:pPr/>
              <a:t>10/6/2021</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49A17AE5-8BCA-4D9B-A33C-6C6E8206FA9E}" type="slidenum">
              <a:rPr lang="es-VE" smtClean="0"/>
              <a:pPr/>
              <a:t>‹Nº›</a:t>
            </a:fld>
            <a:endParaRPr lang="es-VE"/>
          </a:p>
        </p:txBody>
      </p:sp>
    </p:spTree>
    <p:extLst>
      <p:ext uri="{BB962C8B-B14F-4D97-AF65-F5344CB8AC3E}">
        <p14:creationId xmlns:p14="http://schemas.microsoft.com/office/powerpoint/2010/main" val="110990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E736E-589E-44AD-AA8A-B6C8F596D8C5}" type="datetimeFigureOut">
              <a:rPr lang="es-VE" smtClean="0"/>
              <a:pPr/>
              <a:t>10/6/2021</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17AE5-8BCA-4D9B-A33C-6C6E8206FA9E}" type="slidenum">
              <a:rPr lang="es-VE" smtClean="0"/>
              <a:pPr/>
              <a:t>‹Nº›</a:t>
            </a:fld>
            <a:endParaRPr lang="es-VE"/>
          </a:p>
        </p:txBody>
      </p:sp>
    </p:spTree>
    <p:extLst>
      <p:ext uri="{BB962C8B-B14F-4D97-AF65-F5344CB8AC3E}">
        <p14:creationId xmlns:p14="http://schemas.microsoft.com/office/powerpoint/2010/main" val="40574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egerencia.com/articulo/importancia-del-area-de-gestion-humana-para-la-empresa" TargetMode="External"/><Relationship Id="rId7" Type="http://schemas.openxmlformats.org/officeDocument/2006/relationships/hyperlink" Target="http://oser.wikispaces.com/file/view/TEMA+10+motivacion+en+el+trabajo.pdf" TargetMode="External"/><Relationship Id="rId2" Type="http://schemas.openxmlformats.org/officeDocument/2006/relationships/hyperlink" Target="http://www.academia.edu/10644957/Gesti%C3%B3n_del_Talento_Humano" TargetMode="External"/><Relationship Id="rId1" Type="http://schemas.openxmlformats.org/officeDocument/2006/relationships/slideLayout" Target="../slideLayouts/slideLayout2.xml"/><Relationship Id="rId6" Type="http://schemas.openxmlformats.org/officeDocument/2006/relationships/hyperlink" Target="http://www.spentamexico.org/v3-n1/3(1)%20143-185.pdf" TargetMode="External"/><Relationship Id="rId5" Type="http://schemas.openxmlformats.org/officeDocument/2006/relationships/hyperlink" Target="file:///C:\Users\0915428973\Downloads\pdf%20Administracion_de_personal.pdf" TargetMode="External"/><Relationship Id="rId4" Type="http://schemas.openxmlformats.org/officeDocument/2006/relationships/hyperlink" Target="http://www.arearh.com/rrhh/capital_humano.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98" y="-642918"/>
            <a:ext cx="10001224" cy="7500918"/>
          </a:xfrm>
          <a:prstGeom prst="rect">
            <a:avLst/>
          </a:prstGeom>
        </p:spPr>
      </p:pic>
    </p:spTree>
    <p:extLst>
      <p:ext uri="{BB962C8B-B14F-4D97-AF65-F5344CB8AC3E}">
        <p14:creationId xmlns:p14="http://schemas.microsoft.com/office/powerpoint/2010/main" val="262697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95E159E-93CC-4F4E-854F-A73189132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949071"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87B852-128D-43BF-919A-D06918F7AD2F}"/>
              </a:ext>
            </a:extLst>
          </p:cNvPr>
          <p:cNvSpPr>
            <a:spLocks noGrp="1"/>
          </p:cNvSpPr>
          <p:nvPr>
            <p:ph type="title"/>
          </p:nvPr>
        </p:nvSpPr>
        <p:spPr>
          <a:xfrm>
            <a:off x="874986" y="679927"/>
            <a:ext cx="3798352" cy="2270664"/>
          </a:xfrm>
        </p:spPr>
        <p:txBody>
          <a:bodyPr>
            <a:normAutofit/>
          </a:bodyPr>
          <a:lstStyle/>
          <a:p>
            <a:pPr algn="just">
              <a:lnSpc>
                <a:spcPct val="90000"/>
              </a:lnSpc>
            </a:pPr>
            <a:r>
              <a:rPr lang="es-EC" sz="2400" dirty="0">
                <a:effectLst/>
                <a:latin typeface="Times New Roman" panose="02020603050405020304" pitchFamily="18" charset="0"/>
                <a:ea typeface="Times New Roman" panose="02020603050405020304" pitchFamily="18" charset="0"/>
              </a:rPr>
              <a:t>Por lo expuesto se hace necesario puntualizar varios aspectos relevantes entre ellos:  </a:t>
            </a:r>
            <a:endParaRPr lang="es-EC" sz="2400" dirty="0"/>
          </a:p>
        </p:txBody>
      </p:sp>
      <p:sp>
        <p:nvSpPr>
          <p:cNvPr id="75" name="Rectangle 74">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224D79E-4C7E-4A03-BC98-C11627ED47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78" name="Rectangle 64">
              <a:extLst>
                <a:ext uri="{FF2B5EF4-FFF2-40B4-BE49-F238E27FC236}">
                  <a16:creationId xmlns:a16="http://schemas.microsoft.com/office/drawing/2014/main" id="{84226CB9-AAE1-46B6-9936-1C5F16126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8D742D28-AF83-4049-B1E5-3B8C63FC7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92B66613-362C-4881-A297-73A6D9862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C095AE55-BD70-4677-8988-688DFA3A5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53FC3E90-8A63-4152-92ED-8196DCBEB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09E194FA-170D-410B-980F-656A0C00D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6C46A6E9-2503-4458-B643-A704F1D4B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90039F9D-222F-4D8E-B502-543BEEFCF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1543C8F8-F06A-4F56-A1C8-380B309B9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6E87739D-1D42-42FA-9790-B7DF61CBF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05029ACE-6799-4197-873B-B5F61B965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D9A3E88D-C7C3-4426-8069-D642CD117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2125D27B-B124-4B5D-9CC1-169BF2A99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E087664C-11B9-4631-ABF5-940AE79E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C6EE431E-21F6-422E-94B7-5CD5980E4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D7A3CEC9-DFB6-43FE-9CC5-DDA19B5A3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C79ADC73-1C5F-4F12-A3A1-C0BCE82A2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C20130EC-78F4-42AA-9E20-2D0F481F5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6353D739-20D4-4D5A-9A57-707C5AD88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348A8E3F-A128-4F3D-926C-77185809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Definición de administración de personal - Qué es, Significado y Concepto">
            <a:extLst>
              <a:ext uri="{FF2B5EF4-FFF2-40B4-BE49-F238E27FC236}">
                <a16:creationId xmlns:a16="http://schemas.microsoft.com/office/drawing/2014/main" id="{070AE322-E405-4826-A990-8BEB1EAB96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78" b="-1"/>
          <a:stretch/>
        </p:blipFill>
        <p:spPr bwMode="auto">
          <a:xfrm>
            <a:off x="4954982" y="10"/>
            <a:ext cx="4189018" cy="3233973"/>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2"/>
            <a:ext cx="455228" cy="3624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F3BF4E-81AB-4FAC-AD00-1249B7F7555C}"/>
              </a:ext>
            </a:extLst>
          </p:cNvPr>
          <p:cNvSpPr>
            <a:spLocks noGrp="1"/>
          </p:cNvSpPr>
          <p:nvPr>
            <p:ph idx="1"/>
          </p:nvPr>
        </p:nvSpPr>
        <p:spPr>
          <a:xfrm>
            <a:off x="505887" y="3540096"/>
            <a:ext cx="3825214" cy="3071016"/>
          </a:xfrm>
        </p:spPr>
        <p:style>
          <a:lnRef idx="2">
            <a:schemeClr val="accent5"/>
          </a:lnRef>
          <a:fillRef idx="1">
            <a:schemeClr val="lt1"/>
          </a:fillRef>
          <a:effectRef idx="0">
            <a:schemeClr val="accent5"/>
          </a:effectRef>
          <a:fontRef idx="minor">
            <a:schemeClr val="dk1"/>
          </a:fontRef>
        </p:style>
        <p:txBody>
          <a:bodyPr anchor="ctr">
            <a:normAutofit/>
          </a:bodyPr>
          <a:lstStyle/>
          <a:p>
            <a:pPr marL="0" marR="0" indent="0" algn="just">
              <a:spcBef>
                <a:spcPts val="0"/>
              </a:spcBef>
              <a:spcAft>
                <a:spcPts val="0"/>
              </a:spcAft>
              <a:buNone/>
            </a:pPr>
            <a:r>
              <a:rPr lang="es-ES" sz="1600" b="1" dirty="0">
                <a:effectLst/>
                <a:latin typeface="Times New Roman" panose="02020603050405020304" pitchFamily="18" charset="0"/>
                <a:ea typeface="Times New Roman" panose="02020603050405020304" pitchFamily="18" charset="0"/>
              </a:rPr>
              <a:t>A.- Características de la Administración de personal</a:t>
            </a:r>
            <a:endParaRPr lang="es-EC" sz="1600" b="1" dirty="0">
              <a:effectLst/>
              <a:latin typeface="Times New Roman" panose="02020603050405020304" pitchFamily="18" charset="0"/>
              <a:ea typeface="Times New Roman" panose="02020603050405020304" pitchFamily="18" charset="0"/>
            </a:endParaRPr>
          </a:p>
          <a:p>
            <a:pPr algn="just"/>
            <a:r>
              <a:rPr lang="es-ES" sz="1600" dirty="0">
                <a:effectLst/>
                <a:latin typeface="Times New Roman" panose="02020603050405020304" pitchFamily="18" charset="0"/>
                <a:ea typeface="Times New Roman" panose="02020603050405020304" pitchFamily="18" charset="0"/>
              </a:rPr>
              <a:t>La mayor parte de la vida de un ser humano está dedicada a las actividades laborales, hacen de su trabajo su vida, comparten, conviven con otros seres humanos que llevan a cabo el proceso de producción de bienes y servicios, es decir, constituyen un sistema abierto, en el que se observa una interrelación entre ellas.</a:t>
            </a:r>
            <a:endParaRPr lang="es-EC" sz="1600" dirty="0"/>
          </a:p>
        </p:txBody>
      </p:sp>
      <p:sp>
        <p:nvSpPr>
          <p:cNvPr id="31" name="TextBox 30">
            <a:extLst>
              <a:ext uri="{FF2B5EF4-FFF2-40B4-BE49-F238E27FC236}">
                <a16:creationId xmlns:a16="http://schemas.microsoft.com/office/drawing/2014/main" id="{D00D24DB-DF6F-4E60-9B1D-18E2FB1E53BD}"/>
              </a:ext>
            </a:extLst>
          </p:cNvPr>
          <p:cNvSpPr txBox="1"/>
          <p:nvPr/>
        </p:nvSpPr>
        <p:spPr>
          <a:xfrm>
            <a:off x="4450407" y="3514322"/>
            <a:ext cx="4572000" cy="329320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algn="just">
              <a:spcBef>
                <a:spcPts val="0"/>
              </a:spcBef>
              <a:spcAft>
                <a:spcPts val="0"/>
              </a:spcAft>
            </a:pPr>
            <a:r>
              <a:rPr lang="es-ES" sz="1600" b="1" dirty="0">
                <a:effectLst/>
                <a:latin typeface="Times New Roman" panose="02020603050405020304" pitchFamily="18" charset="0"/>
                <a:ea typeface="Times New Roman" panose="02020603050405020304" pitchFamily="18" charset="0"/>
              </a:rPr>
              <a:t>B.- El compromiso de la empresa y el empleado como base del éxito</a:t>
            </a:r>
            <a:endParaRPr lang="es-EC" sz="1600" b="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s-ES" sz="1600" dirty="0">
                <a:effectLst/>
                <a:latin typeface="Times New Roman" panose="02020603050405020304" pitchFamily="18" charset="0"/>
                <a:ea typeface="Times New Roman" panose="02020603050405020304" pitchFamily="18" charset="0"/>
              </a:rPr>
              <a:t> </a:t>
            </a:r>
            <a:endParaRPr lang="es-EC" sz="1600" dirty="0">
              <a:effectLst/>
              <a:latin typeface="Times New Roman" panose="02020603050405020304" pitchFamily="18" charset="0"/>
              <a:ea typeface="Times New Roman" panose="02020603050405020304" pitchFamily="18" charset="0"/>
            </a:endParaRPr>
          </a:p>
          <a:p>
            <a:pPr marL="285750" marR="0" indent="-285750" algn="just" fontAlgn="base">
              <a:spcBef>
                <a:spcPts val="0"/>
              </a:spcBef>
              <a:spcAft>
                <a:spcPts val="0"/>
              </a:spcAft>
              <a:buFont typeface="Arial" panose="020B0604020202020204" pitchFamily="34" charset="0"/>
              <a:buChar char="•"/>
            </a:pPr>
            <a:r>
              <a:rPr lang="es-ES" sz="1600" dirty="0">
                <a:effectLst/>
                <a:latin typeface="Times New Roman" panose="02020603050405020304" pitchFamily="18" charset="0"/>
                <a:ea typeface="Times New Roman" panose="02020603050405020304" pitchFamily="18" charset="0"/>
              </a:rPr>
              <a:t>Desde el punto de vista semántico, el compromiso significa: la obligación contraída, la palabra dada. Dicho de una solución, de una respuesta. Que se dan por obligación o necesidad, para complacer…”</a:t>
            </a:r>
            <a:endParaRPr lang="es-EC" sz="1600" dirty="0">
              <a:effectLst/>
              <a:latin typeface="Times New Roman" panose="02020603050405020304" pitchFamily="18" charset="0"/>
              <a:ea typeface="Times New Roman" panose="02020603050405020304" pitchFamily="18" charset="0"/>
            </a:endParaRPr>
          </a:p>
          <a:p>
            <a:pPr marL="285750" marR="0" indent="-285750" algn="just" fontAlgn="base">
              <a:spcBef>
                <a:spcPts val="0"/>
              </a:spcBef>
              <a:spcAft>
                <a:spcPts val="0"/>
              </a:spcAft>
              <a:buFont typeface="Arial" panose="020B0604020202020204" pitchFamily="34" charset="0"/>
              <a:buChar char="•"/>
            </a:pPr>
            <a:r>
              <a:rPr lang="es-ES" sz="1600" dirty="0">
                <a:effectLst/>
                <a:latin typeface="Times New Roman" panose="02020603050405020304" pitchFamily="18" charset="0"/>
                <a:ea typeface="Times New Roman" panose="02020603050405020304" pitchFamily="18" charset="0"/>
              </a:rPr>
              <a:t>Pero si hablamos desde el punto de vista empresarial, el compromiso tiene connotaciones de esfuerzo, respeto, vinculación personal con la empresa y sobre todo, mejora en la productividad y los resultados.</a:t>
            </a:r>
            <a:endParaRPr lang="es-EC"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308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Estrategias para la motivación en el trabajo - Cepymenews">
            <a:extLst>
              <a:ext uri="{FF2B5EF4-FFF2-40B4-BE49-F238E27FC236}">
                <a16:creationId xmlns:a16="http://schemas.microsoft.com/office/drawing/2014/main" id="{6456FB8E-C565-455D-ACBC-0558DD0528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12" b="7412"/>
          <a:stretch/>
        </p:blipFill>
        <p:spPr bwMode="auto">
          <a:xfrm>
            <a:off x="20" y="432"/>
            <a:ext cx="9143980" cy="42447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BDE43B6-285C-40E9-A266-B9A092D32D0D}"/>
              </a:ext>
            </a:extLst>
          </p:cNvPr>
          <p:cNvSpPr>
            <a:spLocks noGrp="1"/>
          </p:cNvSpPr>
          <p:nvPr>
            <p:ph idx="1"/>
          </p:nvPr>
        </p:nvSpPr>
        <p:spPr>
          <a:xfrm>
            <a:off x="1115616" y="4437112"/>
            <a:ext cx="7272807" cy="1728192"/>
          </a:xfrm>
        </p:spPr>
        <p:txBody>
          <a:bodyPr>
            <a:normAutofit/>
          </a:bodyPr>
          <a:lstStyle/>
          <a:p>
            <a:pPr marL="0" marR="0" indent="0" algn="just">
              <a:lnSpc>
                <a:spcPct val="90000"/>
              </a:lnSpc>
              <a:spcBef>
                <a:spcPts val="0"/>
              </a:spcBef>
              <a:spcAft>
                <a:spcPts val="0"/>
              </a:spcAft>
              <a:buNone/>
            </a:pPr>
            <a:r>
              <a:rPr lang="es-EC" sz="1400" b="1" dirty="0">
                <a:effectLst/>
                <a:latin typeface="Times New Roman" panose="02020603050405020304" pitchFamily="18" charset="0"/>
                <a:ea typeface="Times New Roman" panose="02020603050405020304" pitchFamily="18" charset="0"/>
              </a:rPr>
              <a:t>C.- La motivación en el trabajo</a:t>
            </a:r>
          </a:p>
          <a:p>
            <a:pPr marL="0" marR="0" algn="just">
              <a:lnSpc>
                <a:spcPct val="90000"/>
              </a:lnSpc>
              <a:spcBef>
                <a:spcPts val="0"/>
              </a:spcBef>
              <a:spcAft>
                <a:spcPts val="0"/>
              </a:spcAft>
            </a:pPr>
            <a:r>
              <a:rPr lang="es-EC" sz="1400" dirty="0">
                <a:effectLst/>
                <a:latin typeface="Times New Roman" panose="02020603050405020304" pitchFamily="18" charset="0"/>
                <a:ea typeface="Times New Roman" panose="02020603050405020304" pitchFamily="18" charset="0"/>
              </a:rPr>
              <a:t>Las empresas consideran que la motivación de los trabajadores a la hora de organizar la   producción es que existe una relación entre la productividad-rendimiento del trabajador y el clima laboral. Esta precisa que la persona tenga una disposición interna a “querer o desear” hacer algo. Las empresas deben buscar de qué manera se puede lograr que sus empleados desean trabajar más y mejor.</a:t>
            </a:r>
          </a:p>
          <a:p>
            <a:pPr algn="just">
              <a:lnSpc>
                <a:spcPct val="90000"/>
              </a:lnSpc>
            </a:pPr>
            <a:r>
              <a:rPr lang="es-EC" sz="1400" dirty="0">
                <a:effectLst/>
                <a:latin typeface="Times New Roman" panose="02020603050405020304" pitchFamily="18" charset="0"/>
                <a:ea typeface="Times New Roman" panose="02020603050405020304" pitchFamily="18" charset="0"/>
              </a:rPr>
              <a:t>Los diferentes estudios sobre la motivación en el trabajo tienen como finalidad determinar los elementos y procesos que impulsan, dirigen y mantienen la conducta de los trabajadores</a:t>
            </a:r>
            <a:endParaRPr lang="es-EC" sz="1400" dirty="0"/>
          </a:p>
        </p:txBody>
      </p:sp>
      <p:sp>
        <p:nvSpPr>
          <p:cNvPr id="73" name="Rectangle 72">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66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0FD80-0496-4E43-BF7A-E0E814803AAA}"/>
              </a:ext>
            </a:extLst>
          </p:cNvPr>
          <p:cNvSpPr>
            <a:spLocks noGrp="1"/>
          </p:cNvSpPr>
          <p:nvPr>
            <p:ph type="title"/>
          </p:nvPr>
        </p:nvSpPr>
        <p:spPr>
          <a:xfrm>
            <a:off x="6104" y="2457941"/>
            <a:ext cx="2971265" cy="1202512"/>
          </a:xfrm>
        </p:spPr>
        <p:txBody>
          <a:bodyPr anchor="b">
            <a:normAutofit/>
          </a:bodyPr>
          <a:lstStyle/>
          <a:p>
            <a:pPr algn="just"/>
            <a:r>
              <a:rPr lang="es-EC" sz="2400" b="1" dirty="0">
                <a:solidFill>
                  <a:schemeClr val="bg1"/>
                </a:solidFill>
                <a:effectLst/>
                <a:latin typeface="Times New Roman" panose="02020603050405020304" pitchFamily="18" charset="0"/>
                <a:ea typeface="Times New Roman" panose="02020603050405020304" pitchFamily="18" charset="0"/>
              </a:rPr>
              <a:t>D. La frustración laboral</a:t>
            </a:r>
            <a:br>
              <a:rPr lang="es-EC" sz="2400" b="1" dirty="0">
                <a:solidFill>
                  <a:schemeClr val="bg1"/>
                </a:solidFill>
                <a:effectLst/>
                <a:latin typeface="Times New Roman" panose="02020603050405020304" pitchFamily="18" charset="0"/>
                <a:ea typeface="Times New Roman" panose="02020603050405020304" pitchFamily="18" charset="0"/>
              </a:rPr>
            </a:br>
            <a:endParaRPr lang="es-EC" sz="2400" dirty="0">
              <a:solidFill>
                <a:schemeClr val="bg1"/>
              </a:solidFill>
            </a:endParaRPr>
          </a:p>
        </p:txBody>
      </p:sp>
      <p:sp>
        <p:nvSpPr>
          <p:cNvPr id="3" name="Content Placeholder 2">
            <a:extLst>
              <a:ext uri="{FF2B5EF4-FFF2-40B4-BE49-F238E27FC236}">
                <a16:creationId xmlns:a16="http://schemas.microsoft.com/office/drawing/2014/main" id="{042F599B-B220-4EEB-8D85-4E7A9403F190}"/>
              </a:ext>
            </a:extLst>
          </p:cNvPr>
          <p:cNvSpPr>
            <a:spLocks noGrp="1"/>
          </p:cNvSpPr>
          <p:nvPr>
            <p:ph idx="1"/>
          </p:nvPr>
        </p:nvSpPr>
        <p:spPr>
          <a:xfrm>
            <a:off x="3436295" y="649480"/>
            <a:ext cx="2268977" cy="5546047"/>
          </a:xfrm>
        </p:spPr>
        <p:txBody>
          <a:bodyPr anchor="ctr">
            <a:normAutofit/>
          </a:bodyPr>
          <a:lstStyle/>
          <a:p>
            <a:pPr marL="0" marR="0" algn="just">
              <a:lnSpc>
                <a:spcPct val="90000"/>
              </a:lnSpc>
              <a:spcBef>
                <a:spcPts val="0"/>
              </a:spcBef>
              <a:spcAft>
                <a:spcPts val="0"/>
              </a:spcAft>
            </a:pPr>
            <a:r>
              <a:rPr lang="es-EC" sz="1400" dirty="0">
                <a:effectLst/>
                <a:latin typeface="Times New Roman" panose="02020603050405020304" pitchFamily="18" charset="0"/>
                <a:ea typeface="Times New Roman" panose="02020603050405020304" pitchFamily="18" charset="0"/>
              </a:rPr>
              <a:t>Toda frustración es una motivación no satisfecha. La frustración no puede desligarse de la motivación (nadie se frustra si no se realiza una expectativa que no se deseaba).</a:t>
            </a:r>
          </a:p>
          <a:p>
            <a:pPr marL="0" marR="0" algn="just">
              <a:lnSpc>
                <a:spcPct val="90000"/>
              </a:lnSpc>
              <a:spcBef>
                <a:spcPts val="0"/>
              </a:spcBef>
              <a:spcAft>
                <a:spcPts val="0"/>
              </a:spcAft>
            </a:pPr>
            <a:r>
              <a:rPr lang="es-EC" sz="1400" dirty="0">
                <a:effectLst/>
                <a:latin typeface="Times New Roman" panose="02020603050405020304" pitchFamily="18" charset="0"/>
                <a:ea typeface="Times New Roman" panose="02020603050405020304" pitchFamily="18" charset="0"/>
              </a:rPr>
              <a:t>Elementos que intervienen en el proceso de frustración:</a:t>
            </a:r>
          </a:p>
          <a:p>
            <a:pPr marL="0" marR="0" algn="just">
              <a:lnSpc>
                <a:spcPct val="90000"/>
              </a:lnSpc>
              <a:spcBef>
                <a:spcPts val="0"/>
              </a:spcBef>
              <a:spcAft>
                <a:spcPts val="0"/>
              </a:spcAft>
            </a:pPr>
            <a:r>
              <a:rPr lang="es-EC" sz="1400" dirty="0">
                <a:effectLst/>
                <a:latin typeface="Times New Roman" panose="02020603050405020304" pitchFamily="18" charset="0"/>
                <a:ea typeface="Times New Roman" panose="02020603050405020304" pitchFamily="18" charset="0"/>
              </a:rPr>
              <a:t>La necesidad o deseo que vive e influye en una persona concreta.</a:t>
            </a:r>
          </a:p>
          <a:p>
            <a:pPr marL="0" marR="0" algn="just">
              <a:lnSpc>
                <a:spcPct val="90000"/>
              </a:lnSpc>
              <a:spcBef>
                <a:spcPts val="0"/>
              </a:spcBef>
              <a:spcAft>
                <a:spcPts val="0"/>
              </a:spcAft>
            </a:pPr>
            <a:r>
              <a:rPr lang="es-EC" sz="1400" dirty="0">
                <a:effectLst/>
                <a:latin typeface="Times New Roman" panose="02020603050405020304" pitchFamily="18" charset="0"/>
                <a:ea typeface="Times New Roman" panose="02020603050405020304" pitchFamily="18" charset="0"/>
              </a:rPr>
              <a:t>El impulso necesario para cubrir la necesidad o el deseo de la persona.</a:t>
            </a:r>
          </a:p>
          <a:p>
            <a:pPr marL="0" marR="0" algn="just">
              <a:lnSpc>
                <a:spcPct val="90000"/>
              </a:lnSpc>
              <a:spcBef>
                <a:spcPts val="0"/>
              </a:spcBef>
              <a:spcAft>
                <a:spcPts val="0"/>
              </a:spcAft>
            </a:pPr>
            <a:r>
              <a:rPr lang="es-EC" sz="1400" dirty="0">
                <a:effectLst/>
                <a:latin typeface="Times New Roman" panose="02020603050405020304" pitchFamily="18" charset="0"/>
                <a:ea typeface="Times New Roman" panose="02020603050405020304" pitchFamily="18" charset="0"/>
              </a:rPr>
              <a:t>El obstáculo que impide alcanzar el deseo u objetivo.</a:t>
            </a:r>
          </a:p>
          <a:p>
            <a:pPr marL="0" marR="0" algn="just">
              <a:lnSpc>
                <a:spcPct val="90000"/>
              </a:lnSpc>
              <a:spcBef>
                <a:spcPts val="0"/>
              </a:spcBef>
              <a:spcAft>
                <a:spcPts val="0"/>
              </a:spcAft>
            </a:pPr>
            <a:r>
              <a:rPr lang="es-EC" sz="1400" dirty="0">
                <a:effectLst/>
                <a:latin typeface="Times New Roman" panose="02020603050405020304" pitchFamily="18" charset="0"/>
                <a:ea typeface="Times New Roman" panose="02020603050405020304" pitchFamily="18" charset="0"/>
              </a:rPr>
              <a:t>La frustración que nace cuando el deseo no ha sido conseguido.</a:t>
            </a:r>
          </a:p>
          <a:p>
            <a:pPr marL="0" indent="0" algn="just">
              <a:lnSpc>
                <a:spcPct val="90000"/>
              </a:lnSpc>
              <a:buNone/>
            </a:pPr>
            <a:endParaRPr lang="es-EC" sz="1400" dirty="0"/>
          </a:p>
        </p:txBody>
      </p:sp>
      <p:pic>
        <p:nvPicPr>
          <p:cNvPr id="6146" name="Picture 2" descr="Detecte si sus colaboradores tienen frustración laboral | EL EMPRESARIO">
            <a:extLst>
              <a:ext uri="{FF2B5EF4-FFF2-40B4-BE49-F238E27FC236}">
                <a16:creationId xmlns:a16="http://schemas.microsoft.com/office/drawing/2014/main" id="{60E60665-8E0B-49AC-B409-838908442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882" r="29633"/>
          <a:stretch/>
        </p:blipFill>
        <p:spPr bwMode="auto">
          <a:xfrm>
            <a:off x="6082126" y="10"/>
            <a:ext cx="306187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79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E351A9-9F16-4857-AB0F-8C9D1556FF0F}"/>
              </a:ext>
            </a:extLst>
          </p:cNvPr>
          <p:cNvSpPr>
            <a:spLocks noGrp="1"/>
          </p:cNvSpPr>
          <p:nvPr>
            <p:ph type="title"/>
          </p:nvPr>
        </p:nvSpPr>
        <p:spPr>
          <a:xfrm>
            <a:off x="251520" y="4371011"/>
            <a:ext cx="3472975" cy="1146221"/>
          </a:xfrm>
        </p:spPr>
        <p:txBody>
          <a:bodyPr anchor="t">
            <a:normAutofit/>
          </a:bodyPr>
          <a:lstStyle/>
          <a:p>
            <a:pPr algn="just">
              <a:lnSpc>
                <a:spcPct val="90000"/>
              </a:lnSpc>
            </a:pPr>
            <a:r>
              <a:rPr lang="es-EC" sz="2200" b="1" dirty="0">
                <a:latin typeface="Times New Roman" panose="02020603050405020304" pitchFamily="18" charset="0"/>
                <a:ea typeface="Times New Roman" panose="02020603050405020304" pitchFamily="18" charset="0"/>
              </a:rPr>
              <a:t>Incentivos intrínsecos para </a:t>
            </a:r>
            <a:r>
              <a:rPr lang="es-EC" sz="2200" b="1" dirty="0">
                <a:effectLst/>
                <a:latin typeface="Times New Roman" panose="02020603050405020304" pitchFamily="18" charset="0"/>
                <a:ea typeface="Times New Roman" panose="02020603050405020304" pitchFamily="18" charset="0"/>
              </a:rPr>
              <a:t>la motivación laboral</a:t>
            </a:r>
            <a:endParaRPr lang="es-EC" sz="2200" b="1" dirty="0"/>
          </a:p>
        </p:txBody>
      </p:sp>
      <p:pic>
        <p:nvPicPr>
          <p:cNvPr id="7170" name="Picture 2" descr="10 ejemplos de motivación intrínseca y definición - Yavendrás">
            <a:extLst>
              <a:ext uri="{FF2B5EF4-FFF2-40B4-BE49-F238E27FC236}">
                <a16:creationId xmlns:a16="http://schemas.microsoft.com/office/drawing/2014/main" id="{E02B0E28-603A-4813-8FD7-99A1C1AFD8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6602" y="457200"/>
            <a:ext cx="5176516" cy="34553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12993DF-3C96-43ED-8968-3BD002038F34}"/>
              </a:ext>
            </a:extLst>
          </p:cNvPr>
          <p:cNvSpPr>
            <a:spLocks noGrp="1"/>
          </p:cNvSpPr>
          <p:nvPr>
            <p:ph idx="1"/>
          </p:nvPr>
        </p:nvSpPr>
        <p:spPr>
          <a:xfrm>
            <a:off x="3923928" y="4230094"/>
            <a:ext cx="4968552" cy="2079226"/>
          </a:xfrm>
        </p:spPr>
        <p:txBody>
          <a:bodyPr anchor="t">
            <a:normAutofit lnSpcReduction="10000"/>
          </a:bodyPr>
          <a:lstStyle/>
          <a:p>
            <a:pPr marL="0" marR="0" algn="just">
              <a:lnSpc>
                <a:spcPct val="90000"/>
              </a:lnSpc>
              <a:spcBef>
                <a:spcPts val="0"/>
              </a:spcBef>
              <a:spcAft>
                <a:spcPts val="600"/>
              </a:spcAft>
            </a:pPr>
            <a:r>
              <a:rPr lang="es-EC" sz="1400" dirty="0">
                <a:effectLst/>
                <a:latin typeface="Times New Roman" panose="02020603050405020304" pitchFamily="18" charset="0"/>
                <a:ea typeface="Times New Roman" panose="02020603050405020304" pitchFamily="18" charset="0"/>
              </a:rPr>
              <a:t>Estos incentivos son los que, formando parte de la persona, les mantiene motivados a desempeñar un trabajo. Son más difíciles de aplicar incluso que los anteriores, porque son personales y subjetivos, como que el trabajador se sienta realizado con las tareas que desempeña y se sienta identificado y a gusto con las personas que trabaja.</a:t>
            </a:r>
          </a:p>
          <a:p>
            <a:pPr marL="0" marR="0" algn="just">
              <a:lnSpc>
                <a:spcPct val="90000"/>
              </a:lnSpc>
              <a:spcBef>
                <a:spcPts val="0"/>
              </a:spcBef>
              <a:spcAft>
                <a:spcPts val="600"/>
              </a:spcAft>
            </a:pPr>
            <a:r>
              <a:rPr lang="es-EC" sz="1400" dirty="0">
                <a:effectLst/>
                <a:latin typeface="Times New Roman" panose="02020603050405020304" pitchFamily="18" charset="0"/>
                <a:ea typeface="Times New Roman" panose="02020603050405020304" pitchFamily="18" charset="0"/>
              </a:rPr>
              <a:t>Un trabajo interesante y enriquecedor disminuye el absentismo laboral y aumenta la responsabilidad que asume el trabajador. Una alta implicación de la persona en el trabajo trae como consecuencia un aumento de la productividad y calidad del producto final.</a:t>
            </a:r>
          </a:p>
        </p:txBody>
      </p:sp>
      <p:sp>
        <p:nvSpPr>
          <p:cNvPr id="73" name="Rectangle 72">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119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Rectangle 7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3522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4B62D-5F5A-4BE5-9785-81EDAE76C1F1}"/>
              </a:ext>
            </a:extLst>
          </p:cNvPr>
          <p:cNvSpPr>
            <a:spLocks noGrp="1"/>
          </p:cNvSpPr>
          <p:nvPr>
            <p:ph type="title"/>
          </p:nvPr>
        </p:nvSpPr>
        <p:spPr>
          <a:xfrm>
            <a:off x="512246" y="709526"/>
            <a:ext cx="3411681" cy="2813320"/>
          </a:xfrm>
        </p:spPr>
        <p:txBody>
          <a:bodyPr>
            <a:normAutofit/>
          </a:bodyPr>
          <a:lstStyle/>
          <a:p>
            <a:pPr>
              <a:lnSpc>
                <a:spcPct val="90000"/>
              </a:lnSpc>
            </a:pPr>
            <a:r>
              <a:rPr lang="es-EC" sz="3100" b="1" dirty="0">
                <a:effectLst/>
                <a:latin typeface="Times New Roman" panose="02020603050405020304" pitchFamily="18" charset="0"/>
                <a:ea typeface="Times New Roman" panose="02020603050405020304" pitchFamily="18" charset="0"/>
              </a:rPr>
              <a:t>RIESGOS PSICOSOCIALES QUE INFLUYEN EN LA MOTIVACIÓN</a:t>
            </a:r>
            <a:endParaRPr lang="es-EC" sz="3100" b="1" dirty="0"/>
          </a:p>
        </p:txBody>
      </p:sp>
      <p:sp>
        <p:nvSpPr>
          <p:cNvPr id="75" name="Rectangle 7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7363"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6639" y="73152"/>
            <a:ext cx="884223" cy="232963"/>
            <a:chOff x="7763256" y="73152"/>
            <a:chExt cx="1178966" cy="232963"/>
          </a:xfrm>
        </p:grpSpPr>
        <p:sp>
          <p:nvSpPr>
            <p:cNvPr id="78"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El clima laboral en los colegios - ISTAKedu">
            <a:extLst>
              <a:ext uri="{FF2B5EF4-FFF2-40B4-BE49-F238E27FC236}">
                <a16:creationId xmlns:a16="http://schemas.microsoft.com/office/drawing/2014/main" id="{D1393AF9-D78D-47BB-A318-91F631E993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56926" y="416734"/>
            <a:ext cx="4483411" cy="309355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9D4D05-D687-43CE-8D13-9109AB289091}"/>
              </a:ext>
            </a:extLst>
          </p:cNvPr>
          <p:cNvSpPr>
            <a:spLocks noGrp="1"/>
          </p:cNvSpPr>
          <p:nvPr>
            <p:ph idx="1"/>
          </p:nvPr>
        </p:nvSpPr>
        <p:spPr>
          <a:xfrm>
            <a:off x="177363" y="3969178"/>
            <a:ext cx="8762974" cy="2326627"/>
          </a:xfrm>
        </p:spPr>
        <p:txBody>
          <a:bodyPr anchor="ctr">
            <a:normAutofit/>
          </a:bodyPr>
          <a:lstStyle/>
          <a:p>
            <a:pPr marL="0" marR="0" algn="just">
              <a:lnSpc>
                <a:spcPct val="90000"/>
              </a:lnSpc>
              <a:spcBef>
                <a:spcPts val="0"/>
              </a:spcBef>
              <a:spcAft>
                <a:spcPts val="600"/>
              </a:spcAft>
            </a:pPr>
            <a:r>
              <a:rPr lang="es-EC" sz="1400" dirty="0">
                <a:effectLst/>
                <a:latin typeface="Times New Roman" panose="02020603050405020304" pitchFamily="18" charset="0"/>
                <a:ea typeface="Times New Roman" panose="02020603050405020304" pitchFamily="18" charset="0"/>
              </a:rPr>
              <a:t>Se distinguen dos, los riesgos derivados del contexto de trabajo y los riesgos derivados del contenido de trabajo.</a:t>
            </a:r>
          </a:p>
          <a:p>
            <a:pPr marL="0" marR="0" algn="just">
              <a:lnSpc>
                <a:spcPct val="90000"/>
              </a:lnSpc>
              <a:spcBef>
                <a:spcPts val="0"/>
              </a:spcBef>
              <a:spcAft>
                <a:spcPts val="600"/>
              </a:spcAft>
            </a:pPr>
            <a:r>
              <a:rPr lang="es-EC" sz="1400" dirty="0">
                <a:effectLst/>
                <a:latin typeface="Times New Roman" panose="02020603050405020304" pitchFamily="18" charset="0"/>
                <a:ea typeface="Times New Roman" panose="02020603050405020304" pitchFamily="18" charset="0"/>
              </a:rPr>
              <a:t>Dentro de los riesgos derivados del contexto de trabajo encontramos; cultura de organización, el papel o rol del trabajador dentro de la organización, el desarrollo de la carrera profesional, el poder de decisión o control, entre las personas en el trabajo y las relaciones entre el trabajo y la familia o entorno social del trabajador.</a:t>
            </a:r>
          </a:p>
          <a:p>
            <a:pPr marL="0" marR="0" algn="just">
              <a:lnSpc>
                <a:spcPct val="90000"/>
              </a:lnSpc>
              <a:spcBef>
                <a:spcPts val="0"/>
              </a:spcBef>
              <a:spcAft>
                <a:spcPts val="600"/>
              </a:spcAft>
            </a:pPr>
            <a:r>
              <a:rPr lang="es-EC" sz="1400" dirty="0">
                <a:effectLst/>
                <a:latin typeface="Times New Roman" panose="02020603050405020304" pitchFamily="18" charset="0"/>
                <a:ea typeface="Times New Roman" panose="02020603050405020304" pitchFamily="18" charset="0"/>
              </a:rPr>
              <a:t>Dentro de los riesgos derivados del contenido de trabajo, se distingue entre los siguientes: equipos y ambientes laborales, el diseño o concepción de las tareas asignadas a cada supuesto, la carga y ritmo de trabajo y la programación del mismo.</a:t>
            </a:r>
          </a:p>
          <a:p>
            <a:pPr marL="0" marR="0" algn="just">
              <a:lnSpc>
                <a:spcPct val="90000"/>
              </a:lnSpc>
              <a:spcBef>
                <a:spcPts val="0"/>
              </a:spcBef>
              <a:spcAft>
                <a:spcPts val="600"/>
              </a:spcAft>
            </a:pPr>
            <a:r>
              <a:rPr lang="es-EC" sz="1400" dirty="0">
                <a:effectLst/>
                <a:latin typeface="Times New Roman" panose="02020603050405020304" pitchFamily="18" charset="0"/>
                <a:ea typeface="Times New Roman" panose="02020603050405020304" pitchFamily="18" charset="0"/>
              </a:rPr>
              <a:t>Los expertos en esta materia aseguran que los responsables de las empresas deberían estar atentos a estos fenómenos para prevenirlos, atajarlos en su caso y lograr un mejor clima laboral que repercuta en la motivación de los trabajadores.</a:t>
            </a:r>
          </a:p>
        </p:txBody>
      </p:sp>
      <p:sp>
        <p:nvSpPr>
          <p:cNvPr id="99" name="Rectangle 9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9143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46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3E631-EB48-4037-8936-4F49451BD30E}"/>
              </a:ext>
            </a:extLst>
          </p:cNvPr>
          <p:cNvSpPr>
            <a:spLocks noGrp="1"/>
          </p:cNvSpPr>
          <p:nvPr>
            <p:ph type="title"/>
          </p:nvPr>
        </p:nvSpPr>
        <p:spPr>
          <a:xfrm>
            <a:off x="4197376" y="476672"/>
            <a:ext cx="4316172" cy="1667569"/>
          </a:xfrm>
        </p:spPr>
        <p:txBody>
          <a:bodyPr anchor="b">
            <a:normAutofit/>
          </a:bodyPr>
          <a:lstStyle/>
          <a:p>
            <a:pPr>
              <a:lnSpc>
                <a:spcPct val="90000"/>
              </a:lnSpc>
            </a:pPr>
            <a:r>
              <a:rPr lang="es-EC" sz="2700" b="1" dirty="0">
                <a:effectLst/>
                <a:latin typeface="Times New Roman" panose="02020603050405020304" pitchFamily="18" charset="0"/>
                <a:ea typeface="Times New Roman" panose="02020603050405020304" pitchFamily="18" charset="0"/>
              </a:rPr>
              <a:t>EL INCREMENTO DE LA CONFIANZA DEPOSITADA EN LOS TRABAJADORES</a:t>
            </a:r>
            <a:endParaRPr lang="es-EC" sz="2700" b="1" dirty="0"/>
          </a:p>
        </p:txBody>
      </p:sp>
      <p:pic>
        <p:nvPicPr>
          <p:cNvPr id="9218" name="Picture 2" descr="Sólo un 51% de los empleados británicos confía en su jefe ::">
            <a:extLst>
              <a:ext uri="{FF2B5EF4-FFF2-40B4-BE49-F238E27FC236}">
                <a16:creationId xmlns:a16="http://schemas.microsoft.com/office/drawing/2014/main" id="{1DDD49A8-F596-4776-9560-60A0D05C44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1097" y="1398301"/>
            <a:ext cx="2907124" cy="362970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E710939-BB36-436C-B349-3FD0E83B3FB5}"/>
              </a:ext>
            </a:extLst>
          </p:cNvPr>
          <p:cNvSpPr>
            <a:spLocks noGrp="1"/>
          </p:cNvSpPr>
          <p:nvPr>
            <p:ph idx="1"/>
          </p:nvPr>
        </p:nvSpPr>
        <p:spPr>
          <a:xfrm>
            <a:off x="4197376" y="2405894"/>
            <a:ext cx="4316172" cy="3197464"/>
          </a:xfrm>
        </p:spPr>
        <p:txBody>
          <a:bodyPr anchor="t">
            <a:normAutofit/>
          </a:bodyPr>
          <a:lstStyle/>
          <a:p>
            <a:pPr marL="0" marR="0" algn="just">
              <a:lnSpc>
                <a:spcPct val="90000"/>
              </a:lnSpc>
              <a:spcBef>
                <a:spcPts val="0"/>
              </a:spcBef>
              <a:spcAft>
                <a:spcPts val="600"/>
              </a:spcAft>
            </a:pPr>
            <a:r>
              <a:rPr lang="es-EC" sz="1400" dirty="0">
                <a:effectLst/>
                <a:latin typeface="Times New Roman" panose="02020603050405020304" pitchFamily="18" charset="0"/>
                <a:ea typeface="Times New Roman" panose="02020603050405020304" pitchFamily="18" charset="0"/>
              </a:rPr>
              <a:t>Los planteamientos que postulan que hace falta un aumento de la confianza en los trabajadores insisten en que cada individuo es capaz de desempeñar su trabajo eficazmente, comprometiéndose en el proceso evolutivo.</a:t>
            </a:r>
          </a:p>
          <a:p>
            <a:pPr marL="0" marR="0" indent="0" algn="just">
              <a:lnSpc>
                <a:spcPct val="90000"/>
              </a:lnSpc>
              <a:spcBef>
                <a:spcPts val="0"/>
              </a:spcBef>
              <a:spcAft>
                <a:spcPts val="600"/>
              </a:spcAft>
              <a:buNone/>
            </a:pPr>
            <a:endParaRPr lang="es-EC" sz="1400" dirty="0">
              <a:effectLst/>
              <a:latin typeface="Times New Roman" panose="02020603050405020304" pitchFamily="18" charset="0"/>
              <a:ea typeface="Times New Roman" panose="02020603050405020304" pitchFamily="18" charset="0"/>
            </a:endParaRPr>
          </a:p>
          <a:p>
            <a:pPr marL="0" marR="0" algn="just">
              <a:lnSpc>
                <a:spcPct val="90000"/>
              </a:lnSpc>
              <a:spcBef>
                <a:spcPts val="0"/>
              </a:spcBef>
              <a:spcAft>
                <a:spcPts val="600"/>
              </a:spcAft>
            </a:pPr>
            <a:r>
              <a:rPr lang="es-EC" sz="1400" dirty="0">
                <a:effectLst/>
                <a:latin typeface="Times New Roman" panose="02020603050405020304" pitchFamily="18" charset="0"/>
                <a:ea typeface="Times New Roman" panose="02020603050405020304" pitchFamily="18" charset="0"/>
              </a:rPr>
              <a:t>Esta condición exige cambios importantes en la cultura empresarial y de la propia sociedad, anclados en planteamientos </a:t>
            </a:r>
            <a:r>
              <a:rPr lang="es-EC" sz="1400" dirty="0" err="1">
                <a:effectLst/>
                <a:latin typeface="Times New Roman" panose="02020603050405020304" pitchFamily="18" charset="0"/>
                <a:ea typeface="Times New Roman" panose="02020603050405020304" pitchFamily="18" charset="0"/>
              </a:rPr>
              <a:t>dirigistas</a:t>
            </a:r>
            <a:r>
              <a:rPr lang="es-EC" sz="1400" dirty="0">
                <a:effectLst/>
                <a:latin typeface="Times New Roman" panose="02020603050405020304" pitchFamily="18" charset="0"/>
                <a:ea typeface="Times New Roman" panose="02020603050405020304" pitchFamily="18" charset="0"/>
              </a:rPr>
              <a:t>, donde se piensa que sólo los mandos son capaces de organizar las labores de forma efectiva: existe una relación directa entre la desconfianza que muestran los altos cargos de las empresas y la creencia de que los empleados son incapaces de organizar las tareas productivas que les competen.</a:t>
            </a:r>
          </a:p>
        </p:txBody>
      </p:sp>
      <p:sp>
        <p:nvSpPr>
          <p:cNvPr id="73" name="Rectangle 7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03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48A436-13CB-4B73-99AD-00C4C9626A9F}"/>
              </a:ext>
            </a:extLst>
          </p:cNvPr>
          <p:cNvSpPr>
            <a:spLocks noGrp="1"/>
          </p:cNvSpPr>
          <p:nvPr>
            <p:ph type="title"/>
          </p:nvPr>
        </p:nvSpPr>
        <p:spPr>
          <a:xfrm>
            <a:off x="1028699" y="294538"/>
            <a:ext cx="7421963" cy="1033669"/>
          </a:xfrm>
        </p:spPr>
        <p:txBody>
          <a:bodyPr>
            <a:normAutofit/>
          </a:bodyPr>
          <a:lstStyle/>
          <a:p>
            <a:r>
              <a:rPr lang="es-EC" sz="3500">
                <a:solidFill>
                  <a:srgbClr val="FFFFFF"/>
                </a:solidFill>
              </a:rPr>
              <a:t>Conclusión </a:t>
            </a:r>
          </a:p>
        </p:txBody>
      </p:sp>
      <p:sp>
        <p:nvSpPr>
          <p:cNvPr id="3" name="Content Placeholder 2">
            <a:extLst>
              <a:ext uri="{FF2B5EF4-FFF2-40B4-BE49-F238E27FC236}">
                <a16:creationId xmlns:a16="http://schemas.microsoft.com/office/drawing/2014/main" id="{5536EDDE-8BCC-4093-BB83-9B38CE6F8CF5}"/>
              </a:ext>
            </a:extLst>
          </p:cNvPr>
          <p:cNvSpPr>
            <a:spLocks noGrp="1"/>
          </p:cNvSpPr>
          <p:nvPr>
            <p:ph idx="1"/>
          </p:nvPr>
        </p:nvSpPr>
        <p:spPr>
          <a:xfrm>
            <a:off x="1131719" y="2132856"/>
            <a:ext cx="7293023" cy="4012715"/>
          </a:xfrm>
        </p:spPr>
        <p:txBody>
          <a:bodyPr anchor="ctr">
            <a:normAutofit/>
          </a:bodyPr>
          <a:lstStyle/>
          <a:p>
            <a:pPr marL="0" marR="0" algn="just">
              <a:spcBef>
                <a:spcPts val="0"/>
              </a:spcBef>
              <a:spcAft>
                <a:spcPts val="0"/>
              </a:spcAft>
            </a:pPr>
            <a:r>
              <a:rPr lang="es-EC" sz="1700" dirty="0">
                <a:effectLst/>
                <a:latin typeface="Times New Roman" panose="02020603050405020304" pitchFamily="18" charset="0"/>
                <a:ea typeface="Times New Roman" panose="02020603050405020304" pitchFamily="18" charset="0"/>
              </a:rPr>
              <a:t>Ante lo expuesto nos queda entonces llevarlo a práctica, considerando lo valioso de cada criterio que de una manera directa e indirecta nos permite tener con mayor argumento los aportes que debe de tener toda gestión de talento humano, toda acción personal se repercute en los demás mayor aun en el ambiente o clima laboral , veamos entonces que la aplicación de un correcto seguimiento al personal a cargo no depende de la empresa sino de nosotros mismos , en nuestras manos está la respuesta , no podemos depender cuan motivados estamos , debemos estar convencidos de lo que somos y cuanto somos como personas y cuan útiles estamos aportando no solo a la empresa que nos debemos sino a la sociedad. </a:t>
            </a:r>
          </a:p>
          <a:p>
            <a:pPr marL="0" marR="0" algn="just">
              <a:spcBef>
                <a:spcPts val="0"/>
              </a:spcBef>
              <a:spcAft>
                <a:spcPts val="0"/>
              </a:spcAft>
            </a:pPr>
            <a:r>
              <a:rPr lang="es-EC" sz="1700" dirty="0">
                <a:effectLst/>
                <a:latin typeface="Times New Roman" panose="02020603050405020304" pitchFamily="18" charset="0"/>
                <a:ea typeface="Times New Roman" panose="02020603050405020304" pitchFamily="18" charset="0"/>
              </a:rPr>
              <a:t>Que nuestra </a:t>
            </a:r>
            <a:r>
              <a:rPr lang="es-EC" sz="1700" dirty="0" err="1">
                <a:effectLst/>
                <a:latin typeface="Times New Roman" panose="02020603050405020304" pitchFamily="18" charset="0"/>
                <a:ea typeface="Times New Roman" panose="02020603050405020304" pitchFamily="18" charset="0"/>
              </a:rPr>
              <a:t>pertixia</a:t>
            </a:r>
            <a:r>
              <a:rPr lang="es-EC" sz="1700" dirty="0">
                <a:effectLst/>
                <a:latin typeface="Times New Roman" panose="02020603050405020304" pitchFamily="18" charset="0"/>
                <a:ea typeface="Times New Roman" panose="02020603050405020304" pitchFamily="18" charset="0"/>
              </a:rPr>
              <a:t> permita mejorar, aportar y desarrollar las habilidades y potencialidades en favor de la Institución a la cual nos debemos, La empresa crece cuando el personal crece en conjunto, crece sistema y enfoca a sus colaboradores en el centro del mismo.</a:t>
            </a:r>
          </a:p>
          <a:p>
            <a:pPr marL="0" indent="0" algn="just">
              <a:buNone/>
            </a:pPr>
            <a:endParaRPr lang="es-EC" sz="1700" dirty="0"/>
          </a:p>
        </p:txBody>
      </p:sp>
    </p:spTree>
    <p:extLst>
      <p:ext uri="{BB962C8B-B14F-4D97-AF65-F5344CB8AC3E}">
        <p14:creationId xmlns:p14="http://schemas.microsoft.com/office/powerpoint/2010/main" val="292974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225" y="-1"/>
            <a:ext cx="3778758"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05C05-EA91-4458-82F3-23F482910814}"/>
              </a:ext>
            </a:extLst>
          </p:cNvPr>
          <p:cNvSpPr>
            <a:spLocks noGrp="1"/>
          </p:cNvSpPr>
          <p:nvPr>
            <p:ph type="title"/>
          </p:nvPr>
        </p:nvSpPr>
        <p:spPr>
          <a:xfrm>
            <a:off x="874987" y="1332952"/>
            <a:ext cx="2945174" cy="3921176"/>
          </a:xfrm>
        </p:spPr>
        <p:txBody>
          <a:bodyPr anchor="ctr">
            <a:normAutofit/>
          </a:bodyPr>
          <a:lstStyle/>
          <a:p>
            <a:pPr marL="0" marR="0">
              <a:spcBef>
                <a:spcPts val="0"/>
              </a:spcBef>
              <a:spcAft>
                <a:spcPts val="0"/>
              </a:spcAft>
            </a:pPr>
            <a:r>
              <a:rPr lang="es-ES" sz="4300" b="1">
                <a:effectLst/>
                <a:latin typeface="Times New Roman" panose="02020603050405020304" pitchFamily="18" charset="0"/>
                <a:ea typeface="Times New Roman" panose="02020603050405020304" pitchFamily="18" charset="0"/>
              </a:rPr>
              <a:t>Referencias</a:t>
            </a:r>
            <a:endParaRPr lang="es-EC" sz="4300"/>
          </a:p>
        </p:txBody>
      </p:sp>
      <p:grpSp>
        <p:nvGrpSpPr>
          <p:cNvPr id="153" name="Group 152">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6" y="73152"/>
            <a:ext cx="884223" cy="232963"/>
            <a:chOff x="5422392" y="64008"/>
            <a:chExt cx="1178966" cy="232963"/>
          </a:xfrm>
        </p:grpSpPr>
        <p:sp>
          <p:nvSpPr>
            <p:cNvPr id="154"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F824B9D-7A41-4E20-B58F-6964FBAA0665}"/>
              </a:ext>
            </a:extLst>
          </p:cNvPr>
          <p:cNvSpPr>
            <a:spLocks noGrp="1"/>
          </p:cNvSpPr>
          <p:nvPr>
            <p:ph idx="1"/>
          </p:nvPr>
        </p:nvSpPr>
        <p:spPr>
          <a:xfrm>
            <a:off x="4549542" y="638385"/>
            <a:ext cx="4486953" cy="5581226"/>
          </a:xfrm>
        </p:spPr>
        <p:txBody>
          <a:bodyPr anchor="ctr">
            <a:normAutofit fontScale="85000" lnSpcReduction="10000"/>
          </a:bodyPr>
          <a:lstStyle/>
          <a:p>
            <a:pPr marL="0" marR="0" algn="just">
              <a:spcBef>
                <a:spcPts val="0"/>
              </a:spcBef>
              <a:spcAft>
                <a:spcPts val="0"/>
              </a:spcAft>
            </a:pPr>
            <a:r>
              <a:rPr lang="es-ES" sz="1800" dirty="0" err="1">
                <a:effectLst/>
                <a:latin typeface="Times New Roman" panose="02020603050405020304" pitchFamily="18" charset="0"/>
                <a:ea typeface="Times New Roman" panose="02020603050405020304" pitchFamily="18" charset="0"/>
              </a:rPr>
              <a:t>Chiavaneto</a:t>
            </a:r>
            <a:r>
              <a:rPr lang="es-ES" sz="1800" dirty="0">
                <a:effectLst/>
                <a:latin typeface="Times New Roman" panose="02020603050405020304" pitchFamily="18" charset="0"/>
                <a:ea typeface="Times New Roman" panose="02020603050405020304" pitchFamily="18" charset="0"/>
              </a:rPr>
              <a:t>, Idalberto. Gestión del Talento Humano. Disponible: </a:t>
            </a:r>
            <a:r>
              <a:rPr lang="es-ES" sz="1800" u="none" strike="noStrike" dirty="0">
                <a:solidFill>
                  <a:srgbClr val="D25814"/>
                </a:solidFill>
                <a:effectLst/>
                <a:latin typeface="Times New Roman" panose="02020603050405020304" pitchFamily="18" charset="0"/>
                <a:ea typeface="Times New Roman" panose="02020603050405020304" pitchFamily="18" charset="0"/>
                <a:hlinkClick r:id="rId2"/>
              </a:rPr>
              <a:t>http://www.academia.edu/10644957/Gesti%C3%B3n_del_Talento_Humano</a:t>
            </a:r>
            <a:endParaRPr lang="es-EC"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s-E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2F2B20"/>
                </a:solidFill>
                <a:effectLst/>
                <a:latin typeface="Times New Roman" panose="02020603050405020304" pitchFamily="18" charset="0"/>
                <a:ea typeface="Calibri" panose="020F0502020204030204" pitchFamily="34" charset="0"/>
                <a:cs typeface="Times New Roman" panose="02020603050405020304" pitchFamily="18" charset="0"/>
              </a:rPr>
              <a:t>Vecino, José. (12 de diciembre 2012). Importancia del área de gestión humana para la empresa Disponible: </a:t>
            </a:r>
            <a:r>
              <a:rPr lang="es-ES" sz="1800" u="none" strike="noStrike" dirty="0">
                <a:solidFill>
                  <a:srgbClr val="2F2B2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http://www.degerencia.com/articulo/importancia-del-area-de-gestion-humana-para-la-empresa</a:t>
            </a:r>
            <a:r>
              <a:rPr lang="es-ES" sz="1800" dirty="0">
                <a:solidFill>
                  <a:srgbClr val="2F2B2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solidFill>
                  <a:srgbClr val="2F2B2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s-ES" sz="1800" dirty="0">
                <a:effectLst/>
                <a:latin typeface="Times New Roman" panose="02020603050405020304" pitchFamily="18" charset="0"/>
                <a:ea typeface="Times New Roman" panose="02020603050405020304" pitchFamily="18" charset="0"/>
              </a:rPr>
              <a:t>Méndez, Juan. La importancia del capital humano en las organizaciones. Disponible: </a:t>
            </a:r>
            <a:r>
              <a:rPr lang="en-US" sz="1800" u="none" strike="noStrike" dirty="0">
                <a:solidFill>
                  <a:srgbClr val="D25814"/>
                </a:solidFill>
                <a:effectLst/>
                <a:latin typeface="Times New Roman" panose="02020603050405020304" pitchFamily="18" charset="0"/>
                <a:ea typeface="Times New Roman" panose="02020603050405020304" pitchFamily="18" charset="0"/>
                <a:hlinkClick r:id="rId4"/>
              </a:rPr>
              <a:t>http://www.arearh.com/rrhh/capital_humano.htm</a:t>
            </a:r>
            <a:r>
              <a:rPr lang="en-U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s-ES" sz="1800" dirty="0">
                <a:effectLst/>
                <a:latin typeface="Times New Roman" panose="02020603050405020304" pitchFamily="18" charset="0"/>
                <a:ea typeface="Times New Roman" panose="02020603050405020304" pitchFamily="18" charset="0"/>
              </a:rPr>
              <a:t>Alfaro, </a:t>
            </a:r>
            <a:r>
              <a:rPr lang="es-ES" sz="1800" dirty="0" err="1">
                <a:effectLst/>
                <a:latin typeface="Times New Roman" panose="02020603050405020304" pitchFamily="18" charset="0"/>
                <a:ea typeface="Times New Roman" panose="02020603050405020304" pitchFamily="18" charset="0"/>
              </a:rPr>
              <a:t>Melida</a:t>
            </a:r>
            <a:r>
              <a:rPr lang="es-ES" sz="1800" dirty="0">
                <a:effectLst/>
                <a:latin typeface="Times New Roman" panose="02020603050405020304" pitchFamily="18" charset="0"/>
                <a:ea typeface="Times New Roman" panose="02020603050405020304" pitchFamily="18" charset="0"/>
              </a:rPr>
              <a:t>. (2012). Administración de personal. Tlalnepantla, México: Red Tercer Milenio. Disponible: </a:t>
            </a:r>
            <a:r>
              <a:rPr lang="en-US" sz="1800" u="none" strike="noStrike" dirty="0">
                <a:solidFill>
                  <a:srgbClr val="D25814"/>
                </a:solidFill>
                <a:effectLst/>
                <a:latin typeface="Times New Roman" panose="02020603050405020304" pitchFamily="18" charset="0"/>
                <a:ea typeface="Times New Roman" panose="02020603050405020304" pitchFamily="18" charset="0"/>
                <a:hlinkClick r:id="rId5"/>
              </a:rPr>
              <a:t>file:///C:/Users/0915428973/Downloads/pdf%20Administracion_de_personal.pdf</a:t>
            </a:r>
            <a:r>
              <a:rPr lang="en-U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s-EC" sz="1800" u="none" strike="noStrike" dirty="0">
                <a:solidFill>
                  <a:srgbClr val="D25814"/>
                </a:solidFill>
                <a:effectLst/>
                <a:latin typeface="Times New Roman" panose="02020603050405020304" pitchFamily="18" charset="0"/>
                <a:ea typeface="Times New Roman" panose="02020603050405020304" pitchFamily="18" charset="0"/>
                <a:hlinkClick r:id="rId6"/>
              </a:rPr>
              <a:t>http://www.spentamexico.org/v3-n1/3(1)%20143-185.pdf</a:t>
            </a:r>
            <a:r>
              <a:rPr lang="es-EC" sz="1800" dirty="0">
                <a:effectLst/>
                <a:latin typeface="Times New Roman" panose="02020603050405020304" pitchFamily="18" charset="0"/>
                <a:ea typeface="Times New Roman" panose="02020603050405020304" pitchFamily="18" charset="0"/>
              </a:rPr>
              <a:t> – </a:t>
            </a:r>
            <a:r>
              <a:rPr lang="es-EC" sz="1800" dirty="0" err="1">
                <a:effectLst/>
                <a:latin typeface="Times New Roman" panose="02020603050405020304" pitchFamily="18" charset="0"/>
                <a:ea typeface="Times New Roman" panose="02020603050405020304" pitchFamily="18" charset="0"/>
              </a:rPr>
              <a:t>pag.</a:t>
            </a:r>
            <a:r>
              <a:rPr lang="es-EC" sz="1800" dirty="0">
                <a:effectLst/>
                <a:latin typeface="Times New Roman" panose="02020603050405020304" pitchFamily="18" charset="0"/>
                <a:ea typeface="Times New Roman" panose="02020603050405020304" pitchFamily="18" charset="0"/>
              </a:rPr>
              <a:t> 150 – disponible</a:t>
            </a:r>
          </a:p>
          <a:p>
            <a:pPr marL="0" marR="0" indent="0" algn="just">
              <a:spcBef>
                <a:spcPts val="0"/>
              </a:spcBef>
              <a:spcAft>
                <a:spcPts val="0"/>
              </a:spcAft>
              <a:buNone/>
            </a:pPr>
            <a:r>
              <a:rPr lang="es-ES" sz="1800" dirty="0">
                <a:effectLst/>
                <a:latin typeface="Times New Roman" panose="02020603050405020304" pitchFamily="18" charset="0"/>
                <a:ea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endParaRPr>
          </a:p>
          <a:p>
            <a:r>
              <a:rPr lang="es-ES" sz="1800" dirty="0" err="1">
                <a:effectLst/>
                <a:latin typeface="Times New Roman" panose="02020603050405020304" pitchFamily="18" charset="0"/>
                <a:ea typeface="Times New Roman" panose="02020603050405020304" pitchFamily="18" charset="0"/>
              </a:rPr>
              <a:t>Gracera</a:t>
            </a:r>
            <a:r>
              <a:rPr lang="es-ES" sz="1800" dirty="0">
                <a:effectLst/>
                <a:latin typeface="Times New Roman" panose="02020603050405020304" pitchFamily="18" charset="0"/>
                <a:ea typeface="Times New Roman" panose="02020603050405020304" pitchFamily="18" charset="0"/>
              </a:rPr>
              <a:t>, Guadalupe </a:t>
            </a:r>
            <a:r>
              <a:rPr lang="es-EC" sz="1800" dirty="0">
                <a:effectLst/>
                <a:latin typeface="Times New Roman" panose="02020603050405020304" pitchFamily="18" charset="0"/>
                <a:ea typeface="Times New Roman" panose="02020603050405020304" pitchFamily="18" charset="0"/>
              </a:rPr>
              <a:t>Disponible: </a:t>
            </a:r>
            <a:r>
              <a:rPr lang="es-EC" sz="1800" u="none" strike="noStrike" dirty="0">
                <a:solidFill>
                  <a:srgbClr val="D25814"/>
                </a:solidFill>
                <a:effectLst/>
                <a:latin typeface="Times New Roman" panose="02020603050405020304" pitchFamily="18" charset="0"/>
                <a:ea typeface="Times New Roman" panose="02020603050405020304" pitchFamily="18" charset="0"/>
                <a:hlinkClick r:id="rId7"/>
              </a:rPr>
              <a:t>http://oser.wikispaces.com/file/view/TEMA+10+motivacion+en+el+trabajo.pdf</a:t>
            </a:r>
            <a:endParaRPr lang="es-EC"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CuadroTexto 4">
            <a:extLst>
              <a:ext uri="{FF2B5EF4-FFF2-40B4-BE49-F238E27FC236}">
                <a16:creationId xmlns:a16="http://schemas.microsoft.com/office/drawing/2014/main" id="{975A259B-13E4-440F-BD4B-1E8E2245508D}"/>
              </a:ext>
            </a:extLst>
          </p:cNvPr>
          <p:cNvSpPr txBox="1"/>
          <p:nvPr/>
        </p:nvSpPr>
        <p:spPr>
          <a:xfrm>
            <a:off x="179512" y="764989"/>
            <a:ext cx="8568952" cy="3847207"/>
          </a:xfrm>
          <a:prstGeom prst="rect">
            <a:avLst/>
          </a:prstGeom>
          <a:noFill/>
        </p:spPr>
        <p:txBody>
          <a:bodyPr wrap="square">
            <a:spAutoFit/>
          </a:bodyPr>
          <a:lstStyle/>
          <a:p>
            <a:pPr algn="ctr"/>
            <a:r>
              <a:rPr lang="es-EC" sz="2800" b="1" dirty="0">
                <a:effectLst/>
                <a:latin typeface="Times New Roman" panose="02020603050405020304" pitchFamily="18" charset="0"/>
                <a:ea typeface="Times New Roman" panose="02020603050405020304" pitchFamily="18" charset="0"/>
              </a:rPr>
              <a:t>Una mirada reflexiva de Gestionar el Talento Humano</a:t>
            </a:r>
            <a:endParaRPr lang="es-EC" sz="2800" dirty="0">
              <a:effectLst/>
              <a:latin typeface="Times New Roman" panose="02020603050405020304" pitchFamily="18" charset="0"/>
              <a:ea typeface="Times New Roman" panose="02020603050405020304" pitchFamily="18" charset="0"/>
            </a:endParaRPr>
          </a:p>
          <a:p>
            <a:pPr algn="ctr"/>
            <a:r>
              <a:rPr lang="es-EC" sz="1800" b="1" dirty="0">
                <a:effectLst/>
                <a:latin typeface="Times New Roman" panose="02020603050405020304" pitchFamily="18" charset="0"/>
                <a:ea typeface="Times New Roman" panose="02020603050405020304" pitchFamily="18" charset="0"/>
              </a:rPr>
              <a:t> </a:t>
            </a:r>
            <a:endParaRPr lang="es-EC" sz="2800" dirty="0">
              <a:effectLst/>
              <a:latin typeface="Times New Roman" panose="02020603050405020304" pitchFamily="18" charset="0"/>
              <a:ea typeface="Times New Roman" panose="02020603050405020304" pitchFamily="18" charset="0"/>
            </a:endParaRPr>
          </a:p>
          <a:p>
            <a:pPr algn="ctr"/>
            <a:r>
              <a:rPr lang="es-EC" sz="1800" b="1" i="1" dirty="0">
                <a:effectLst/>
                <a:latin typeface="Times New Roman" panose="02020603050405020304" pitchFamily="18" charset="0"/>
                <a:ea typeface="Times New Roman" panose="02020603050405020304" pitchFamily="18" charset="0"/>
              </a:rPr>
              <a:t>José Miguel Peláez Freire </a:t>
            </a:r>
          </a:p>
          <a:p>
            <a:pPr algn="ctr"/>
            <a:r>
              <a:rPr lang="es-EC" sz="1800" b="1" i="1" dirty="0">
                <a:effectLst/>
                <a:latin typeface="Times New Roman" panose="02020603050405020304" pitchFamily="18" charset="0"/>
                <a:ea typeface="Times New Roman" panose="02020603050405020304" pitchFamily="18" charset="0"/>
              </a:rPr>
              <a:t>Licenciado en Ciencias Humanas de la educación </a:t>
            </a:r>
          </a:p>
          <a:p>
            <a:pPr algn="ctr"/>
            <a:r>
              <a:rPr lang="es-EC" sz="1800" b="1" i="1" dirty="0">
                <a:effectLst/>
                <a:latin typeface="Times New Roman" panose="02020603050405020304" pitchFamily="18" charset="0"/>
                <a:ea typeface="Times New Roman" panose="02020603050405020304" pitchFamily="18" charset="0"/>
              </a:rPr>
              <a:t>Magister en teología / Magister en Gerencia Educativa </a:t>
            </a:r>
          </a:p>
          <a:p>
            <a:pPr algn="ctr"/>
            <a:r>
              <a:rPr lang="es-EC" sz="1800" b="1" i="1" dirty="0">
                <a:effectLst/>
                <a:latin typeface="Times New Roman" panose="02020603050405020304" pitchFamily="18" charset="0"/>
                <a:ea typeface="Times New Roman" panose="02020603050405020304" pitchFamily="18" charset="0"/>
              </a:rPr>
              <a:t>Doctor en teología en el grado de </a:t>
            </a:r>
            <a:r>
              <a:rPr lang="es-EC" sz="1800" b="1" i="1" dirty="0" err="1">
                <a:effectLst/>
                <a:latin typeface="Times New Roman" panose="02020603050405020304" pitchFamily="18" charset="0"/>
                <a:ea typeface="Times New Roman" panose="02020603050405020304" pitchFamily="18" charset="0"/>
              </a:rPr>
              <a:t>Ph.D</a:t>
            </a:r>
            <a:endParaRPr lang="es-EC" sz="1800" b="1" i="1" dirty="0">
              <a:effectLst/>
              <a:latin typeface="Times New Roman" panose="02020603050405020304" pitchFamily="18" charset="0"/>
              <a:ea typeface="Times New Roman" panose="02020603050405020304" pitchFamily="18" charset="0"/>
            </a:endParaRPr>
          </a:p>
          <a:p>
            <a:pPr algn="ctr"/>
            <a:r>
              <a:rPr lang="es-EC" sz="1800" b="1" i="1" dirty="0">
                <a:effectLst/>
                <a:latin typeface="Times New Roman" panose="02020603050405020304" pitchFamily="18" charset="0"/>
                <a:ea typeface="Times New Roman" panose="02020603050405020304" pitchFamily="18" charset="0"/>
              </a:rPr>
              <a:t>Docente de la Universidad Politécnica Salesiana Sede Guayaquil  </a:t>
            </a:r>
          </a:p>
          <a:p>
            <a:pPr algn="ctr"/>
            <a:r>
              <a:rPr lang="es-ES" sz="1800" b="1" i="1" dirty="0">
                <a:effectLst/>
                <a:latin typeface="Times New Roman" panose="02020603050405020304" pitchFamily="18" charset="0"/>
                <a:ea typeface="Times New Roman" panose="02020603050405020304" pitchFamily="18" charset="0"/>
              </a:rPr>
              <a:t> </a:t>
            </a:r>
            <a:endParaRPr lang="es-EC" sz="2800" dirty="0">
              <a:effectLst/>
              <a:latin typeface="Times New Roman" panose="02020603050405020304" pitchFamily="18" charset="0"/>
              <a:ea typeface="Times New Roman" panose="02020603050405020304" pitchFamily="18" charset="0"/>
            </a:endParaRPr>
          </a:p>
          <a:p>
            <a:pPr algn="ctr"/>
            <a:r>
              <a:rPr lang="es-ES" sz="1800" b="1" i="1" dirty="0">
                <a:effectLst/>
                <a:latin typeface="Times New Roman" panose="02020603050405020304" pitchFamily="18" charset="0"/>
                <a:ea typeface="Times New Roman" panose="02020603050405020304" pitchFamily="18" charset="0"/>
              </a:rPr>
              <a:t>Marina Escobar Baquerizo</a:t>
            </a:r>
          </a:p>
          <a:p>
            <a:pPr algn="ctr"/>
            <a:r>
              <a:rPr lang="es-ES" b="1" i="1" dirty="0">
                <a:latin typeface="Times New Roman" panose="02020603050405020304" pitchFamily="18" charset="0"/>
                <a:ea typeface="Times New Roman" panose="02020603050405020304" pitchFamily="18" charset="0"/>
              </a:rPr>
              <a:t>Psicologa Educativa</a:t>
            </a:r>
          </a:p>
          <a:p>
            <a:pPr algn="ctr"/>
            <a:r>
              <a:rPr lang="es-ES" b="1" i="1" dirty="0">
                <a:effectLst/>
                <a:latin typeface="Times New Roman" panose="02020603050405020304" pitchFamily="18" charset="0"/>
                <a:ea typeface="Times New Roman" panose="02020603050405020304" pitchFamily="18" charset="0"/>
              </a:rPr>
              <a:t>Magister en Educación Especial</a:t>
            </a:r>
            <a:endParaRPr lang="es-EC" dirty="0">
              <a:effectLst/>
              <a:latin typeface="Times New Roman" panose="02020603050405020304" pitchFamily="18" charset="0"/>
              <a:ea typeface="Times New Roman" panose="02020603050405020304" pitchFamily="18" charset="0"/>
            </a:endParaRPr>
          </a:p>
          <a:p>
            <a:pPr algn="ctr"/>
            <a:r>
              <a:rPr lang="es-ES" sz="1800" b="1" i="1" dirty="0">
                <a:effectLst/>
                <a:latin typeface="Times New Roman" panose="02020603050405020304" pitchFamily="18" charset="0"/>
                <a:ea typeface="Times New Roman" panose="02020603050405020304" pitchFamily="18" charset="0"/>
              </a:rPr>
              <a:t>Docente de la Carrera de Psicología, Universidad de Guayaquil – Ecuador </a:t>
            </a:r>
            <a:endParaRPr lang="es-EC" sz="2800" dirty="0">
              <a:effectLst/>
              <a:latin typeface="Times New Roman" panose="02020603050405020304" pitchFamily="18" charset="0"/>
              <a:ea typeface="Times New Roman" panose="02020603050405020304" pitchFamily="18" charset="0"/>
            </a:endParaRPr>
          </a:p>
          <a:p>
            <a:pPr algn="ctr"/>
            <a:r>
              <a:rPr lang="es-ES" sz="1800" b="1" i="1" dirty="0">
                <a:effectLst/>
                <a:latin typeface="Times New Roman" panose="02020603050405020304" pitchFamily="18" charset="0"/>
                <a:ea typeface="Times New Roman" panose="02020603050405020304" pitchFamily="18" charset="0"/>
              </a:rPr>
              <a:t>Marina.escobarb@ug.edu.ec</a:t>
            </a:r>
            <a:endParaRPr lang="es-EC"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709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BB424CE-2B90-4F87-A53A-FA8D02AAC22E}"/>
              </a:ext>
            </a:extLst>
          </p:cNvPr>
          <p:cNvSpPr>
            <a:spLocks noGrp="1"/>
          </p:cNvSpPr>
          <p:nvPr>
            <p:ph type="title"/>
          </p:nvPr>
        </p:nvSpPr>
        <p:spPr>
          <a:xfrm>
            <a:off x="350041" y="586855"/>
            <a:ext cx="2401025" cy="3387497"/>
          </a:xfrm>
        </p:spPr>
        <p:txBody>
          <a:bodyPr anchor="b">
            <a:normAutofit/>
          </a:bodyPr>
          <a:lstStyle/>
          <a:p>
            <a:pPr algn="r"/>
            <a:r>
              <a:rPr lang="es-EC" sz="3500">
                <a:solidFill>
                  <a:srgbClr val="FFFFFF"/>
                </a:solidFill>
                <a:latin typeface="Times New Roman" panose="02020603050405020304" pitchFamily="18" charset="0"/>
                <a:cs typeface="Times New Roman" panose="02020603050405020304" pitchFamily="18" charset="0"/>
              </a:rPr>
              <a:t>Resumen</a:t>
            </a:r>
            <a:r>
              <a:rPr lang="es-EC" sz="3500">
                <a:solidFill>
                  <a:srgbClr val="FFFFFF"/>
                </a:solidFill>
              </a:rPr>
              <a:t> </a:t>
            </a:r>
          </a:p>
        </p:txBody>
      </p:sp>
      <p:sp>
        <p:nvSpPr>
          <p:cNvPr id="3" name="Marcador de contenido 2">
            <a:extLst>
              <a:ext uri="{FF2B5EF4-FFF2-40B4-BE49-F238E27FC236}">
                <a16:creationId xmlns:a16="http://schemas.microsoft.com/office/drawing/2014/main" id="{A69F8D93-0C15-485C-AB87-976F4FE1F185}"/>
              </a:ext>
            </a:extLst>
          </p:cNvPr>
          <p:cNvSpPr>
            <a:spLocks noGrp="1"/>
          </p:cNvSpPr>
          <p:nvPr>
            <p:ph idx="1"/>
          </p:nvPr>
        </p:nvSpPr>
        <p:spPr>
          <a:xfrm>
            <a:off x="3607694" y="649480"/>
            <a:ext cx="4916510" cy="5546047"/>
          </a:xfrm>
        </p:spPr>
        <p:txBody>
          <a:bodyPr anchor="ctr">
            <a:normAutofit/>
          </a:bodyPr>
          <a:lstStyle/>
          <a:p>
            <a:pPr algn="just">
              <a:lnSpc>
                <a:spcPct val="90000"/>
              </a:lnSpc>
              <a:spcAft>
                <a:spcPts val="600"/>
              </a:spcAft>
            </a:pPr>
            <a:r>
              <a:rPr lang="es-EC" sz="1400" dirty="0">
                <a:effectLst/>
                <a:latin typeface="Times New Roman" panose="02020603050405020304" pitchFamily="18" charset="0"/>
                <a:ea typeface="Times New Roman" panose="02020603050405020304" pitchFamily="18" charset="0"/>
              </a:rPr>
              <a:t>Al expresar Recursos Humanos, tiempo atrás era una visión funcional; de ubicación de los puestos de trabajo, contratos, seguros, pagos cosas netamente administrativas y pocas humanas, en el plano humano, el sentir que puede tener este frente al rol o desempeño que tiene en su labor diaria.   </a:t>
            </a:r>
          </a:p>
          <a:p>
            <a:pPr algn="just">
              <a:lnSpc>
                <a:spcPct val="90000"/>
              </a:lnSpc>
              <a:spcAft>
                <a:spcPts val="600"/>
              </a:spcAft>
            </a:pPr>
            <a:r>
              <a:rPr lang="es-EC" sz="1400" dirty="0">
                <a:effectLst/>
                <a:latin typeface="Times New Roman" panose="02020603050405020304" pitchFamily="18" charset="0"/>
                <a:ea typeface="Times New Roman" panose="02020603050405020304" pitchFamily="18" charset="0"/>
              </a:rPr>
              <a:t>Existiendo un nuevo reto en el talento humano, término que se apropia y rescata al ser humano, siendo este el más importante en toda gestión administrativa debido a sus habilidades, potencialidades, valores, la empresa solo sería un ente productivo.</a:t>
            </a:r>
          </a:p>
          <a:p>
            <a:pPr algn="just">
              <a:lnSpc>
                <a:spcPct val="90000"/>
              </a:lnSpc>
              <a:spcAft>
                <a:spcPts val="600"/>
              </a:spcAft>
            </a:pPr>
            <a:r>
              <a:rPr lang="es-EC" sz="1400" dirty="0">
                <a:effectLst/>
                <a:latin typeface="Times New Roman" panose="02020603050405020304" pitchFamily="18" charset="0"/>
                <a:ea typeface="Times New Roman" panose="02020603050405020304" pitchFamily="18" charset="0"/>
              </a:rPr>
              <a:t>Por lo expuesto, se establece el objetivo del trabajo: Valorar el cambio organizacional en la perspectiva del talento humano. Para ello se plantea: Determinar los antecedentes entre las empresas y su personal. Analizar los elementos que integran la calidad humana con el desarrollo empresarial y analizar el cambio de las empresas hacia la verdadera concepción del talento humano.</a:t>
            </a:r>
          </a:p>
          <a:p>
            <a:pPr algn="just">
              <a:lnSpc>
                <a:spcPct val="90000"/>
              </a:lnSpc>
              <a:spcAft>
                <a:spcPts val="600"/>
              </a:spcAft>
            </a:pPr>
            <a:r>
              <a:rPr lang="es-EC" sz="1400" dirty="0">
                <a:effectLst/>
                <a:latin typeface="Times New Roman" panose="02020603050405020304" pitchFamily="18" charset="0"/>
                <a:ea typeface="Times New Roman" panose="02020603050405020304" pitchFamily="18" charset="0"/>
              </a:rPr>
              <a:t>Los resultados se enmarcan en valorar el cambio organizacional en la perspectiva del talento humano  por lo que los actores deben involucrarse y socializar internamente sus alcances. El debate se genera analizando en qué medida los posibles cambios involucran a las personas en un accionar hacia el desarrollo de su calidad humana.</a:t>
            </a:r>
          </a:p>
          <a:p>
            <a:pPr>
              <a:lnSpc>
                <a:spcPct val="90000"/>
              </a:lnSpc>
            </a:pPr>
            <a:endParaRPr lang="es-EC" sz="1400" dirty="0"/>
          </a:p>
        </p:txBody>
      </p:sp>
    </p:spTree>
    <p:extLst>
      <p:ext uri="{BB962C8B-B14F-4D97-AF65-F5344CB8AC3E}">
        <p14:creationId xmlns:p14="http://schemas.microsoft.com/office/powerpoint/2010/main" val="92526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FA133FD-DF8D-4D22-989D-BF31D0BD6502}"/>
              </a:ext>
            </a:extLst>
          </p:cNvPr>
          <p:cNvSpPr>
            <a:spLocks noGrp="1"/>
          </p:cNvSpPr>
          <p:nvPr>
            <p:ph type="title"/>
          </p:nvPr>
        </p:nvSpPr>
        <p:spPr>
          <a:xfrm>
            <a:off x="1028699" y="294538"/>
            <a:ext cx="7421963" cy="1033669"/>
          </a:xfrm>
        </p:spPr>
        <p:txBody>
          <a:bodyPr>
            <a:normAutofit/>
          </a:bodyPr>
          <a:lstStyle/>
          <a:p>
            <a:r>
              <a:rPr lang="es-EC" sz="3500" dirty="0">
                <a:solidFill>
                  <a:srgbClr val="FFFFFF"/>
                </a:solidFill>
                <a:latin typeface="Times New Roman" panose="02020603050405020304" pitchFamily="18" charset="0"/>
                <a:cs typeface="Times New Roman" panose="02020603050405020304" pitchFamily="18" charset="0"/>
              </a:rPr>
              <a:t>Metodología </a:t>
            </a:r>
          </a:p>
        </p:txBody>
      </p:sp>
      <p:sp>
        <p:nvSpPr>
          <p:cNvPr id="3" name="Marcador de contenido 2">
            <a:extLst>
              <a:ext uri="{FF2B5EF4-FFF2-40B4-BE49-F238E27FC236}">
                <a16:creationId xmlns:a16="http://schemas.microsoft.com/office/drawing/2014/main" id="{E7C2C32C-CB98-4915-853C-E78A6E6E92CB}"/>
              </a:ext>
            </a:extLst>
          </p:cNvPr>
          <p:cNvSpPr>
            <a:spLocks noGrp="1"/>
          </p:cNvSpPr>
          <p:nvPr>
            <p:ph idx="1"/>
          </p:nvPr>
        </p:nvSpPr>
        <p:spPr>
          <a:xfrm>
            <a:off x="1028699" y="2318197"/>
            <a:ext cx="7293023" cy="3683358"/>
          </a:xfrm>
        </p:spPr>
        <p:txBody>
          <a:bodyPr anchor="ctr">
            <a:normAutofit/>
          </a:bodyPr>
          <a:lstStyle/>
          <a:p>
            <a:r>
              <a:rPr lang="es-ES" sz="1700" dirty="0">
                <a:effectLst/>
                <a:latin typeface="Times New Roman" panose="02020603050405020304" pitchFamily="18" charset="0"/>
                <a:ea typeface="Calibri" panose="020F0502020204030204" pitchFamily="34" charset="0"/>
                <a:cs typeface="Times New Roman" panose="02020603050405020304" pitchFamily="18" charset="0"/>
              </a:rPr>
              <a:t>La metodología empleada fue una sistematización teórica a través de la consulta a fuentes bibliográficas como libros, periódicos y documentos de instituciones, con el empleo del análisis y la síntesis, la inducción y la deducción, para el procesamiento de la información.</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700" dirty="0">
                <a:effectLst/>
                <a:latin typeface="Times New Roman" panose="02020603050405020304" pitchFamily="18" charset="0"/>
                <a:ea typeface="Calibri" panose="020F0502020204030204" pitchFamily="34" charset="0"/>
                <a:cs typeface="Times New Roman" panose="02020603050405020304" pitchFamily="18" charset="0"/>
              </a:rPr>
              <a:t>Los resultados se enmarcan en la valoración el cambio organizacional en la perspectiva del talento humano en Guayaquil-Ecuador, por lo que estos actores deben involucrarse y socializar internamente los alcances de las mismas. El debate debe generarse a partir de analizar en qué medida los posibles cambios involucran a los ecuatorianos en estos acontecimientos.</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sz="1700" dirty="0"/>
          </a:p>
        </p:txBody>
      </p:sp>
    </p:spTree>
    <p:extLst>
      <p:ext uri="{BB962C8B-B14F-4D97-AF65-F5344CB8AC3E}">
        <p14:creationId xmlns:p14="http://schemas.microsoft.com/office/powerpoint/2010/main" val="311997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1785B5A-C05C-47E7-809E-A65487F0991E}"/>
              </a:ext>
            </a:extLst>
          </p:cNvPr>
          <p:cNvSpPr>
            <a:spLocks noGrp="1"/>
          </p:cNvSpPr>
          <p:nvPr>
            <p:ph type="title"/>
          </p:nvPr>
        </p:nvSpPr>
        <p:spPr>
          <a:xfrm>
            <a:off x="1043607" y="1196752"/>
            <a:ext cx="7074911" cy="948238"/>
          </a:xfrm>
        </p:spPr>
        <p:txBody>
          <a:bodyPr anchor="b">
            <a:normAutofit/>
          </a:bodyPr>
          <a:lstStyle/>
          <a:p>
            <a:r>
              <a:rPr lang="es-EC" sz="3500" dirty="0">
                <a:latin typeface="Times New Roman" panose="02020603050405020304" pitchFamily="18" charset="0"/>
                <a:cs typeface="Times New Roman" panose="02020603050405020304" pitchFamily="18" charset="0"/>
              </a:rPr>
              <a:t>Introducción </a:t>
            </a:r>
          </a:p>
        </p:txBody>
      </p:sp>
      <p:sp>
        <p:nvSpPr>
          <p:cNvPr id="3" name="Marcador de contenido 2">
            <a:extLst>
              <a:ext uri="{FF2B5EF4-FFF2-40B4-BE49-F238E27FC236}">
                <a16:creationId xmlns:a16="http://schemas.microsoft.com/office/drawing/2014/main" id="{DEC5B02A-9B66-46CC-A129-E0C92570F3B5}"/>
              </a:ext>
            </a:extLst>
          </p:cNvPr>
          <p:cNvSpPr>
            <a:spLocks noGrp="1"/>
          </p:cNvSpPr>
          <p:nvPr>
            <p:ph idx="1"/>
          </p:nvPr>
        </p:nvSpPr>
        <p:spPr>
          <a:xfrm>
            <a:off x="852297" y="2418409"/>
            <a:ext cx="7266222" cy="2594767"/>
          </a:xfrm>
        </p:spPr>
        <p:txBody>
          <a:bodyPr anchor="t">
            <a:normAutofit/>
          </a:bodyPr>
          <a:lstStyle/>
          <a:p>
            <a:pPr marL="0" indent="0" algn="just">
              <a:buNone/>
            </a:pPr>
            <a:r>
              <a:rPr lang="es-ES" sz="1700" dirty="0">
                <a:effectLst/>
                <a:latin typeface="Times New Roman" panose="02020603050405020304" pitchFamily="18" charset="0"/>
                <a:ea typeface="Times New Roman" panose="02020603050405020304" pitchFamily="18" charset="0"/>
              </a:rPr>
              <a:t>El mundo empresarial e Institucional requieren de suma urgencia mejorar en gran medida sus departamentos de Talento Humano, estos tienen la gran responsabilidad de darle cara al mejoramiento del servicio tanto al cliente interno como externo, ambos son importantes uno lleva de la mano al otro, ambos se complementan, salta entonces una pregunta, ¿Cómo se hace? , ¿Qué estrategias se ha de utilizar para desarrollar y mejorar el entorno del trabajador , preguntas que son de gran importancia y que contribuyen al desarrollo humano de quien forma parte de la empresa. </a:t>
            </a:r>
            <a:endParaRPr lang="es-EC" sz="1700" dirty="0">
              <a:effectLst/>
              <a:latin typeface="Times New Roman" panose="02020603050405020304" pitchFamily="18" charset="0"/>
              <a:ea typeface="Times New Roman" panose="02020603050405020304" pitchFamily="18" charset="0"/>
            </a:endParaRPr>
          </a:p>
          <a:p>
            <a:endParaRPr lang="es-EC" sz="17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40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8D3EC8-3FAC-4510-B50A-A197F24C41DB}"/>
              </a:ext>
            </a:extLst>
          </p:cNvPr>
          <p:cNvSpPr>
            <a:spLocks noGrp="1"/>
          </p:cNvSpPr>
          <p:nvPr>
            <p:ph type="title"/>
          </p:nvPr>
        </p:nvSpPr>
        <p:spPr>
          <a:xfrm>
            <a:off x="619797" y="586855"/>
            <a:ext cx="3172575" cy="3387497"/>
          </a:xfrm>
        </p:spPr>
        <p:txBody>
          <a:bodyPr anchor="b">
            <a:normAutofit/>
          </a:bodyPr>
          <a:lstStyle/>
          <a:p>
            <a:pPr marL="0" marR="0" algn="r">
              <a:spcBef>
                <a:spcPts val="0"/>
              </a:spcBef>
              <a:spcAft>
                <a:spcPts val="0"/>
              </a:spcAft>
            </a:pPr>
            <a:r>
              <a:rPr lang="es-ES" sz="3500" b="1">
                <a:solidFill>
                  <a:srgbClr val="FFFFFF"/>
                </a:solidFill>
                <a:effectLst/>
                <a:latin typeface="Times New Roman" panose="02020603050405020304" pitchFamily="18" charset="0"/>
                <a:ea typeface="Times New Roman" panose="02020603050405020304" pitchFamily="18" charset="0"/>
              </a:rPr>
              <a:t>Desarrollo </a:t>
            </a:r>
            <a:endParaRPr lang="es-EC" sz="3500">
              <a:solidFill>
                <a:srgbClr val="FFFFFF"/>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A954307D-C881-474E-86BB-CA3CDA9D7264}"/>
              </a:ext>
            </a:extLst>
          </p:cNvPr>
          <p:cNvSpPr>
            <a:spLocks noGrp="1"/>
          </p:cNvSpPr>
          <p:nvPr>
            <p:ph idx="1"/>
          </p:nvPr>
        </p:nvSpPr>
        <p:spPr>
          <a:xfrm>
            <a:off x="4877368" y="649480"/>
            <a:ext cx="3646835" cy="5546047"/>
          </a:xfrm>
        </p:spPr>
        <p:txBody>
          <a:bodyPr anchor="ctr">
            <a:normAutofit/>
          </a:bodyPr>
          <a:lstStyle/>
          <a:p>
            <a:pPr algn="just"/>
            <a:r>
              <a:rPr lang="es-ES" sz="1700" dirty="0">
                <a:effectLst/>
                <a:latin typeface="Times New Roman" panose="02020603050405020304" pitchFamily="18" charset="0"/>
                <a:ea typeface="Times New Roman" panose="02020603050405020304" pitchFamily="18" charset="0"/>
              </a:rPr>
              <a:t>Son diferentes los actores, y demás personajes que se desenvuelven en el ámbito del talento humano, buscando la mejor forma de conceptualizar la evolución de los términos que aparecen o en su esencia hay que actualizarlos. </a:t>
            </a:r>
            <a:endParaRPr lang="es-EC" sz="1700" dirty="0"/>
          </a:p>
        </p:txBody>
      </p:sp>
    </p:spTree>
    <p:extLst>
      <p:ext uri="{BB962C8B-B14F-4D97-AF65-F5344CB8AC3E}">
        <p14:creationId xmlns:p14="http://schemas.microsoft.com/office/powerpoint/2010/main" val="333202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3DB3EA5-4456-4E31-B7D0-D6AD2A2711BE}"/>
              </a:ext>
            </a:extLst>
          </p:cNvPr>
          <p:cNvSpPr>
            <a:spLocks noGrp="1"/>
          </p:cNvSpPr>
          <p:nvPr>
            <p:ph idx="1"/>
          </p:nvPr>
        </p:nvSpPr>
        <p:spPr>
          <a:xfrm>
            <a:off x="-118617" y="1715321"/>
            <a:ext cx="3028370" cy="2972276"/>
          </a:xfrm>
        </p:spPr>
        <p:txBody>
          <a:bodyPr>
            <a:normAutofit/>
          </a:bodyPr>
          <a:lstStyle/>
          <a:p>
            <a:pPr algn="just"/>
            <a:r>
              <a:rPr lang="es-ES" sz="1800" dirty="0">
                <a:solidFill>
                  <a:schemeClr val="bg1"/>
                </a:solidFill>
                <a:effectLst/>
                <a:latin typeface="Times New Roman" panose="02020603050405020304" pitchFamily="18" charset="0"/>
                <a:ea typeface="Times New Roman" panose="02020603050405020304" pitchFamily="18" charset="0"/>
              </a:rPr>
              <a:t>Por esto cabe mencionar a José Manuel Vecino, quien hace un aporte y a su vez una reflexión sobre los retos que tienen los gerentes de empresa así como los jefes de departamentos de talento humano. Menciona: </a:t>
            </a:r>
            <a:endParaRPr lang="es-EC" sz="1800" dirty="0">
              <a:solidFill>
                <a:schemeClr val="bg1"/>
              </a:solidFill>
              <a:effectLst/>
              <a:latin typeface="Times New Roman" panose="02020603050405020304" pitchFamily="18" charset="0"/>
              <a:ea typeface="Times New Roman" panose="02020603050405020304" pitchFamily="18" charset="0"/>
            </a:endParaRPr>
          </a:p>
        </p:txBody>
      </p:sp>
      <p:pic>
        <p:nvPicPr>
          <p:cNvPr id="1032" name="Picture 8" descr="CULTURA ORGANIZACIONAL - Mapa Mental">
            <a:extLst>
              <a:ext uri="{FF2B5EF4-FFF2-40B4-BE49-F238E27FC236}">
                <a16:creationId xmlns:a16="http://schemas.microsoft.com/office/drawing/2014/main" id="{461EDC40-6B57-4F5F-AB81-D2476A5C1673}"/>
              </a:ext>
            </a:extLst>
          </p:cNvPr>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43808" y="1306914"/>
            <a:ext cx="6179296" cy="367815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5DE74C9-2E6C-48E4-AC76-3886E40394BA}"/>
              </a:ext>
            </a:extLst>
          </p:cNvPr>
          <p:cNvSpPr txBox="1"/>
          <p:nvPr/>
        </p:nvSpPr>
        <p:spPr>
          <a:xfrm>
            <a:off x="3707904" y="237993"/>
            <a:ext cx="5184576" cy="1477328"/>
          </a:xfrm>
          <a:prstGeom prst="rect">
            <a:avLst/>
          </a:prstGeom>
          <a:noFill/>
        </p:spPr>
        <p:txBody>
          <a:bodyPr wrap="square">
            <a:spAutoFit/>
          </a:bodyPr>
          <a:lstStyle/>
          <a:p>
            <a:pPr marL="0" marR="0" algn="just">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El área de Gestión Humana se ha convertido en muchas organizaciones, en un proceso de apoyo gerencial muy importante para el manejo de las relaciones laborales, el fortalecimiento de la cultura organizacional y la promoción del buen clima laboral.</a:t>
            </a:r>
            <a:endParaRPr lang="es-EC" sz="2000" dirty="0">
              <a:effectLst/>
              <a:latin typeface="Times New Roman" panose="02020603050405020304" pitchFamily="18" charset="0"/>
              <a:ea typeface="Times New Roman" panose="02020603050405020304" pitchFamily="18" charset="0"/>
            </a:endParaRPr>
          </a:p>
        </p:txBody>
      </p:sp>
      <p:sp>
        <p:nvSpPr>
          <p:cNvPr id="29" name="TextBox 28">
            <a:extLst>
              <a:ext uri="{FF2B5EF4-FFF2-40B4-BE49-F238E27FC236}">
                <a16:creationId xmlns:a16="http://schemas.microsoft.com/office/drawing/2014/main" id="{A9C87E09-CA55-4042-BBB4-D18617F81240}"/>
              </a:ext>
            </a:extLst>
          </p:cNvPr>
          <p:cNvSpPr txBox="1"/>
          <p:nvPr/>
        </p:nvSpPr>
        <p:spPr>
          <a:xfrm>
            <a:off x="3604434" y="4768418"/>
            <a:ext cx="5288046" cy="1754326"/>
          </a:xfrm>
          <a:prstGeom prst="rect">
            <a:avLst/>
          </a:prstGeom>
          <a:noFill/>
        </p:spPr>
        <p:txBody>
          <a:bodyPr wrap="square">
            <a:spAutoFit/>
          </a:bodyPr>
          <a:lstStyle/>
          <a:p>
            <a:pPr algn="just"/>
            <a:r>
              <a:rPr lang="es-ES"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Contar con un área de gestión humana puede resultar en un valor agregado importante por cuanto permite descentralizar funciones y asignar responsabilidades específicas a otras áreas, de esta manera la administración podrá contar con un soporte importante en la gerencia del personal. </a:t>
            </a:r>
            <a:r>
              <a:rPr lang="es-ES" sz="1800" dirty="0">
                <a:effectLst/>
                <a:latin typeface="Times New Roman" panose="02020603050405020304" pitchFamily="18" charset="0"/>
                <a:ea typeface="Times New Roman" panose="02020603050405020304" pitchFamily="18" charset="0"/>
              </a:rPr>
              <a:t>(Vecino,  2012)</a:t>
            </a:r>
            <a:endParaRPr lang="es-EC" dirty="0"/>
          </a:p>
        </p:txBody>
      </p:sp>
      <p:sp>
        <p:nvSpPr>
          <p:cNvPr id="63" name="TextBox 62">
            <a:extLst>
              <a:ext uri="{FF2B5EF4-FFF2-40B4-BE49-F238E27FC236}">
                <a16:creationId xmlns:a16="http://schemas.microsoft.com/office/drawing/2014/main" id="{A36E9B7C-9A65-4FFA-A900-87685744535B}"/>
              </a:ext>
            </a:extLst>
          </p:cNvPr>
          <p:cNvSpPr txBox="1"/>
          <p:nvPr/>
        </p:nvSpPr>
        <p:spPr>
          <a:xfrm>
            <a:off x="3639738" y="2197426"/>
            <a:ext cx="4974629" cy="2246769"/>
          </a:xfrm>
          <a:prstGeom prst="rect">
            <a:avLst/>
          </a:prstGeom>
          <a:noFill/>
        </p:spPr>
        <p:txBody>
          <a:bodyPr wrap="square">
            <a:spAutoFit/>
          </a:bodyPr>
          <a:lstStyle/>
          <a:p>
            <a:pPr algn="just"/>
            <a:r>
              <a:rPr lang="es-ES" sz="20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Su aporte permite a las organizaciones garantizar el enganche de personal idóneo y capaz de aportar a la ejecución de la estrategia definida por la empresa, desarrollar las competencias que aumenten la productividad a través de programas de formación y entrenamiento del personal</a:t>
            </a:r>
            <a:r>
              <a:rPr lang="es-ES" sz="20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a:t>
            </a:r>
            <a:endParaRPr lang="es-EC" sz="2000" dirty="0"/>
          </a:p>
        </p:txBody>
      </p:sp>
    </p:spTree>
    <p:extLst>
      <p:ext uri="{BB962C8B-B14F-4D97-AF65-F5344CB8AC3E}">
        <p14:creationId xmlns:p14="http://schemas.microsoft.com/office/powerpoint/2010/main" val="232861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La importancia del Big Data para las empresas">
            <a:extLst>
              <a:ext uri="{FF2B5EF4-FFF2-40B4-BE49-F238E27FC236}">
                <a16:creationId xmlns:a16="http://schemas.microsoft.com/office/drawing/2014/main" id="{27A977B5-897A-45CE-8558-C248439025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 r="26230"/>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F2939D5-386D-4EB1-A32D-C38BFDA84728}"/>
              </a:ext>
            </a:extLst>
          </p:cNvPr>
          <p:cNvSpPr>
            <a:spLocks noGrp="1"/>
          </p:cNvSpPr>
          <p:nvPr>
            <p:ph idx="1"/>
          </p:nvPr>
        </p:nvSpPr>
        <p:spPr>
          <a:xfrm>
            <a:off x="395536" y="1268760"/>
            <a:ext cx="4965379" cy="3773010"/>
          </a:xfrm>
        </p:spPr>
        <p:txBody>
          <a:bodyPr>
            <a:normAutofit/>
          </a:bodyPr>
          <a:lstStyle/>
          <a:p>
            <a:pPr algn="just"/>
            <a:r>
              <a:rPr lang="es-ES" sz="1900" dirty="0">
                <a:effectLst/>
                <a:latin typeface="Times New Roman" panose="02020603050405020304" pitchFamily="18" charset="0"/>
                <a:ea typeface="Times New Roman" panose="02020603050405020304" pitchFamily="18" charset="0"/>
              </a:rPr>
              <a:t>Cada ejecutivo de la empresa u organización cumple y aporta desde sus niveles de competencias, ni maximizando, ni minimizando al resto de sus integrantes o equipo de trabajo, cada función siempre será un aporte, siempre marcará la diferencia y este a su vez permitirá que la empresa se desarrolle para el bien común de sus miembros, permitiendo que este como ser humano se sienta realizado y satisfecho por su gestión en la organización.</a:t>
            </a:r>
            <a:endParaRPr lang="es-EC" sz="1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241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9C8A0F-4542-4A6A-8D62-103E4DFDDEE7}"/>
              </a:ext>
            </a:extLst>
          </p:cNvPr>
          <p:cNvSpPr>
            <a:spLocks noGrp="1"/>
          </p:cNvSpPr>
          <p:nvPr>
            <p:ph idx="1"/>
          </p:nvPr>
        </p:nvSpPr>
        <p:spPr>
          <a:xfrm>
            <a:off x="755576" y="861472"/>
            <a:ext cx="4070645" cy="4671791"/>
          </a:xfrm>
        </p:spPr>
        <p:style>
          <a:lnRef idx="2">
            <a:schemeClr val="accent5"/>
          </a:lnRef>
          <a:fillRef idx="1">
            <a:schemeClr val="lt1"/>
          </a:fillRef>
          <a:effectRef idx="0">
            <a:schemeClr val="accent5"/>
          </a:effectRef>
          <a:fontRef idx="minor">
            <a:schemeClr val="dk1"/>
          </a:fontRef>
        </p:style>
        <p:txBody>
          <a:bodyPr anchor="t">
            <a:normAutofit fontScale="92500"/>
          </a:bodyPr>
          <a:lstStyle/>
          <a:p>
            <a:pPr marL="0" marR="0" algn="just">
              <a:lnSpc>
                <a:spcPct val="150000"/>
              </a:lnSpc>
              <a:spcBef>
                <a:spcPts val="0"/>
              </a:spcBef>
              <a:spcAft>
                <a:spcPts val="0"/>
              </a:spcAft>
            </a:pPr>
            <a:r>
              <a:rPr lang="es-ES" sz="1600" dirty="0">
                <a:effectLst/>
                <a:latin typeface="Times New Roman" panose="02020603050405020304" pitchFamily="18" charset="0"/>
                <a:ea typeface="Times New Roman" panose="02020603050405020304" pitchFamily="18" charset="0"/>
              </a:rPr>
              <a:t>Citando al Señor Juan Carlos Méndez especialista en gerencia de RRHH  da el siguiente aporte con carácter reflexivo: </a:t>
            </a:r>
            <a:endParaRPr lang="es-EC" sz="1600" dirty="0">
              <a:effectLst/>
              <a:latin typeface="Times New Roman" panose="02020603050405020304" pitchFamily="18" charset="0"/>
              <a:ea typeface="Times New Roman" panose="02020603050405020304" pitchFamily="18" charset="0"/>
            </a:endParaRPr>
          </a:p>
          <a:p>
            <a:pPr marL="0" marR="0" algn="just">
              <a:lnSpc>
                <a:spcPct val="150000"/>
              </a:lnSpc>
            </a:pPr>
            <a:r>
              <a:rPr lang="es-EC" sz="1600" dirty="0">
                <a:effectLst/>
                <a:latin typeface="Times New Roman" panose="02020603050405020304" pitchFamily="18" charset="0"/>
                <a:ea typeface="Times New Roman" panose="02020603050405020304" pitchFamily="18" charset="0"/>
              </a:rPr>
              <a:t>El rol de los departamentos de gestión humana en las organizaciones debe corresponder aún compromiso de actitud, con el deseo de pertenecer y alinear sus objetivos de su unidad con los corporativos y de esta forma convertirse en socio estratégico de la operación, la polivalencia debe estar enmarcada en los roles y no en los cargos que desempeñe cada persona y es así como un jefe de gestión de personal hace parte del grupo corporativo de la organización.</a:t>
            </a:r>
          </a:p>
        </p:txBody>
      </p:sp>
      <p:pic>
        <p:nvPicPr>
          <p:cNvPr id="2050" name="Picture 2" descr="A person holding a gun&#10;&#10;Description automatically generated with low confidence">
            <a:extLst>
              <a:ext uri="{FF2B5EF4-FFF2-40B4-BE49-F238E27FC236}">
                <a16:creationId xmlns:a16="http://schemas.microsoft.com/office/drawing/2014/main" id="{DB5F104D-31DE-486C-A5BF-374FE4C83B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23" r="3" b="3"/>
          <a:stretch/>
        </p:blipFill>
        <p:spPr bwMode="auto">
          <a:xfrm>
            <a:off x="5285634" y="975645"/>
            <a:ext cx="3332586"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2382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2023</Words>
  <Application>Microsoft Office PowerPoint</Application>
  <PresentationFormat>Presentación en pantalla (4:3)</PresentationFormat>
  <Paragraphs>76</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Times New Roman</vt:lpstr>
      <vt:lpstr>Tema de Office</vt:lpstr>
      <vt:lpstr>Presentación de PowerPoint</vt:lpstr>
      <vt:lpstr>Presentación de PowerPoint</vt:lpstr>
      <vt:lpstr>Resumen </vt:lpstr>
      <vt:lpstr>Metodología </vt:lpstr>
      <vt:lpstr>Introducción </vt:lpstr>
      <vt:lpstr>Desarrollo </vt:lpstr>
      <vt:lpstr>Presentación de PowerPoint</vt:lpstr>
      <vt:lpstr>Presentación de PowerPoint</vt:lpstr>
      <vt:lpstr>Presentación de PowerPoint</vt:lpstr>
      <vt:lpstr>Por lo expuesto se hace necesario puntualizar varios aspectos relevantes entre ellos:  </vt:lpstr>
      <vt:lpstr>Presentación de PowerPoint</vt:lpstr>
      <vt:lpstr>D. La frustración laboral </vt:lpstr>
      <vt:lpstr>Incentivos intrínsecos para la motivación laboral</vt:lpstr>
      <vt:lpstr>RIESGOS PSICOSOCIALES QUE INFLUYEN EN LA MOTIVACIÓN</vt:lpstr>
      <vt:lpstr>EL INCREMENTO DE LA CONFIANZA DEPOSITADA EN LOS TRABAJADORES</vt:lpstr>
      <vt:lpstr>Conclusión </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jean</dc:creator>
  <cp:lastModifiedBy>pelaezph@gmail.com</cp:lastModifiedBy>
  <cp:revision>12</cp:revision>
  <dcterms:created xsi:type="dcterms:W3CDTF">2021-05-20T20:35:56Z</dcterms:created>
  <dcterms:modified xsi:type="dcterms:W3CDTF">2021-06-11T00:37:31Z</dcterms:modified>
</cp:coreProperties>
</file>