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5" r:id="rId9"/>
    <p:sldId id="267" r:id="rId10"/>
    <p:sldId id="266" r:id="rId11"/>
    <p:sldId id="264" r:id="rId12"/>
  </p:sldIdLst>
  <p:sldSz cx="9144000" cy="6858000" type="screen4x3"/>
  <p:notesSz cx="6858000" cy="9144000"/>
  <p:defaultTextStyle>
    <a:defPPr>
      <a:defRPr lang="es-V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452" y="3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V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E736E-589E-44AD-AA8A-B6C8F596D8C5}" type="datetimeFigureOut">
              <a:rPr lang="es-VE" smtClean="0"/>
              <a:pPr/>
              <a:t>14/6/2021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17AE5-8BCA-4D9B-A33C-6C6E8206FA9E}" type="slidenum">
              <a:rPr lang="es-VE" smtClean="0"/>
              <a:pPr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430649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E736E-589E-44AD-AA8A-B6C8F596D8C5}" type="datetimeFigureOut">
              <a:rPr lang="es-VE" smtClean="0"/>
              <a:pPr/>
              <a:t>14/6/2021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17AE5-8BCA-4D9B-A33C-6C6E8206FA9E}" type="slidenum">
              <a:rPr lang="es-VE" smtClean="0"/>
              <a:pPr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339354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E736E-589E-44AD-AA8A-B6C8F596D8C5}" type="datetimeFigureOut">
              <a:rPr lang="es-VE" smtClean="0"/>
              <a:pPr/>
              <a:t>14/6/2021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17AE5-8BCA-4D9B-A33C-6C6E8206FA9E}" type="slidenum">
              <a:rPr lang="es-VE" smtClean="0"/>
              <a:pPr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794206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E736E-589E-44AD-AA8A-B6C8F596D8C5}" type="datetimeFigureOut">
              <a:rPr lang="es-VE" smtClean="0"/>
              <a:pPr/>
              <a:t>14/6/2021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17AE5-8BCA-4D9B-A33C-6C6E8206FA9E}" type="slidenum">
              <a:rPr lang="es-VE" smtClean="0"/>
              <a:pPr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464369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E736E-589E-44AD-AA8A-B6C8F596D8C5}" type="datetimeFigureOut">
              <a:rPr lang="es-VE" smtClean="0"/>
              <a:pPr/>
              <a:t>14/6/2021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17AE5-8BCA-4D9B-A33C-6C6E8206FA9E}" type="slidenum">
              <a:rPr lang="es-VE" smtClean="0"/>
              <a:pPr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719356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V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V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E736E-589E-44AD-AA8A-B6C8F596D8C5}" type="datetimeFigureOut">
              <a:rPr lang="es-VE" smtClean="0"/>
              <a:pPr/>
              <a:t>14/6/2021</a:t>
            </a:fld>
            <a:endParaRPr lang="es-V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17AE5-8BCA-4D9B-A33C-6C6E8206FA9E}" type="slidenum">
              <a:rPr lang="es-VE" smtClean="0"/>
              <a:pPr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316497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V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V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E736E-589E-44AD-AA8A-B6C8F596D8C5}" type="datetimeFigureOut">
              <a:rPr lang="es-VE" smtClean="0"/>
              <a:pPr/>
              <a:t>14/6/2021</a:t>
            </a:fld>
            <a:endParaRPr lang="es-VE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17AE5-8BCA-4D9B-A33C-6C6E8206FA9E}" type="slidenum">
              <a:rPr lang="es-VE" smtClean="0"/>
              <a:pPr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604681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V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E736E-589E-44AD-AA8A-B6C8F596D8C5}" type="datetimeFigureOut">
              <a:rPr lang="es-VE" smtClean="0"/>
              <a:pPr/>
              <a:t>14/6/2021</a:t>
            </a:fld>
            <a:endParaRPr lang="es-V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17AE5-8BCA-4D9B-A33C-6C6E8206FA9E}" type="slidenum">
              <a:rPr lang="es-VE" smtClean="0"/>
              <a:pPr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4286909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E736E-589E-44AD-AA8A-B6C8F596D8C5}" type="datetimeFigureOut">
              <a:rPr lang="es-VE" smtClean="0"/>
              <a:pPr/>
              <a:t>14/6/2021</a:t>
            </a:fld>
            <a:endParaRPr lang="es-VE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17AE5-8BCA-4D9B-A33C-6C6E8206FA9E}" type="slidenum">
              <a:rPr lang="es-VE" smtClean="0"/>
              <a:pPr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959481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V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E736E-589E-44AD-AA8A-B6C8F596D8C5}" type="datetimeFigureOut">
              <a:rPr lang="es-VE" smtClean="0"/>
              <a:pPr/>
              <a:t>14/6/2021</a:t>
            </a:fld>
            <a:endParaRPr lang="es-V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17AE5-8BCA-4D9B-A33C-6C6E8206FA9E}" type="slidenum">
              <a:rPr lang="es-VE" smtClean="0"/>
              <a:pPr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4104217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V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V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E736E-589E-44AD-AA8A-B6C8F596D8C5}" type="datetimeFigureOut">
              <a:rPr lang="es-VE" smtClean="0"/>
              <a:pPr/>
              <a:t>14/6/2021</a:t>
            </a:fld>
            <a:endParaRPr lang="es-V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17AE5-8BCA-4D9B-A33C-6C6E8206FA9E}" type="slidenum">
              <a:rPr lang="es-VE" smtClean="0"/>
              <a:pPr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109908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0E736E-589E-44AD-AA8A-B6C8F596D8C5}" type="datetimeFigureOut">
              <a:rPr lang="es-VE" smtClean="0"/>
              <a:pPr/>
              <a:t>14/6/2021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17AE5-8BCA-4D9B-A33C-6C6E8206FA9E}" type="slidenum">
              <a:rPr lang="es-VE" smtClean="0"/>
              <a:pPr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40574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V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0098" y="-642918"/>
            <a:ext cx="10001224" cy="7500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9748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457200" y="2492896"/>
            <a:ext cx="8229600" cy="1143000"/>
          </a:xfrm>
        </p:spPr>
        <p:txBody>
          <a:bodyPr/>
          <a:lstStyle/>
          <a:p>
            <a:r>
              <a:rPr lang="en-US" dirty="0" err="1" smtClean="0"/>
              <a:t>Conclusiones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89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/>
              <a:t>Bibliografía</a:t>
            </a:r>
            <a:endParaRPr lang="en-US" dirty="0"/>
          </a:p>
        </p:txBody>
      </p:sp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457200" y="1438864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000" dirty="0"/>
              <a:t>[1] </a:t>
            </a:r>
            <a:r>
              <a:rPr lang="en-US" sz="2000" dirty="0" err="1"/>
              <a:t>Baró</a:t>
            </a:r>
            <a:r>
              <a:rPr lang="en-US" sz="2000" dirty="0"/>
              <a:t>, J. y </a:t>
            </a:r>
            <a:r>
              <a:rPr lang="en-US" sz="2000" dirty="0" err="1"/>
              <a:t>Alemany</a:t>
            </a:r>
            <a:r>
              <a:rPr lang="en-US" sz="2000" dirty="0"/>
              <a:t>, R. (2000): “</a:t>
            </a:r>
            <a:r>
              <a:rPr lang="en-US" sz="2000" dirty="0" err="1"/>
              <a:t>Estadística</a:t>
            </a:r>
            <a:r>
              <a:rPr lang="en-US" sz="2000" dirty="0"/>
              <a:t> II”. Ed. </a:t>
            </a:r>
            <a:r>
              <a:rPr lang="en-US" sz="2000" dirty="0" err="1"/>
              <a:t>Fundació</a:t>
            </a:r>
            <a:r>
              <a:rPr lang="en-US" sz="2000" dirty="0"/>
              <a:t> per a la </a:t>
            </a:r>
            <a:r>
              <a:rPr lang="en-US" sz="2000" dirty="0" err="1"/>
              <a:t>Universitat</a:t>
            </a:r>
            <a:r>
              <a:rPr lang="en-US" sz="2000" dirty="0"/>
              <a:t> </a:t>
            </a:r>
            <a:r>
              <a:rPr lang="en-US" sz="2000" dirty="0" err="1"/>
              <a:t>Oberta</a:t>
            </a:r>
            <a:r>
              <a:rPr lang="en-US" sz="2000" dirty="0"/>
              <a:t> de </a:t>
            </a:r>
            <a:r>
              <a:rPr lang="en-US" sz="2000" dirty="0" err="1"/>
              <a:t>Catalunya</a:t>
            </a:r>
            <a:r>
              <a:rPr lang="en-US" sz="2000" dirty="0"/>
              <a:t>. Barcelona. </a:t>
            </a:r>
            <a:endParaRPr lang="en-US" sz="2000" dirty="0" smtClean="0"/>
          </a:p>
          <a:p>
            <a:pPr marL="0" indent="0" algn="just">
              <a:buNone/>
            </a:pPr>
            <a:r>
              <a:rPr lang="en-US" sz="2000" dirty="0" smtClean="0"/>
              <a:t>[</a:t>
            </a:r>
            <a:r>
              <a:rPr lang="en-US" sz="2000" dirty="0"/>
              <a:t>2] Peña Sánchez de Rivera, D. (1987): “</a:t>
            </a:r>
            <a:r>
              <a:rPr lang="en-US" sz="2000" dirty="0" err="1"/>
              <a:t>Estadística</a:t>
            </a:r>
            <a:r>
              <a:rPr lang="en-US" sz="2000" dirty="0"/>
              <a:t>. </a:t>
            </a:r>
            <a:r>
              <a:rPr lang="en-US" sz="2000" dirty="0" err="1"/>
              <a:t>Modelos</a:t>
            </a:r>
            <a:r>
              <a:rPr lang="en-US" sz="2000" dirty="0"/>
              <a:t> y </a:t>
            </a:r>
            <a:r>
              <a:rPr lang="en-US" sz="2000" dirty="0" err="1"/>
              <a:t>Métodos</a:t>
            </a:r>
            <a:r>
              <a:rPr lang="en-US" sz="2000" dirty="0"/>
              <a:t>. </a:t>
            </a:r>
            <a:r>
              <a:rPr lang="en-US" sz="2000" dirty="0" err="1"/>
              <a:t>Volumen</a:t>
            </a:r>
            <a:r>
              <a:rPr lang="en-US" sz="2000" dirty="0"/>
              <a:t> 2”. </a:t>
            </a:r>
            <a:r>
              <a:rPr lang="en-US" sz="2000" dirty="0" err="1"/>
              <a:t>Alianza</a:t>
            </a:r>
            <a:r>
              <a:rPr lang="en-US" sz="2000" dirty="0"/>
              <a:t> Editorial. Madrid. ISBN: 84-206-8110-5 </a:t>
            </a:r>
            <a:endParaRPr lang="en-US" sz="2000" dirty="0" smtClean="0"/>
          </a:p>
          <a:p>
            <a:pPr marL="0" indent="0" algn="just">
              <a:buNone/>
            </a:pPr>
            <a:r>
              <a:rPr lang="en-US" sz="2000" dirty="0" smtClean="0"/>
              <a:t>[</a:t>
            </a:r>
            <a:r>
              <a:rPr lang="en-US" sz="2000" dirty="0"/>
              <a:t>3] Johnson, R. R. (1996): “Elementary statistics”. Belmont, etc. : Duxbury, cop </a:t>
            </a:r>
            <a:endParaRPr lang="en-US" sz="2000" dirty="0" smtClean="0"/>
          </a:p>
          <a:p>
            <a:pPr marL="0" indent="0" algn="just">
              <a:buNone/>
            </a:pPr>
            <a:r>
              <a:rPr lang="en-US" sz="2000" dirty="0" smtClean="0"/>
              <a:t>[</a:t>
            </a:r>
            <a:r>
              <a:rPr lang="en-US" sz="2000" dirty="0"/>
              <a:t>4] Martín-</a:t>
            </a:r>
            <a:r>
              <a:rPr lang="en-US" sz="2000" dirty="0" err="1"/>
              <a:t>Guzmán</a:t>
            </a:r>
            <a:r>
              <a:rPr lang="en-US" sz="2000" dirty="0"/>
              <a:t>, P. (1991): “</a:t>
            </a:r>
            <a:r>
              <a:rPr lang="en-US" sz="2000" dirty="0" err="1"/>
              <a:t>Curso</a:t>
            </a:r>
            <a:r>
              <a:rPr lang="en-US" sz="2000" dirty="0"/>
              <a:t> </a:t>
            </a:r>
            <a:r>
              <a:rPr lang="en-US" sz="2000" dirty="0" err="1"/>
              <a:t>básico</a:t>
            </a:r>
            <a:r>
              <a:rPr lang="en-US" sz="2000" dirty="0"/>
              <a:t> de </a:t>
            </a:r>
            <a:r>
              <a:rPr lang="en-US" sz="2000" dirty="0" err="1"/>
              <a:t>estadística</a:t>
            </a:r>
            <a:r>
              <a:rPr lang="en-US" sz="2000" dirty="0"/>
              <a:t> </a:t>
            </a:r>
            <a:r>
              <a:rPr lang="en-US" sz="2000" dirty="0" err="1"/>
              <a:t>económica</a:t>
            </a:r>
            <a:r>
              <a:rPr lang="en-US" sz="2000" dirty="0"/>
              <a:t>”. AC, DL. Madrid. ISBN: 84-7288-142-3 </a:t>
            </a:r>
            <a:endParaRPr lang="en-US" sz="2000" dirty="0" smtClean="0"/>
          </a:p>
          <a:p>
            <a:pPr marL="0" indent="0" algn="just">
              <a:buNone/>
            </a:pPr>
            <a:r>
              <a:rPr lang="en-US" sz="2000" dirty="0" smtClean="0"/>
              <a:t>[</a:t>
            </a:r>
            <a:r>
              <a:rPr lang="en-US" sz="2000" dirty="0"/>
              <a:t>5] </a:t>
            </a:r>
            <a:r>
              <a:rPr lang="en-US" sz="2000" dirty="0" err="1"/>
              <a:t>Wonnacott</a:t>
            </a:r>
            <a:r>
              <a:rPr lang="en-US" sz="2000" dirty="0"/>
              <a:t>, Thomas H. (1997): "</a:t>
            </a:r>
            <a:r>
              <a:rPr lang="en-US" sz="2000" dirty="0" err="1"/>
              <a:t>Introducción</a:t>
            </a:r>
            <a:r>
              <a:rPr lang="en-US" sz="2000" dirty="0"/>
              <a:t> a la </a:t>
            </a:r>
            <a:r>
              <a:rPr lang="en-US" sz="2000" dirty="0" err="1"/>
              <a:t>estadística</a:t>
            </a:r>
            <a:r>
              <a:rPr lang="en-US" sz="2000" dirty="0"/>
              <a:t>". </a:t>
            </a:r>
            <a:r>
              <a:rPr lang="en-US" sz="2000" dirty="0" err="1"/>
              <a:t>Limusa</a:t>
            </a:r>
            <a:r>
              <a:rPr lang="en-US" sz="2000" dirty="0"/>
              <a:t>, México. </a:t>
            </a:r>
            <a:endParaRPr lang="en-US" sz="2000" dirty="0" smtClean="0"/>
          </a:p>
          <a:p>
            <a:pPr marL="0" indent="0" algn="just">
              <a:buNone/>
            </a:pPr>
            <a:r>
              <a:rPr lang="en-US" sz="2000" dirty="0" smtClean="0"/>
              <a:t>[</a:t>
            </a:r>
            <a:r>
              <a:rPr lang="en-US" sz="2000" dirty="0"/>
              <a:t>6] Moore, David S. (1998): "</a:t>
            </a:r>
            <a:r>
              <a:rPr lang="en-US" sz="2000" dirty="0" err="1"/>
              <a:t>Estadística</a:t>
            </a:r>
            <a:r>
              <a:rPr lang="en-US" sz="2000" dirty="0"/>
              <a:t> </a:t>
            </a:r>
            <a:r>
              <a:rPr lang="en-US" sz="2000" dirty="0" err="1"/>
              <a:t>aplicada</a:t>
            </a:r>
            <a:r>
              <a:rPr lang="en-US" sz="2000" dirty="0"/>
              <a:t> </a:t>
            </a:r>
            <a:r>
              <a:rPr lang="en-US" sz="2000" dirty="0" err="1"/>
              <a:t>básica</a:t>
            </a:r>
            <a:r>
              <a:rPr lang="en-US" sz="2000" dirty="0"/>
              <a:t>". Antoni Bosch, Barcelona. </a:t>
            </a:r>
          </a:p>
        </p:txBody>
      </p:sp>
    </p:spTree>
    <p:extLst>
      <p:ext uri="{BB962C8B-B14F-4D97-AF65-F5344CB8AC3E}">
        <p14:creationId xmlns:p14="http://schemas.microsoft.com/office/powerpoint/2010/main" val="68717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>
            <a:noAutofit/>
          </a:bodyPr>
          <a:lstStyle/>
          <a:p>
            <a:r>
              <a:rPr lang="en-US" sz="3600" dirty="0" err="1" smtClean="0"/>
              <a:t>Análisis</a:t>
            </a:r>
            <a:r>
              <a:rPr lang="en-US" sz="3600" dirty="0" smtClean="0"/>
              <a:t> de la </a:t>
            </a:r>
            <a:r>
              <a:rPr lang="en-US" sz="3600" dirty="0" err="1" smtClean="0"/>
              <a:t>varianza</a:t>
            </a:r>
            <a:r>
              <a:rPr lang="en-US" sz="3600" dirty="0" smtClean="0"/>
              <a:t> y </a:t>
            </a:r>
            <a:r>
              <a:rPr lang="en-US" sz="3600" dirty="0" err="1" smtClean="0"/>
              <a:t>contraste</a:t>
            </a:r>
            <a:r>
              <a:rPr lang="en-US" sz="3600" dirty="0" smtClean="0"/>
              <a:t> </a:t>
            </a:r>
            <a:r>
              <a:rPr lang="en-US" sz="3600" dirty="0" err="1" smtClean="0"/>
              <a:t>gráfico</a:t>
            </a:r>
            <a:r>
              <a:rPr lang="en-US" sz="3600" dirty="0" smtClean="0"/>
              <a:t> </a:t>
            </a:r>
            <a:r>
              <a:rPr lang="en-US" sz="3600" dirty="0" err="1" smtClean="0"/>
              <a:t>aplicado</a:t>
            </a:r>
            <a:r>
              <a:rPr lang="en-US" sz="3600" dirty="0" smtClean="0"/>
              <a:t> a la </a:t>
            </a:r>
            <a:r>
              <a:rPr lang="en-US" sz="3600" dirty="0" err="1" smtClean="0"/>
              <a:t>inflación</a:t>
            </a:r>
            <a:r>
              <a:rPr lang="en-US" sz="3600" dirty="0" smtClean="0"/>
              <a:t> de </a:t>
            </a:r>
            <a:r>
              <a:rPr lang="en-US" sz="3600" dirty="0" err="1" smtClean="0"/>
              <a:t>los</a:t>
            </a:r>
            <a:r>
              <a:rPr lang="en-US" sz="3600" dirty="0" smtClean="0"/>
              <a:t> </a:t>
            </a:r>
            <a:r>
              <a:rPr lang="en-US" sz="3600" dirty="0" err="1" smtClean="0"/>
              <a:t>países</a:t>
            </a:r>
            <a:r>
              <a:rPr lang="en-US" sz="3600" dirty="0" smtClean="0"/>
              <a:t> </a:t>
            </a:r>
            <a:r>
              <a:rPr lang="en-US" sz="3600" dirty="0" err="1" smtClean="0"/>
              <a:t>dolarizados</a:t>
            </a:r>
            <a:r>
              <a:rPr lang="en-US" sz="3600" dirty="0" smtClean="0"/>
              <a:t> de </a:t>
            </a:r>
            <a:r>
              <a:rPr lang="en-US" sz="3600" dirty="0" err="1" smtClean="0"/>
              <a:t>América</a:t>
            </a:r>
            <a:r>
              <a:rPr lang="en-US" sz="3600" dirty="0" smtClean="0"/>
              <a:t>, </a:t>
            </a:r>
            <a:r>
              <a:rPr lang="en-US" sz="3600" dirty="0" err="1" smtClean="0"/>
              <a:t>período</a:t>
            </a:r>
            <a:r>
              <a:rPr lang="en-US" sz="3600" dirty="0" smtClean="0"/>
              <a:t> (2018 – 2020)</a:t>
            </a:r>
            <a:endParaRPr lang="en-US" sz="36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Ing</a:t>
            </a:r>
            <a:r>
              <a:rPr lang="en-US" dirty="0" smtClean="0"/>
              <a:t>. Félix Miguel Carrera </a:t>
            </a:r>
            <a:r>
              <a:rPr lang="en-US" dirty="0" err="1" smtClean="0"/>
              <a:t>Buri</a:t>
            </a:r>
            <a:r>
              <a:rPr lang="en-US" dirty="0" smtClean="0"/>
              <a:t>, </a:t>
            </a:r>
            <a:r>
              <a:rPr lang="en-US" dirty="0" err="1" smtClean="0"/>
              <a:t>Msc</a:t>
            </a:r>
            <a:r>
              <a:rPr lang="en-US" dirty="0" smtClean="0"/>
              <a:t>.</a:t>
            </a:r>
          </a:p>
          <a:p>
            <a:r>
              <a:rPr lang="en-US" sz="2000" dirty="0" err="1" smtClean="0"/>
              <a:t>Economista</a:t>
            </a:r>
            <a:r>
              <a:rPr lang="en-US" sz="2000" dirty="0" smtClean="0"/>
              <a:t> – </a:t>
            </a:r>
            <a:r>
              <a:rPr lang="en-US" sz="2000" dirty="0"/>
              <a:t>Data </a:t>
            </a:r>
            <a:r>
              <a:rPr lang="en-US" sz="2000" dirty="0" smtClean="0"/>
              <a:t>Scientist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8709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8" name="Marcador de contenido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Introducción</a:t>
            </a:r>
            <a:endParaRPr lang="en-US" dirty="0" smtClean="0"/>
          </a:p>
          <a:p>
            <a:r>
              <a:rPr lang="en-US" dirty="0" err="1" smtClean="0"/>
              <a:t>Objetivos</a:t>
            </a:r>
            <a:endParaRPr lang="en-US" dirty="0" smtClean="0"/>
          </a:p>
          <a:p>
            <a:r>
              <a:rPr lang="en-US" dirty="0" err="1" smtClean="0"/>
              <a:t>Revisión</a:t>
            </a:r>
            <a:r>
              <a:rPr lang="en-US" dirty="0" smtClean="0"/>
              <a:t> </a:t>
            </a:r>
            <a:r>
              <a:rPr lang="en-US" dirty="0" err="1" smtClean="0"/>
              <a:t>literaria</a:t>
            </a:r>
            <a:endParaRPr lang="en-US" dirty="0" smtClean="0"/>
          </a:p>
          <a:p>
            <a:r>
              <a:rPr lang="en-US" dirty="0" err="1" smtClean="0"/>
              <a:t>Problema</a:t>
            </a:r>
            <a:r>
              <a:rPr lang="en-US" dirty="0" smtClean="0"/>
              <a:t> </a:t>
            </a:r>
            <a:r>
              <a:rPr lang="en-US" dirty="0" err="1" smtClean="0"/>
              <a:t>supuesto</a:t>
            </a:r>
            <a:endParaRPr lang="en-US" dirty="0" smtClean="0"/>
          </a:p>
          <a:p>
            <a:r>
              <a:rPr lang="en-US" dirty="0" err="1" smtClean="0"/>
              <a:t>Demostración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R-Studio</a:t>
            </a:r>
          </a:p>
          <a:p>
            <a:r>
              <a:rPr lang="en-US" dirty="0" err="1" smtClean="0"/>
              <a:t>Conclusiones</a:t>
            </a:r>
            <a:endParaRPr lang="en-US" dirty="0" smtClean="0"/>
          </a:p>
          <a:p>
            <a:r>
              <a:rPr lang="en-US" dirty="0" err="1" smtClean="0"/>
              <a:t>Bibliografía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90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/>
              <a:t>Introducción</a:t>
            </a:r>
            <a:endParaRPr lang="en-US" dirty="0"/>
          </a:p>
        </p:txBody>
      </p:sp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457200" y="1438864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2400" dirty="0"/>
              <a:t>Los tres países latinoamericanos oficialmente dolarizados, Ecuador, El Salvador y Panamá, tomaron esa ruta en contextos muy </a:t>
            </a:r>
            <a:r>
              <a:rPr lang="es-ES" sz="2400" dirty="0" smtClean="0"/>
              <a:t>diferentes.</a:t>
            </a:r>
          </a:p>
          <a:p>
            <a:pPr algn="just"/>
            <a:r>
              <a:rPr lang="es-ES" sz="2000" b="1" dirty="0" smtClean="0"/>
              <a:t>Panamá</a:t>
            </a:r>
            <a:r>
              <a:rPr lang="es-ES" sz="2000" dirty="0" smtClean="0"/>
              <a:t> </a:t>
            </a:r>
            <a:r>
              <a:rPr lang="es-ES" sz="2000" dirty="0"/>
              <a:t>adoptó el dólar en 1904, poco después de su independencia y </a:t>
            </a:r>
            <a:r>
              <a:rPr lang="es-ES" sz="2000" dirty="0" smtClean="0"/>
              <a:t>cuando </a:t>
            </a:r>
            <a:r>
              <a:rPr lang="es-ES" sz="2000" dirty="0"/>
              <a:t>Estados Unidos asumió el control del Canal de </a:t>
            </a:r>
            <a:r>
              <a:rPr lang="es-ES" sz="2000" dirty="0" smtClean="0"/>
              <a:t>Panamá.</a:t>
            </a:r>
          </a:p>
          <a:p>
            <a:pPr algn="just"/>
            <a:r>
              <a:rPr lang="es-ES" sz="2000" b="1" dirty="0"/>
              <a:t>Ecuador</a:t>
            </a:r>
            <a:r>
              <a:rPr lang="es-ES" sz="2000" dirty="0"/>
              <a:t> la economía atravesaba una crisis tan profunda que la dolarización fue concebida como la última carta para salvar a un país que estaba a la deriva, con una hiperinflación que llegó al 96% y una moneda nacional, el </a:t>
            </a:r>
            <a:r>
              <a:rPr lang="es-ES" sz="2000" dirty="0" smtClean="0"/>
              <a:t>Sucre</a:t>
            </a:r>
            <a:r>
              <a:rPr lang="es-ES" sz="2000" dirty="0"/>
              <a:t>, completamente devaluada.</a:t>
            </a:r>
          </a:p>
          <a:p>
            <a:pPr algn="just"/>
            <a:r>
              <a:rPr lang="es-ES" sz="2000" b="1" dirty="0"/>
              <a:t>El Salvador</a:t>
            </a:r>
            <a:r>
              <a:rPr lang="es-ES" sz="2000" dirty="0"/>
              <a:t>, </a:t>
            </a:r>
            <a:r>
              <a:rPr lang="es-ES" sz="2000" dirty="0" smtClean="0"/>
              <a:t>el presidente Francisco </a:t>
            </a:r>
            <a:r>
              <a:rPr lang="es-ES" sz="2000" dirty="0"/>
              <a:t>Flores, anunció que el país utilizaría dos monedas: el </a:t>
            </a:r>
            <a:r>
              <a:rPr lang="es-ES" sz="2000" dirty="0" smtClean="0"/>
              <a:t>Colón </a:t>
            </a:r>
            <a:r>
              <a:rPr lang="es-ES" sz="2000" dirty="0"/>
              <a:t>y el dólar.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6737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/>
              <a:t>Objetivo</a:t>
            </a:r>
            <a:r>
              <a:rPr lang="en-US" dirty="0" smtClean="0"/>
              <a:t> general</a:t>
            </a:r>
            <a:endParaRPr lang="en-US" dirty="0"/>
          </a:p>
        </p:txBody>
      </p:sp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457200" y="1438865"/>
            <a:ext cx="8229600" cy="25662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000" dirty="0" err="1" smtClean="0"/>
              <a:t>Demostrar</a:t>
            </a:r>
            <a:r>
              <a:rPr lang="en-US" sz="2000" dirty="0" smtClean="0"/>
              <a:t> que </a:t>
            </a:r>
            <a:r>
              <a:rPr lang="en-US" sz="2000" dirty="0" err="1" smtClean="0"/>
              <a:t>los</a:t>
            </a:r>
            <a:r>
              <a:rPr lang="en-US" sz="2000" dirty="0" smtClean="0"/>
              <a:t> </a:t>
            </a:r>
            <a:r>
              <a:rPr lang="en-US" sz="2000" dirty="0" err="1" smtClean="0"/>
              <a:t>índices</a:t>
            </a:r>
            <a:r>
              <a:rPr lang="en-US" sz="2000" dirty="0" smtClean="0"/>
              <a:t> </a:t>
            </a:r>
            <a:r>
              <a:rPr lang="en-US" sz="2000" dirty="0" err="1" smtClean="0"/>
              <a:t>inflacionarios</a:t>
            </a:r>
            <a:r>
              <a:rPr lang="en-US" sz="2000" dirty="0" smtClean="0"/>
              <a:t> de </a:t>
            </a:r>
            <a:r>
              <a:rPr lang="en-US" sz="2000" dirty="0" err="1" smtClean="0"/>
              <a:t>los</a:t>
            </a:r>
            <a:r>
              <a:rPr lang="en-US" sz="2000" dirty="0" smtClean="0"/>
              <a:t> </a:t>
            </a:r>
            <a:r>
              <a:rPr lang="en-US" sz="2000" dirty="0" err="1" smtClean="0"/>
              <a:t>países</a:t>
            </a:r>
            <a:r>
              <a:rPr lang="en-US" sz="2000" dirty="0" smtClean="0"/>
              <a:t> </a:t>
            </a:r>
            <a:r>
              <a:rPr lang="en-US" sz="2000" dirty="0" err="1" smtClean="0"/>
              <a:t>dolarizados</a:t>
            </a:r>
            <a:r>
              <a:rPr lang="en-US" sz="2000" dirty="0" smtClean="0"/>
              <a:t> de </a:t>
            </a:r>
            <a:r>
              <a:rPr lang="en-US" sz="2000" dirty="0" err="1" smtClean="0"/>
              <a:t>América</a:t>
            </a:r>
            <a:r>
              <a:rPr lang="en-US" sz="2000" dirty="0" smtClean="0"/>
              <a:t> </a:t>
            </a:r>
            <a:r>
              <a:rPr lang="en-US" sz="2000" dirty="0" err="1" smtClean="0"/>
              <a:t>medidos</a:t>
            </a:r>
            <a:r>
              <a:rPr lang="en-US" sz="2000" dirty="0" smtClean="0"/>
              <a:t> </a:t>
            </a:r>
            <a:r>
              <a:rPr lang="en-US" sz="2000" dirty="0" err="1" smtClean="0"/>
              <a:t>por</a:t>
            </a:r>
            <a:r>
              <a:rPr lang="en-US" sz="2000" dirty="0" smtClean="0"/>
              <a:t> el </a:t>
            </a:r>
            <a:r>
              <a:rPr lang="en-US" sz="2000" dirty="0" err="1" smtClean="0"/>
              <a:t>IPC</a:t>
            </a:r>
            <a:r>
              <a:rPr lang="en-US" sz="2000" dirty="0" smtClean="0"/>
              <a:t>, son </a:t>
            </a:r>
            <a:r>
              <a:rPr lang="en-US" sz="2000" dirty="0" err="1" smtClean="0"/>
              <a:t>similares</a:t>
            </a:r>
            <a:r>
              <a:rPr lang="en-US" sz="2000" dirty="0" smtClean="0"/>
              <a:t> entre </a:t>
            </a:r>
            <a:r>
              <a:rPr lang="en-US" sz="2000" dirty="0" err="1" smtClean="0"/>
              <a:t>si</a:t>
            </a:r>
            <a:r>
              <a:rPr lang="en-US" sz="2000" dirty="0"/>
              <a:t> </a:t>
            </a:r>
            <a:r>
              <a:rPr lang="en-US" sz="2000" dirty="0" err="1" smtClean="0"/>
              <a:t>mediante</a:t>
            </a:r>
            <a:r>
              <a:rPr lang="en-US" sz="2000" dirty="0" smtClean="0"/>
              <a:t> la </a:t>
            </a:r>
            <a:r>
              <a:rPr lang="en-US" sz="2000" dirty="0" err="1" smtClean="0"/>
              <a:t>ejecución</a:t>
            </a:r>
            <a:r>
              <a:rPr lang="en-US" sz="2000" dirty="0" smtClean="0"/>
              <a:t> del </a:t>
            </a:r>
            <a:r>
              <a:rPr lang="en-US" sz="2000" dirty="0" err="1" smtClean="0"/>
              <a:t>modelo</a:t>
            </a:r>
            <a:r>
              <a:rPr lang="en-US" sz="2000" dirty="0" smtClean="0"/>
              <a:t> ANOVA </a:t>
            </a:r>
            <a:r>
              <a:rPr lang="en-US" sz="2000" dirty="0" err="1" smtClean="0"/>
              <a:t>contrastado</a:t>
            </a:r>
            <a:r>
              <a:rPr lang="en-US" sz="2000" dirty="0" smtClean="0"/>
              <a:t> </a:t>
            </a:r>
            <a:r>
              <a:rPr lang="en-US" sz="2000" dirty="0" err="1" smtClean="0"/>
              <a:t>gráficamente</a:t>
            </a:r>
            <a:r>
              <a:rPr lang="en-US" sz="2000" dirty="0" smtClean="0"/>
              <a:t>.</a:t>
            </a:r>
          </a:p>
          <a:p>
            <a:pPr marL="0" indent="0" algn="just">
              <a:buNone/>
            </a:pPr>
            <a:endParaRPr lang="en-US" sz="2000" dirty="0"/>
          </a:p>
          <a:p>
            <a:pPr marL="0" indent="0" algn="just">
              <a:buNone/>
            </a:pPr>
            <a:endParaRPr lang="en-US" sz="2000" dirty="0"/>
          </a:p>
        </p:txBody>
      </p:sp>
      <p:sp>
        <p:nvSpPr>
          <p:cNvPr id="5" name="Título 6"/>
          <p:cNvSpPr txBox="1">
            <a:spLocks/>
          </p:cNvSpPr>
          <p:nvPr/>
        </p:nvSpPr>
        <p:spPr>
          <a:xfrm>
            <a:off x="429397" y="299481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err="1" smtClean="0"/>
              <a:t>Objetivos</a:t>
            </a:r>
            <a:r>
              <a:rPr lang="en-US" dirty="0" smtClean="0"/>
              <a:t> </a:t>
            </a:r>
            <a:r>
              <a:rPr lang="en-US" dirty="0" err="1" smtClean="0"/>
              <a:t>específicos</a:t>
            </a:r>
            <a:endParaRPr lang="en-US" dirty="0"/>
          </a:p>
        </p:txBody>
      </p:sp>
      <p:sp>
        <p:nvSpPr>
          <p:cNvPr id="6" name="Marcador de contenido 1"/>
          <p:cNvSpPr txBox="1">
            <a:spLocks/>
          </p:cNvSpPr>
          <p:nvPr/>
        </p:nvSpPr>
        <p:spPr>
          <a:xfrm>
            <a:off x="457200" y="4026292"/>
            <a:ext cx="8229600" cy="256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000" dirty="0" err="1" smtClean="0"/>
              <a:t>Revisión</a:t>
            </a:r>
            <a:r>
              <a:rPr lang="en-US" sz="2000" dirty="0" smtClean="0"/>
              <a:t> de la </a:t>
            </a:r>
            <a:r>
              <a:rPr lang="en-US" sz="2000" dirty="0" err="1" smtClean="0"/>
              <a:t>literatura</a:t>
            </a:r>
            <a:r>
              <a:rPr lang="en-US" sz="2000" dirty="0" smtClean="0"/>
              <a:t>.</a:t>
            </a:r>
          </a:p>
          <a:p>
            <a:pPr algn="just"/>
            <a:r>
              <a:rPr lang="en-US" sz="2000" dirty="0" err="1" smtClean="0"/>
              <a:t>Planteamiento</a:t>
            </a:r>
            <a:r>
              <a:rPr lang="en-US" sz="2000" dirty="0" smtClean="0"/>
              <a:t> de las </a:t>
            </a:r>
            <a:r>
              <a:rPr lang="en-US" sz="2000" dirty="0" err="1" smtClean="0"/>
              <a:t>hipótesis</a:t>
            </a:r>
            <a:r>
              <a:rPr lang="en-US" sz="2000" dirty="0" smtClean="0"/>
              <a:t>.</a:t>
            </a:r>
          </a:p>
          <a:p>
            <a:pPr algn="just"/>
            <a:r>
              <a:rPr lang="en-US" sz="2000" dirty="0" err="1" smtClean="0"/>
              <a:t>Desarrollo</a:t>
            </a:r>
            <a:r>
              <a:rPr lang="en-US" sz="2000" dirty="0" smtClean="0"/>
              <a:t> del </a:t>
            </a:r>
            <a:r>
              <a:rPr lang="en-US" sz="2000" dirty="0" err="1" smtClean="0"/>
              <a:t>modelo</a:t>
            </a:r>
            <a:r>
              <a:rPr lang="en-US" sz="2000" dirty="0" smtClean="0"/>
              <a:t> de </a:t>
            </a:r>
            <a:r>
              <a:rPr lang="en-US" sz="2000" dirty="0" err="1" smtClean="0"/>
              <a:t>medición</a:t>
            </a:r>
            <a:r>
              <a:rPr lang="en-US" sz="2000" dirty="0" smtClean="0"/>
              <a:t>. </a:t>
            </a:r>
          </a:p>
          <a:p>
            <a:pPr marL="0" indent="0" algn="just">
              <a:buFont typeface="Arial" pitchFamily="34" charset="0"/>
              <a:buNone/>
            </a:pPr>
            <a:endParaRPr lang="en-US" sz="2000" dirty="0" smtClean="0"/>
          </a:p>
          <a:p>
            <a:pPr marL="0" indent="0" algn="just">
              <a:buFont typeface="Arial" pitchFamily="34" charset="0"/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4475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/>
              <a:t>Revisión</a:t>
            </a:r>
            <a:r>
              <a:rPr lang="en-US" dirty="0"/>
              <a:t> de la </a:t>
            </a:r>
            <a:r>
              <a:rPr lang="en-US" dirty="0" err="1"/>
              <a:t>literatura</a:t>
            </a:r>
            <a:endParaRPr lang="en-US" dirty="0"/>
          </a:p>
        </p:txBody>
      </p:sp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457200" y="1438864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2000" dirty="0"/>
              <a:t>El objetivo principal de muchos experimentos consiste en determinar el efecto que sobre alguna variable dependiente Y tienen distintos niveles de algún factor X (variable independiente y discreta</a:t>
            </a:r>
            <a:r>
              <a:rPr lang="es-ES" sz="2000" dirty="0" smtClean="0"/>
              <a:t>).(</a:t>
            </a:r>
            <a:r>
              <a:rPr lang="es-ES" sz="2000" dirty="0" err="1" smtClean="0"/>
              <a:t>Baró,2000</a:t>
            </a:r>
            <a:r>
              <a:rPr lang="es-ES" sz="2000" dirty="0" smtClean="0"/>
              <a:t>)</a:t>
            </a:r>
          </a:p>
          <a:p>
            <a:pPr marL="0" indent="0" algn="just">
              <a:buNone/>
            </a:pPr>
            <a:endParaRPr lang="es-ES" sz="2000" dirty="0"/>
          </a:p>
          <a:p>
            <a:pPr marL="0" indent="0" algn="just">
              <a:buNone/>
            </a:pPr>
            <a:r>
              <a:rPr lang="es-ES" sz="2000" dirty="0"/>
              <a:t>El funcionamiento de la técnica </a:t>
            </a:r>
            <a:r>
              <a:rPr lang="es-ES" sz="2000" dirty="0" err="1" smtClean="0"/>
              <a:t>ANOVA</a:t>
            </a:r>
            <a:r>
              <a:rPr lang="es-ES" sz="2000" dirty="0" smtClean="0"/>
              <a:t> </a:t>
            </a:r>
            <a:r>
              <a:rPr lang="es-ES" sz="2000" dirty="0"/>
              <a:t>es, a grandes rasgos, el siguiente: a fin de comparar las medias de Y asociadas a los distintos niveles del factor (</a:t>
            </a:r>
            <a:r>
              <a:rPr lang="es-ES" sz="2000" dirty="0" err="1"/>
              <a:t>X1</a:t>
            </a:r>
            <a:r>
              <a:rPr lang="es-ES" sz="2000" dirty="0"/>
              <a:t>, </a:t>
            </a:r>
            <a:r>
              <a:rPr lang="es-ES" sz="2000" dirty="0" err="1"/>
              <a:t>X2</a:t>
            </a:r>
            <a:r>
              <a:rPr lang="es-ES" sz="2000" dirty="0"/>
              <a:t>,..., </a:t>
            </a:r>
            <a:r>
              <a:rPr lang="es-ES" sz="2000" dirty="0" err="1"/>
              <a:t>Xn</a:t>
            </a:r>
            <a:r>
              <a:rPr lang="es-ES" sz="2000" dirty="0"/>
              <a:t>), compararemos una medida de la variación entre diferentes niveles (MS-factor) con una medida de la variación dentro de cada nivel (MS-error). Si el MS-factor es significativamente mayor que el MS-error, concluiremos que las medias asociadas a diferentes niveles del factor son </a:t>
            </a:r>
            <a:r>
              <a:rPr lang="es-ES" sz="2000" dirty="0" smtClean="0"/>
              <a:t>distintas.(Moore, 1998).</a:t>
            </a:r>
          </a:p>
          <a:p>
            <a:pPr marL="0" indent="0" algn="just">
              <a:buNone/>
            </a:pPr>
            <a:endParaRPr lang="es-ES" sz="2000" dirty="0"/>
          </a:p>
          <a:p>
            <a:pPr marL="0" indent="0" algn="just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8699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/>
              <a:t>Revisión</a:t>
            </a:r>
            <a:r>
              <a:rPr lang="en-US" dirty="0"/>
              <a:t> de la </a:t>
            </a:r>
            <a:r>
              <a:rPr lang="en-US" dirty="0" err="1"/>
              <a:t>literatura</a:t>
            </a:r>
            <a:endParaRPr lang="en-US" dirty="0"/>
          </a:p>
        </p:txBody>
      </p:sp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457200" y="1438864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2000" dirty="0"/>
              <a:t>Supuestos De forma similar a lo que ocurre con la regresión lineal, aquí también hay un modelo para los datos. El modelo asociado al i-</a:t>
            </a:r>
            <a:r>
              <a:rPr lang="es-ES" sz="2000" dirty="0" err="1"/>
              <a:t>ésimo</a:t>
            </a:r>
            <a:r>
              <a:rPr lang="es-ES" sz="2000" dirty="0"/>
              <a:t> nivel del factor X será: </a:t>
            </a:r>
            <a:endParaRPr lang="es-ES" sz="2000" dirty="0" smtClean="0"/>
          </a:p>
          <a:p>
            <a:pPr marL="0" indent="0" algn="ctr">
              <a:buNone/>
            </a:pPr>
            <a:endParaRPr lang="es-ES" sz="2000" dirty="0" smtClean="0"/>
          </a:p>
          <a:p>
            <a:pPr marL="0" indent="0" algn="ctr">
              <a:buNone/>
            </a:pPr>
            <a:r>
              <a:rPr lang="es-ES" sz="2000" dirty="0" smtClean="0"/>
              <a:t>Y </a:t>
            </a:r>
            <a:r>
              <a:rPr lang="es-ES" sz="2000" dirty="0"/>
              <a:t>= </a:t>
            </a:r>
            <a:r>
              <a:rPr lang="es-ES" sz="2000" dirty="0" smtClean="0"/>
              <a:t>µi + ε </a:t>
            </a:r>
          </a:p>
          <a:p>
            <a:pPr marL="0" indent="0" algn="just">
              <a:buNone/>
            </a:pPr>
            <a:endParaRPr lang="es-ES" sz="2000" dirty="0"/>
          </a:p>
          <a:p>
            <a:pPr marL="0" indent="0" algn="just">
              <a:buNone/>
            </a:pPr>
            <a:r>
              <a:rPr lang="es-ES" sz="2000" dirty="0" smtClean="0"/>
              <a:t>donde:</a:t>
            </a:r>
          </a:p>
          <a:p>
            <a:pPr marL="0" indent="0" algn="just">
              <a:buNone/>
            </a:pPr>
            <a:endParaRPr lang="es-ES" sz="2000" dirty="0" smtClean="0"/>
          </a:p>
          <a:p>
            <a:pPr marL="0" indent="0" algn="just">
              <a:buNone/>
            </a:pPr>
            <a:r>
              <a:rPr lang="es-ES" sz="2000" dirty="0" smtClean="0"/>
              <a:t>Los </a:t>
            </a:r>
            <a:r>
              <a:rPr lang="es-ES" sz="2000" dirty="0"/>
              <a:t>errores ε están normalmente distribuidos con media 0 </a:t>
            </a:r>
            <a:r>
              <a:rPr lang="es-ES" sz="2000" dirty="0" smtClean="0"/>
              <a:t> </a:t>
            </a:r>
          </a:p>
          <a:p>
            <a:pPr marL="0" indent="0" algn="just">
              <a:buNone/>
            </a:pPr>
            <a:r>
              <a:rPr lang="es-ES" sz="2000" dirty="0" smtClean="0"/>
              <a:t>Los </a:t>
            </a:r>
            <a:r>
              <a:rPr lang="es-ES" sz="2000" dirty="0"/>
              <a:t>errores ε son independientes </a:t>
            </a:r>
            <a:r>
              <a:rPr lang="es-ES" sz="2000" dirty="0" smtClean="0"/>
              <a:t> </a:t>
            </a:r>
          </a:p>
          <a:p>
            <a:pPr marL="0" indent="0" algn="just">
              <a:buNone/>
            </a:pPr>
            <a:r>
              <a:rPr lang="es-ES" sz="2000" dirty="0" smtClean="0"/>
              <a:t>Los </a:t>
            </a:r>
            <a:r>
              <a:rPr lang="es-ES" sz="2000" dirty="0"/>
              <a:t>errores ε tienen varianza constante </a:t>
            </a:r>
            <a:r>
              <a:rPr lang="es-ES" sz="2000" dirty="0" err="1" smtClean="0"/>
              <a:t>σ</a:t>
            </a:r>
            <a:r>
              <a:rPr lang="es-E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²</a:t>
            </a:r>
            <a:r>
              <a:rPr lang="es-ES" sz="2000" dirty="0" smtClean="0"/>
              <a:t> (</a:t>
            </a:r>
            <a:r>
              <a:rPr lang="en-US" sz="2000" dirty="0" err="1" smtClean="0"/>
              <a:t>Wonnacott,1997</a:t>
            </a:r>
            <a:r>
              <a:rPr lang="en-US" sz="2000" dirty="0" smtClean="0"/>
              <a:t>)</a:t>
            </a:r>
            <a:endParaRPr lang="es-ES" sz="2000" dirty="0"/>
          </a:p>
          <a:p>
            <a:pPr marL="0" indent="0" algn="just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7499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/>
              <a:t>Problema</a:t>
            </a:r>
            <a:r>
              <a:rPr lang="en-US" dirty="0"/>
              <a:t> </a:t>
            </a:r>
            <a:r>
              <a:rPr lang="en-US" dirty="0" err="1"/>
              <a:t>supuesto</a:t>
            </a:r>
            <a:endParaRPr lang="en-US" dirty="0"/>
          </a:p>
        </p:txBody>
      </p:sp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457200" y="1438864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000" dirty="0" err="1" smtClean="0"/>
              <a:t>Hipótesis</a:t>
            </a:r>
            <a:r>
              <a:rPr lang="en-US" sz="2000" dirty="0" smtClean="0"/>
              <a:t>:</a:t>
            </a:r>
          </a:p>
          <a:p>
            <a:pPr marL="0" indent="0" algn="just">
              <a:buNone/>
            </a:pPr>
            <a:endParaRPr lang="en-US" sz="2000" dirty="0" smtClean="0"/>
          </a:p>
          <a:p>
            <a:pPr marL="0" indent="0" algn="just">
              <a:buNone/>
            </a:pPr>
            <a:r>
              <a:rPr lang="en-US" sz="2000" dirty="0" smtClean="0"/>
              <a:t>Como </a:t>
            </a:r>
            <a:r>
              <a:rPr lang="en-US" sz="2000" dirty="0" err="1" smtClean="0"/>
              <a:t>hipótesis</a:t>
            </a:r>
            <a:r>
              <a:rPr lang="en-US" sz="2000" dirty="0" smtClean="0"/>
              <a:t> </a:t>
            </a:r>
            <a:r>
              <a:rPr lang="en-US" sz="2000" dirty="0" err="1" smtClean="0"/>
              <a:t>demostrar</a:t>
            </a:r>
            <a:r>
              <a:rPr lang="en-US" sz="2000" dirty="0" smtClean="0"/>
              <a:t>, se </a:t>
            </a:r>
            <a:r>
              <a:rPr lang="en-US" sz="2000" dirty="0" err="1" smtClean="0"/>
              <a:t>tendrá</a:t>
            </a:r>
            <a:r>
              <a:rPr lang="en-US" sz="2000" dirty="0" smtClean="0"/>
              <a:t> que no hay </a:t>
            </a:r>
            <a:r>
              <a:rPr lang="en-US" sz="2000" dirty="0" err="1" smtClean="0"/>
              <a:t>diferencias</a:t>
            </a:r>
            <a:r>
              <a:rPr lang="en-US" sz="2000" dirty="0" smtClean="0"/>
              <a:t> </a:t>
            </a:r>
            <a:r>
              <a:rPr lang="en-US" sz="2000" dirty="0" err="1" smtClean="0"/>
              <a:t>significativas</a:t>
            </a:r>
            <a:r>
              <a:rPr lang="en-US" sz="2000" dirty="0" smtClean="0"/>
              <a:t> entre </a:t>
            </a:r>
            <a:r>
              <a:rPr lang="en-US" sz="2000" dirty="0" err="1" smtClean="0"/>
              <a:t>los</a:t>
            </a:r>
            <a:r>
              <a:rPr lang="en-US" sz="2000" dirty="0" smtClean="0"/>
              <a:t> </a:t>
            </a:r>
            <a:r>
              <a:rPr lang="en-US" sz="2000" dirty="0" err="1" smtClean="0"/>
              <a:t>ipc</a:t>
            </a:r>
            <a:r>
              <a:rPr lang="en-US" sz="2000" dirty="0" smtClean="0"/>
              <a:t> de </a:t>
            </a:r>
            <a:r>
              <a:rPr lang="en-US" sz="2000" dirty="0" err="1" smtClean="0"/>
              <a:t>los</a:t>
            </a:r>
            <a:r>
              <a:rPr lang="en-US" sz="2000" dirty="0" smtClean="0"/>
              <a:t> </a:t>
            </a:r>
            <a:r>
              <a:rPr lang="en-US" sz="2000" dirty="0" err="1" smtClean="0"/>
              <a:t>países</a:t>
            </a:r>
            <a:r>
              <a:rPr lang="en-US" sz="2000" dirty="0" smtClean="0"/>
              <a:t> </a:t>
            </a:r>
            <a:r>
              <a:rPr lang="en-US" sz="2000" dirty="0" err="1" smtClean="0"/>
              <a:t>dolarizados</a:t>
            </a:r>
            <a:r>
              <a:rPr lang="en-US" sz="2000" dirty="0" smtClean="0"/>
              <a:t> de </a:t>
            </a:r>
            <a:r>
              <a:rPr lang="en-US" sz="2000" dirty="0" err="1" smtClean="0"/>
              <a:t>Amárica</a:t>
            </a:r>
            <a:r>
              <a:rPr lang="en-US" sz="2000" dirty="0"/>
              <a:t>:</a:t>
            </a:r>
            <a:endParaRPr lang="en-US" sz="2000" dirty="0" smtClean="0"/>
          </a:p>
          <a:p>
            <a:pPr marL="0" indent="0" algn="just">
              <a:buNone/>
            </a:pPr>
            <a:endParaRPr lang="en-US" sz="2000" dirty="0"/>
          </a:p>
          <a:p>
            <a:pPr marL="0" indent="0" algn="ctr">
              <a:buNone/>
            </a:pPr>
            <a:r>
              <a:rPr lang="en-US" sz="2000" b="1" i="1" dirty="0" err="1" smtClean="0"/>
              <a:t>H0</a:t>
            </a:r>
            <a:r>
              <a:rPr lang="en-US" sz="2000" b="1" i="1" dirty="0" smtClean="0"/>
              <a:t>:  </a:t>
            </a:r>
            <a:r>
              <a:rPr lang="en-US" sz="2000" b="1" i="1" dirty="0" err="1" smtClean="0"/>
              <a:t>m1</a:t>
            </a:r>
            <a:r>
              <a:rPr lang="en-US" sz="2000" b="1" i="1" dirty="0" smtClean="0"/>
              <a:t> = </a:t>
            </a:r>
            <a:r>
              <a:rPr lang="en-US" sz="2000" b="1" i="1" dirty="0" err="1" smtClean="0"/>
              <a:t>m2</a:t>
            </a:r>
            <a:r>
              <a:rPr lang="en-US" sz="2000" b="1" i="1" dirty="0" smtClean="0"/>
              <a:t> = </a:t>
            </a:r>
            <a:r>
              <a:rPr lang="en-US" sz="2000" b="1" i="1" dirty="0" err="1" smtClean="0"/>
              <a:t>m3</a:t>
            </a:r>
            <a:endParaRPr lang="en-US" sz="2000" b="1" i="1" dirty="0" smtClean="0"/>
          </a:p>
          <a:p>
            <a:pPr marL="0" indent="0" algn="ctr">
              <a:buNone/>
            </a:pPr>
            <a:endParaRPr lang="en-US" sz="2000" b="1" i="1" dirty="0" smtClean="0"/>
          </a:p>
          <a:p>
            <a:pPr marL="0" indent="0">
              <a:buNone/>
            </a:pPr>
            <a:r>
              <a:rPr lang="en-US" sz="2000" dirty="0" err="1" smtClean="0"/>
              <a:t>Caso</a:t>
            </a:r>
            <a:r>
              <a:rPr lang="en-US" sz="2000" dirty="0" smtClean="0"/>
              <a:t> </a:t>
            </a:r>
            <a:r>
              <a:rPr lang="en-US" sz="2000" dirty="0" err="1" smtClean="0"/>
              <a:t>contrario</a:t>
            </a:r>
            <a:r>
              <a:rPr lang="en-US" sz="2000" dirty="0" smtClean="0"/>
              <a:t>:</a:t>
            </a:r>
            <a:endParaRPr lang="en-US" sz="2000" dirty="0"/>
          </a:p>
          <a:p>
            <a:pPr marL="0" indent="0" algn="ctr">
              <a:buNone/>
            </a:pPr>
            <a:endParaRPr lang="en-US" sz="2000" b="1" i="1" dirty="0" smtClean="0"/>
          </a:p>
          <a:p>
            <a:pPr marL="0" indent="0" algn="ctr">
              <a:buNone/>
            </a:pPr>
            <a:r>
              <a:rPr lang="en-US" sz="2000" b="1" i="1" dirty="0" err="1" smtClean="0"/>
              <a:t>H1</a:t>
            </a:r>
            <a:r>
              <a:rPr lang="en-US" sz="2000" b="1" i="1" dirty="0" smtClean="0"/>
              <a:t>: </a:t>
            </a:r>
            <a:r>
              <a:rPr lang="en-US" sz="2000" b="1" i="1" dirty="0" err="1"/>
              <a:t>m1</a:t>
            </a:r>
            <a:r>
              <a:rPr lang="en-US" sz="2000" b="1" i="1" dirty="0"/>
              <a:t> </a:t>
            </a:r>
            <a:r>
              <a:rPr lang="en-US" sz="2000" b="1" i="1" dirty="0" smtClean="0"/>
              <a:t>≠ </a:t>
            </a:r>
            <a:r>
              <a:rPr lang="en-US" sz="2000" b="1" i="1" dirty="0" err="1" smtClean="0"/>
              <a:t>m2</a:t>
            </a:r>
            <a:r>
              <a:rPr lang="en-US" sz="2000" b="1" i="1" dirty="0" smtClean="0"/>
              <a:t> </a:t>
            </a:r>
            <a:r>
              <a:rPr lang="en-US" sz="2000" b="1" i="1" dirty="0"/>
              <a:t>≠ </a:t>
            </a:r>
            <a:r>
              <a:rPr lang="en-US" sz="2000" b="1" i="1" dirty="0" err="1" smtClean="0"/>
              <a:t>m3</a:t>
            </a:r>
            <a:endParaRPr lang="en-US" sz="2000" b="1" i="1" dirty="0"/>
          </a:p>
          <a:p>
            <a:pPr marL="0" indent="0" algn="ctr">
              <a:buNone/>
            </a:pPr>
            <a:endParaRPr lang="en-US" sz="2000" b="1" i="1" dirty="0"/>
          </a:p>
        </p:txBody>
      </p:sp>
    </p:spTree>
    <p:extLst>
      <p:ext uri="{BB962C8B-B14F-4D97-AF65-F5344CB8AC3E}">
        <p14:creationId xmlns:p14="http://schemas.microsoft.com/office/powerpoint/2010/main" val="382182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457200" y="2857499"/>
            <a:ext cx="8229600" cy="1143000"/>
          </a:xfrm>
        </p:spPr>
        <p:txBody>
          <a:bodyPr/>
          <a:lstStyle/>
          <a:p>
            <a:r>
              <a:rPr lang="en-US" dirty="0" err="1"/>
              <a:t>Demostración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R-Studio</a:t>
            </a:r>
          </a:p>
        </p:txBody>
      </p:sp>
    </p:spTree>
    <p:extLst>
      <p:ext uri="{BB962C8B-B14F-4D97-AF65-F5344CB8AC3E}">
        <p14:creationId xmlns:p14="http://schemas.microsoft.com/office/powerpoint/2010/main" val="789716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610</Words>
  <Application>Microsoft Office PowerPoint</Application>
  <PresentationFormat>Presentación en pantalla (4:3)</PresentationFormat>
  <Paragraphs>55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4" baseType="lpstr">
      <vt:lpstr>Arial</vt:lpstr>
      <vt:lpstr>Calibri</vt:lpstr>
      <vt:lpstr>Tema de Office</vt:lpstr>
      <vt:lpstr>Presentación de PowerPoint</vt:lpstr>
      <vt:lpstr>Análisis de la varianza y contraste gráfico aplicado a la inflación de los países dolarizados de América, período (2018 – 2020)</vt:lpstr>
      <vt:lpstr>Agenda</vt:lpstr>
      <vt:lpstr>Introducción</vt:lpstr>
      <vt:lpstr>Objetivo general</vt:lpstr>
      <vt:lpstr>Revisión de la literatura</vt:lpstr>
      <vt:lpstr>Revisión de la literatura</vt:lpstr>
      <vt:lpstr>Problema supuesto</vt:lpstr>
      <vt:lpstr>Demostración en R-Studio</vt:lpstr>
      <vt:lpstr>Conclusiones</vt:lpstr>
      <vt:lpstr>Bibliografía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jean</dc:creator>
  <cp:lastModifiedBy>Felix</cp:lastModifiedBy>
  <cp:revision>11</cp:revision>
  <dcterms:created xsi:type="dcterms:W3CDTF">2021-05-20T20:35:56Z</dcterms:created>
  <dcterms:modified xsi:type="dcterms:W3CDTF">2021-06-14T17:47:04Z</dcterms:modified>
</cp:coreProperties>
</file>