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99" r:id="rId2"/>
    <p:sldId id="290" r:id="rId3"/>
    <p:sldId id="260" r:id="rId4"/>
    <p:sldId id="279" r:id="rId5"/>
    <p:sldId id="280" r:id="rId6"/>
    <p:sldId id="281" r:id="rId7"/>
    <p:sldId id="298" r:id="rId8"/>
    <p:sldId id="282" r:id="rId9"/>
    <p:sldId id="283" r:id="rId10"/>
    <p:sldId id="291" r:id="rId11"/>
    <p:sldId id="292" r:id="rId12"/>
    <p:sldId id="293" r:id="rId13"/>
    <p:sldId id="294" r:id="rId14"/>
    <p:sldId id="295" r:id="rId15"/>
    <p:sldId id="296" r:id="rId16"/>
    <p:sldId id="297" r:id="rId17"/>
    <p:sldId id="284" r:id="rId18"/>
    <p:sldId id="285" r:id="rId19"/>
    <p:sldId id="286" r:id="rId20"/>
    <p:sldId id="288" r:id="rId21"/>
    <p:sldId id="289"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352"/>
    <a:srgbClr val="E30212"/>
    <a:srgbClr val="51C0E4"/>
    <a:srgbClr val="E7E703"/>
    <a:srgbClr val="D5E9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5" d="100"/>
          <a:sy n="65"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Recaudación Nacional -Miles de Dólares-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'R G ZONALES'!$C$2</c:f>
              <c:strCache>
                <c:ptCount val="1"/>
                <c:pt idx="0">
                  <c:v>Ejercicio Fiscal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ZONALES'!$B$3:$B$16</c:f>
              <c:strCache>
                <c:ptCount val="14"/>
                <c:pt idx="0">
                  <c:v>Zonal 1</c:v>
                </c:pt>
                <c:pt idx="1">
                  <c:v>Zonal 2</c:v>
                </c:pt>
                <c:pt idx="2">
                  <c:v>Zonal 3</c:v>
                </c:pt>
                <c:pt idx="3">
                  <c:v>Zonal 4</c:v>
                </c:pt>
                <c:pt idx="4">
                  <c:v>Zonal 5</c:v>
                </c:pt>
                <c:pt idx="5">
                  <c:v>Zonal 6</c:v>
                </c:pt>
                <c:pt idx="6">
                  <c:v>Zonal 7</c:v>
                </c:pt>
                <c:pt idx="7">
                  <c:v>Zonal 8</c:v>
                </c:pt>
                <c:pt idx="8">
                  <c:v>Zonal 9</c:v>
                </c:pt>
                <c:pt idx="9">
                  <c:v>Sin cantón asignado</c:v>
                </c:pt>
                <c:pt idx="10">
                  <c:v>Recaudación Nacional</c:v>
                </c:pt>
                <c:pt idx="11">
                  <c:v>Variación 2018-2019</c:v>
                </c:pt>
                <c:pt idx="12">
                  <c:v>Variación 2018-2020</c:v>
                </c:pt>
                <c:pt idx="13">
                  <c:v>Variación 2019-2020</c:v>
                </c:pt>
              </c:strCache>
            </c:strRef>
          </c:cat>
          <c:val>
            <c:numRef>
              <c:f>'R G ZONALES'!$C$3:$C$16</c:f>
              <c:numCache>
                <c:formatCode>#,##0</c:formatCode>
                <c:ptCount val="14"/>
                <c:pt idx="0">
                  <c:v>212129056.104</c:v>
                </c:pt>
                <c:pt idx="1">
                  <c:v>37739974.920000009</c:v>
                </c:pt>
                <c:pt idx="2">
                  <c:v>463914173.03999996</c:v>
                </c:pt>
                <c:pt idx="3">
                  <c:v>368019931.63999999</c:v>
                </c:pt>
                <c:pt idx="4">
                  <c:v>159162133.81799999</c:v>
                </c:pt>
                <c:pt idx="5">
                  <c:v>806196912.38069999</c:v>
                </c:pt>
                <c:pt idx="6">
                  <c:v>394991184.81</c:v>
                </c:pt>
                <c:pt idx="7">
                  <c:v>4388270282.1039953</c:v>
                </c:pt>
                <c:pt idx="8">
                  <c:v>8313052980.7623997</c:v>
                </c:pt>
                <c:pt idx="9">
                  <c:v>1594690.3399999999</c:v>
                </c:pt>
                <c:pt idx="10">
                  <c:v>15145071319.919094</c:v>
                </c:pt>
              </c:numCache>
            </c:numRef>
          </c:val>
          <c:extLst>
            <c:ext xmlns:c16="http://schemas.microsoft.com/office/drawing/2014/chart" uri="{C3380CC4-5D6E-409C-BE32-E72D297353CC}">
              <c16:uniqueId val="{00000000-6CCE-410A-BBC1-B6CE4EFD494D}"/>
            </c:ext>
          </c:extLst>
        </c:ser>
        <c:ser>
          <c:idx val="1"/>
          <c:order val="1"/>
          <c:tx>
            <c:strRef>
              <c:f>'R G ZONALES'!$D$2</c:f>
              <c:strCache>
                <c:ptCount val="1"/>
                <c:pt idx="0">
                  <c:v>%</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ZONALES'!$B$3:$B$16</c:f>
              <c:strCache>
                <c:ptCount val="14"/>
                <c:pt idx="0">
                  <c:v>Zonal 1</c:v>
                </c:pt>
                <c:pt idx="1">
                  <c:v>Zonal 2</c:v>
                </c:pt>
                <c:pt idx="2">
                  <c:v>Zonal 3</c:v>
                </c:pt>
                <c:pt idx="3">
                  <c:v>Zonal 4</c:v>
                </c:pt>
                <c:pt idx="4">
                  <c:v>Zonal 5</c:v>
                </c:pt>
                <c:pt idx="5">
                  <c:v>Zonal 6</c:v>
                </c:pt>
                <c:pt idx="6">
                  <c:v>Zonal 7</c:v>
                </c:pt>
                <c:pt idx="7">
                  <c:v>Zonal 8</c:v>
                </c:pt>
                <c:pt idx="8">
                  <c:v>Zonal 9</c:v>
                </c:pt>
                <c:pt idx="9">
                  <c:v>Sin cantón asignado</c:v>
                </c:pt>
                <c:pt idx="10">
                  <c:v>Recaudación Nacional</c:v>
                </c:pt>
                <c:pt idx="11">
                  <c:v>Variación 2018-2019</c:v>
                </c:pt>
                <c:pt idx="12">
                  <c:v>Variación 2018-2020</c:v>
                </c:pt>
                <c:pt idx="13">
                  <c:v>Variación 2019-2020</c:v>
                </c:pt>
              </c:strCache>
            </c:strRef>
          </c:cat>
          <c:val>
            <c:numRef>
              <c:f>'R G ZONALES'!$D$3:$D$16</c:f>
              <c:numCache>
                <c:formatCode>0.00%</c:formatCode>
                <c:ptCount val="14"/>
                <c:pt idx="0">
                  <c:v>1.4006474556841718E-2</c:v>
                </c:pt>
                <c:pt idx="1">
                  <c:v>2.4918981312662195E-3</c:v>
                </c:pt>
                <c:pt idx="2">
                  <c:v>3.0631362721273616E-2</c:v>
                </c:pt>
                <c:pt idx="3">
                  <c:v>2.429964995648274E-2</c:v>
                </c:pt>
                <c:pt idx="4">
                  <c:v>1.0509170307350539E-2</c:v>
                </c:pt>
                <c:pt idx="5">
                  <c:v>5.3231635252874249E-2</c:v>
                </c:pt>
                <c:pt idx="6">
                  <c:v>2.6080510052831501E-2</c:v>
                </c:pt>
                <c:pt idx="7">
                  <c:v>0.28974906683552271</c:v>
                </c:pt>
                <c:pt idx="8">
                  <c:v>0.54889493784218168</c:v>
                </c:pt>
                <c:pt idx="9">
                  <c:v>1.0529434337510394E-4</c:v>
                </c:pt>
                <c:pt idx="10" formatCode="0%">
                  <c:v>1</c:v>
                </c:pt>
              </c:numCache>
            </c:numRef>
          </c:val>
          <c:extLst>
            <c:ext xmlns:c16="http://schemas.microsoft.com/office/drawing/2014/chart" uri="{C3380CC4-5D6E-409C-BE32-E72D297353CC}">
              <c16:uniqueId val="{00000001-6CCE-410A-BBC1-B6CE4EFD494D}"/>
            </c:ext>
          </c:extLst>
        </c:ser>
        <c:ser>
          <c:idx val="2"/>
          <c:order val="2"/>
          <c:tx>
            <c:strRef>
              <c:f>'R G ZONALES'!$E$2</c:f>
              <c:strCache>
                <c:ptCount val="1"/>
                <c:pt idx="0">
                  <c:v>Ejercicio Fiscal 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ZONALES'!$B$3:$B$16</c:f>
              <c:strCache>
                <c:ptCount val="14"/>
                <c:pt idx="0">
                  <c:v>Zonal 1</c:v>
                </c:pt>
                <c:pt idx="1">
                  <c:v>Zonal 2</c:v>
                </c:pt>
                <c:pt idx="2">
                  <c:v>Zonal 3</c:v>
                </c:pt>
                <c:pt idx="3">
                  <c:v>Zonal 4</c:v>
                </c:pt>
                <c:pt idx="4">
                  <c:v>Zonal 5</c:v>
                </c:pt>
                <c:pt idx="5">
                  <c:v>Zonal 6</c:v>
                </c:pt>
                <c:pt idx="6">
                  <c:v>Zonal 7</c:v>
                </c:pt>
                <c:pt idx="7">
                  <c:v>Zonal 8</c:v>
                </c:pt>
                <c:pt idx="8">
                  <c:v>Zonal 9</c:v>
                </c:pt>
                <c:pt idx="9">
                  <c:v>Sin cantón asignado</c:v>
                </c:pt>
                <c:pt idx="10">
                  <c:v>Recaudación Nacional</c:v>
                </c:pt>
                <c:pt idx="11">
                  <c:v>Variación 2018-2019</c:v>
                </c:pt>
                <c:pt idx="12">
                  <c:v>Variación 2018-2020</c:v>
                </c:pt>
                <c:pt idx="13">
                  <c:v>Variación 2019-2020</c:v>
                </c:pt>
              </c:strCache>
            </c:strRef>
          </c:cat>
          <c:val>
            <c:numRef>
              <c:f>'R G ZONALES'!$E$3:$E$16</c:f>
              <c:numCache>
                <c:formatCode>#,##0</c:formatCode>
                <c:ptCount val="14"/>
                <c:pt idx="0">
                  <c:v>217511574.31999996</c:v>
                </c:pt>
                <c:pt idx="1">
                  <c:v>45507246.550000004</c:v>
                </c:pt>
                <c:pt idx="2">
                  <c:v>458795168.98799992</c:v>
                </c:pt>
                <c:pt idx="3">
                  <c:v>344359100.92999995</c:v>
                </c:pt>
                <c:pt idx="4">
                  <c:v>161178982.55000001</c:v>
                </c:pt>
                <c:pt idx="5">
                  <c:v>754957617.37200022</c:v>
                </c:pt>
                <c:pt idx="6">
                  <c:v>398782770.79399997</c:v>
                </c:pt>
                <c:pt idx="7">
                  <c:v>4420348965.5659952</c:v>
                </c:pt>
                <c:pt idx="8">
                  <c:v>7465893122.1985016</c:v>
                </c:pt>
                <c:pt idx="9">
                  <c:v>1508624.6009999998</c:v>
                </c:pt>
                <c:pt idx="10">
                  <c:v>14268843173.869497</c:v>
                </c:pt>
                <c:pt idx="11">
                  <c:v>876228146.04959679</c:v>
                </c:pt>
              </c:numCache>
            </c:numRef>
          </c:val>
          <c:extLst>
            <c:ext xmlns:c16="http://schemas.microsoft.com/office/drawing/2014/chart" uri="{C3380CC4-5D6E-409C-BE32-E72D297353CC}">
              <c16:uniqueId val="{00000002-6CCE-410A-BBC1-B6CE4EFD494D}"/>
            </c:ext>
          </c:extLst>
        </c:ser>
        <c:ser>
          <c:idx val="3"/>
          <c:order val="3"/>
          <c:tx>
            <c:strRef>
              <c:f>'R G ZONALES'!$F$2</c:f>
              <c:strCache>
                <c:ptCount val="1"/>
                <c:pt idx="0">
                  <c:v>%</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ZONALES'!$B$3:$B$16</c:f>
              <c:strCache>
                <c:ptCount val="14"/>
                <c:pt idx="0">
                  <c:v>Zonal 1</c:v>
                </c:pt>
                <c:pt idx="1">
                  <c:v>Zonal 2</c:v>
                </c:pt>
                <c:pt idx="2">
                  <c:v>Zonal 3</c:v>
                </c:pt>
                <c:pt idx="3">
                  <c:v>Zonal 4</c:v>
                </c:pt>
                <c:pt idx="4">
                  <c:v>Zonal 5</c:v>
                </c:pt>
                <c:pt idx="5">
                  <c:v>Zonal 6</c:v>
                </c:pt>
                <c:pt idx="6">
                  <c:v>Zonal 7</c:v>
                </c:pt>
                <c:pt idx="7">
                  <c:v>Zonal 8</c:v>
                </c:pt>
                <c:pt idx="8">
                  <c:v>Zonal 9</c:v>
                </c:pt>
                <c:pt idx="9">
                  <c:v>Sin cantón asignado</c:v>
                </c:pt>
                <c:pt idx="10">
                  <c:v>Recaudación Nacional</c:v>
                </c:pt>
                <c:pt idx="11">
                  <c:v>Variación 2018-2019</c:v>
                </c:pt>
                <c:pt idx="12">
                  <c:v>Variación 2018-2020</c:v>
                </c:pt>
                <c:pt idx="13">
                  <c:v>Variación 2019-2020</c:v>
                </c:pt>
              </c:strCache>
            </c:strRef>
          </c:cat>
          <c:val>
            <c:numRef>
              <c:f>'R G ZONALES'!$F$3:$F$16</c:f>
              <c:numCache>
                <c:formatCode>0.00%</c:formatCode>
                <c:ptCount val="14"/>
                <c:pt idx="0">
                  <c:v>1.5243812807356974E-2</c:v>
                </c:pt>
                <c:pt idx="1">
                  <c:v>3.1892737200544283E-3</c:v>
                </c:pt>
                <c:pt idx="2">
                  <c:v>3.2153634558699934E-2</c:v>
                </c:pt>
                <c:pt idx="3">
                  <c:v>2.4133638356935903E-2</c:v>
                </c:pt>
                <c:pt idx="4">
                  <c:v>1.1295868949289928E-2</c:v>
                </c:pt>
                <c:pt idx="5">
                  <c:v>5.2909518183965505E-2</c:v>
                </c:pt>
                <c:pt idx="6">
                  <c:v>2.7947799687383909E-2</c:v>
                </c:pt>
                <c:pt idx="7">
                  <c:v>0.30979028304557799</c:v>
                </c:pt>
                <c:pt idx="8">
                  <c:v>0.52323044210555036</c:v>
                </c:pt>
                <c:pt idx="9">
                  <c:v>1.0572858518500931E-4</c:v>
                </c:pt>
                <c:pt idx="10" formatCode="0%">
                  <c:v>0.99999999999999989</c:v>
                </c:pt>
                <c:pt idx="11">
                  <c:v>5.7855663241226499E-2</c:v>
                </c:pt>
              </c:numCache>
            </c:numRef>
          </c:val>
          <c:extLst>
            <c:ext xmlns:c16="http://schemas.microsoft.com/office/drawing/2014/chart" uri="{C3380CC4-5D6E-409C-BE32-E72D297353CC}">
              <c16:uniqueId val="{00000003-6CCE-410A-BBC1-B6CE4EFD494D}"/>
            </c:ext>
          </c:extLst>
        </c:ser>
        <c:ser>
          <c:idx val="4"/>
          <c:order val="4"/>
          <c:tx>
            <c:strRef>
              <c:f>'R G ZONALES'!$G$2</c:f>
              <c:strCache>
                <c:ptCount val="1"/>
                <c:pt idx="0">
                  <c:v>Ejercicio Fiscal 2020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ZONALES'!$B$3:$B$16</c:f>
              <c:strCache>
                <c:ptCount val="14"/>
                <c:pt idx="0">
                  <c:v>Zonal 1</c:v>
                </c:pt>
                <c:pt idx="1">
                  <c:v>Zonal 2</c:v>
                </c:pt>
                <c:pt idx="2">
                  <c:v>Zonal 3</c:v>
                </c:pt>
                <c:pt idx="3">
                  <c:v>Zonal 4</c:v>
                </c:pt>
                <c:pt idx="4">
                  <c:v>Zonal 5</c:v>
                </c:pt>
                <c:pt idx="5">
                  <c:v>Zonal 6</c:v>
                </c:pt>
                <c:pt idx="6">
                  <c:v>Zonal 7</c:v>
                </c:pt>
                <c:pt idx="7">
                  <c:v>Zonal 8</c:v>
                </c:pt>
                <c:pt idx="8">
                  <c:v>Zonal 9</c:v>
                </c:pt>
                <c:pt idx="9">
                  <c:v>Sin cantón asignado</c:v>
                </c:pt>
                <c:pt idx="10">
                  <c:v>Recaudación Nacional</c:v>
                </c:pt>
                <c:pt idx="11">
                  <c:v>Variación 2018-2019</c:v>
                </c:pt>
                <c:pt idx="12">
                  <c:v>Variación 2018-2020</c:v>
                </c:pt>
                <c:pt idx="13">
                  <c:v>Variación 2019-2020</c:v>
                </c:pt>
              </c:strCache>
            </c:strRef>
          </c:cat>
          <c:val>
            <c:numRef>
              <c:f>'R G ZONALES'!$G$3:$G$16</c:f>
              <c:numCache>
                <c:formatCode>#,##0</c:formatCode>
                <c:ptCount val="14"/>
                <c:pt idx="0">
                  <c:v>183974829.03</c:v>
                </c:pt>
                <c:pt idx="1">
                  <c:v>38112558.179999992</c:v>
                </c:pt>
                <c:pt idx="2">
                  <c:v>369757860.95999998</c:v>
                </c:pt>
                <c:pt idx="3">
                  <c:v>302402794.76999992</c:v>
                </c:pt>
                <c:pt idx="4">
                  <c:v>139658589.30399996</c:v>
                </c:pt>
                <c:pt idx="5">
                  <c:v>622519496.08000016</c:v>
                </c:pt>
                <c:pt idx="6">
                  <c:v>313803634.65999997</c:v>
                </c:pt>
                <c:pt idx="7">
                  <c:v>4141771638.7579961</c:v>
                </c:pt>
                <c:pt idx="8">
                  <c:v>6268660492.8545036</c:v>
                </c:pt>
                <c:pt idx="9">
                  <c:v>891295.05999999982</c:v>
                </c:pt>
                <c:pt idx="10">
                  <c:v>12381553189.6565</c:v>
                </c:pt>
                <c:pt idx="12">
                  <c:v>2763518130.2625942</c:v>
                </c:pt>
                <c:pt idx="13">
                  <c:v>1887289984.2129974</c:v>
                </c:pt>
              </c:numCache>
            </c:numRef>
          </c:val>
          <c:extLst>
            <c:ext xmlns:c16="http://schemas.microsoft.com/office/drawing/2014/chart" uri="{C3380CC4-5D6E-409C-BE32-E72D297353CC}">
              <c16:uniqueId val="{00000004-6CCE-410A-BBC1-B6CE4EFD494D}"/>
            </c:ext>
          </c:extLst>
        </c:ser>
        <c:dLbls>
          <c:showLegendKey val="0"/>
          <c:showVal val="0"/>
          <c:showCatName val="0"/>
          <c:showSerName val="0"/>
          <c:showPercent val="0"/>
          <c:showBubbleSize val="0"/>
        </c:dLbls>
        <c:gapWidth val="219"/>
        <c:overlap val="-27"/>
        <c:axId val="505926016"/>
        <c:axId val="505927656"/>
      </c:barChart>
      <c:lineChart>
        <c:grouping val="standard"/>
        <c:varyColors val="0"/>
        <c:ser>
          <c:idx val="5"/>
          <c:order val="5"/>
          <c:tx>
            <c:strRef>
              <c:f>'R G ZONALES'!$H$2</c:f>
              <c:strCache>
                <c:ptCount val="1"/>
                <c:pt idx="0">
                  <c:v>%</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'R G ZONALES'!$B$3:$B$16</c:f>
              <c:strCache>
                <c:ptCount val="14"/>
                <c:pt idx="0">
                  <c:v>Zonal 1</c:v>
                </c:pt>
                <c:pt idx="1">
                  <c:v>Zonal 2</c:v>
                </c:pt>
                <c:pt idx="2">
                  <c:v>Zonal 3</c:v>
                </c:pt>
                <c:pt idx="3">
                  <c:v>Zonal 4</c:v>
                </c:pt>
                <c:pt idx="4">
                  <c:v>Zonal 5</c:v>
                </c:pt>
                <c:pt idx="5">
                  <c:v>Zonal 6</c:v>
                </c:pt>
                <c:pt idx="6">
                  <c:v>Zonal 7</c:v>
                </c:pt>
                <c:pt idx="7">
                  <c:v>Zonal 8</c:v>
                </c:pt>
                <c:pt idx="8">
                  <c:v>Zonal 9</c:v>
                </c:pt>
                <c:pt idx="9">
                  <c:v>Sin cantón asignado</c:v>
                </c:pt>
                <c:pt idx="10">
                  <c:v>Recaudación Nacional</c:v>
                </c:pt>
                <c:pt idx="11">
                  <c:v>Variación 2018-2019</c:v>
                </c:pt>
                <c:pt idx="12">
                  <c:v>Variación 2018-2020</c:v>
                </c:pt>
                <c:pt idx="13">
                  <c:v>Variación 2019-2020</c:v>
                </c:pt>
              </c:strCache>
            </c:strRef>
          </c:cat>
          <c:val>
            <c:numRef>
              <c:f>'R G ZONALES'!$H$3:$H$16</c:f>
              <c:numCache>
                <c:formatCode>0.00%</c:formatCode>
                <c:ptCount val="14"/>
                <c:pt idx="0">
                  <c:v>1.4858784371551369E-2</c:v>
                </c:pt>
                <c:pt idx="1">
                  <c:v>3.0781726328033767E-3</c:v>
                </c:pt>
                <c:pt idx="2">
                  <c:v>2.9863608813544832E-2</c:v>
                </c:pt>
                <c:pt idx="3">
                  <c:v>2.4423655912783705E-2</c:v>
                </c:pt>
                <c:pt idx="4">
                  <c:v>1.1279569466346935E-2</c:v>
                </c:pt>
                <c:pt idx="5">
                  <c:v>5.0277981004842792E-2</c:v>
                </c:pt>
                <c:pt idx="6">
                  <c:v>2.5344448297661901E-2</c:v>
                </c:pt>
                <c:pt idx="7">
                  <c:v>0.33451147649375812</c:v>
                </c:pt>
                <c:pt idx="8">
                  <c:v>0.50629031728356322</c:v>
                </c:pt>
                <c:pt idx="9">
                  <c:v>7.1985723143731605E-5</c:v>
                </c:pt>
                <c:pt idx="10" formatCode="0%">
                  <c:v>1</c:v>
                </c:pt>
                <c:pt idx="12">
                  <c:v>0.1824697997049351</c:v>
                </c:pt>
                <c:pt idx="13">
                  <c:v>0.1322665027021383</c:v>
                </c:pt>
              </c:numCache>
            </c:numRef>
          </c:val>
          <c:smooth val="0"/>
          <c:extLst>
            <c:ext xmlns:c16="http://schemas.microsoft.com/office/drawing/2014/chart" uri="{C3380CC4-5D6E-409C-BE32-E72D297353CC}">
              <c16:uniqueId val="{00000005-6CCE-410A-BBC1-B6CE4EFD494D}"/>
            </c:ext>
          </c:extLst>
        </c:ser>
        <c:dLbls>
          <c:showLegendKey val="0"/>
          <c:showVal val="0"/>
          <c:showCatName val="0"/>
          <c:showSerName val="0"/>
          <c:showPercent val="0"/>
          <c:showBubbleSize val="0"/>
        </c:dLbls>
        <c:marker val="1"/>
        <c:smooth val="0"/>
        <c:axId val="505928968"/>
        <c:axId val="505928640"/>
      </c:lineChart>
      <c:catAx>
        <c:axId val="5059260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5927656"/>
        <c:crosses val="autoZero"/>
        <c:auto val="1"/>
        <c:lblAlgn val="ctr"/>
        <c:lblOffset val="100"/>
        <c:noMultiLvlLbl val="0"/>
      </c:catAx>
      <c:valAx>
        <c:axId val="50592765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5926016"/>
        <c:crosses val="autoZero"/>
        <c:crossBetween val="between"/>
      </c:valAx>
      <c:valAx>
        <c:axId val="50592864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05928968"/>
        <c:crosses val="max"/>
        <c:crossBetween val="between"/>
      </c:valAx>
      <c:catAx>
        <c:axId val="505928968"/>
        <c:scaling>
          <c:orientation val="minMax"/>
        </c:scaling>
        <c:delete val="1"/>
        <c:axPos val="b"/>
        <c:numFmt formatCode="General" sourceLinked="1"/>
        <c:majorTickMark val="none"/>
        <c:minorTickMark val="none"/>
        <c:tickLblPos val="nextTo"/>
        <c:crossAx val="505928640"/>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Recaudación Nacional de IVA -Miles de Dólares-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'R G IVA ZONALES'!$C$6</c:f>
              <c:strCache>
                <c:ptCount val="1"/>
                <c:pt idx="0">
                  <c:v>Ejercicio Fiscal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IVA ZONALES'!$B$7:$B$40</c:f>
              <c:strCache>
                <c:ptCount val="13"/>
                <c:pt idx="0">
                  <c:v>Zonal 1</c:v>
                </c:pt>
                <c:pt idx="1">
                  <c:v>Zonal 2</c:v>
                </c:pt>
                <c:pt idx="2">
                  <c:v>Zonal 3</c:v>
                </c:pt>
                <c:pt idx="3">
                  <c:v>Zonal 4</c:v>
                </c:pt>
                <c:pt idx="4">
                  <c:v>Zonal 5</c:v>
                </c:pt>
                <c:pt idx="5">
                  <c:v>Zonal 6</c:v>
                </c:pt>
                <c:pt idx="6">
                  <c:v>Zonal 7</c:v>
                </c:pt>
                <c:pt idx="7">
                  <c:v>Zonal 8</c:v>
                </c:pt>
                <c:pt idx="8">
                  <c:v>Zonal 9</c:v>
                </c:pt>
                <c:pt idx="9">
                  <c:v>Sin domicilio asignado</c:v>
                </c:pt>
                <c:pt idx="10">
                  <c:v>Recaudación IVA Total</c:v>
                </c:pt>
                <c:pt idx="11">
                  <c:v>Recaudación Nacional</c:v>
                </c:pt>
                <c:pt idx="12">
                  <c:v>Participación de la Recaudación Nacional</c:v>
                </c:pt>
              </c:strCache>
            </c:strRef>
          </c:cat>
          <c:val>
            <c:numRef>
              <c:f>'R G IVA ZONALES'!$C$7:$C$40</c:f>
              <c:numCache>
                <c:formatCode>#,##0</c:formatCode>
                <c:ptCount val="13"/>
                <c:pt idx="0">
                  <c:v>90767937.628462985</c:v>
                </c:pt>
                <c:pt idx="1">
                  <c:v>16317488.91501778</c:v>
                </c:pt>
                <c:pt idx="2">
                  <c:v>235163760.00465205</c:v>
                </c:pt>
                <c:pt idx="3">
                  <c:v>169593131.82034093</c:v>
                </c:pt>
                <c:pt idx="4">
                  <c:v>65234078.493664503</c:v>
                </c:pt>
                <c:pt idx="5">
                  <c:v>417615299.4346301</c:v>
                </c:pt>
                <c:pt idx="6">
                  <c:v>137263358.31198269</c:v>
                </c:pt>
                <c:pt idx="7">
                  <c:v>2012890192.1723909</c:v>
                </c:pt>
                <c:pt idx="8">
                  <c:v>3590755292.671299</c:v>
                </c:pt>
                <c:pt idx="9">
                  <c:v>548141.57000000007</c:v>
                </c:pt>
                <c:pt idx="10">
                  <c:v>6736148681.0224409</c:v>
                </c:pt>
                <c:pt idx="11">
                  <c:v>15145071319.919094</c:v>
                </c:pt>
                <c:pt idx="12" formatCode="0.00%">
                  <c:v>0.44477497257889609</c:v>
                </c:pt>
              </c:numCache>
            </c:numRef>
          </c:val>
          <c:extLst>
            <c:ext xmlns:c16="http://schemas.microsoft.com/office/drawing/2014/chart" uri="{C3380CC4-5D6E-409C-BE32-E72D297353CC}">
              <c16:uniqueId val="{00000000-55A3-4B30-8E50-154BAA8EDEB0}"/>
            </c:ext>
          </c:extLst>
        </c:ser>
        <c:ser>
          <c:idx val="1"/>
          <c:order val="1"/>
          <c:tx>
            <c:strRef>
              <c:f>'R G IVA ZONALES'!$D$6</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IVA ZONALES'!$B$7:$B$40</c:f>
              <c:strCache>
                <c:ptCount val="13"/>
                <c:pt idx="0">
                  <c:v>Zonal 1</c:v>
                </c:pt>
                <c:pt idx="1">
                  <c:v>Zonal 2</c:v>
                </c:pt>
                <c:pt idx="2">
                  <c:v>Zonal 3</c:v>
                </c:pt>
                <c:pt idx="3">
                  <c:v>Zonal 4</c:v>
                </c:pt>
                <c:pt idx="4">
                  <c:v>Zonal 5</c:v>
                </c:pt>
                <c:pt idx="5">
                  <c:v>Zonal 6</c:v>
                </c:pt>
                <c:pt idx="6">
                  <c:v>Zonal 7</c:v>
                </c:pt>
                <c:pt idx="7">
                  <c:v>Zonal 8</c:v>
                </c:pt>
                <c:pt idx="8">
                  <c:v>Zonal 9</c:v>
                </c:pt>
                <c:pt idx="9">
                  <c:v>Sin domicilio asignado</c:v>
                </c:pt>
                <c:pt idx="10">
                  <c:v>Recaudación IVA Total</c:v>
                </c:pt>
                <c:pt idx="11">
                  <c:v>Recaudación Nacional</c:v>
                </c:pt>
                <c:pt idx="12">
                  <c:v>Participación de la Recaudación Nacional</c:v>
                </c:pt>
              </c:strCache>
            </c:strRef>
          </c:cat>
          <c:val>
            <c:numRef>
              <c:f>'R G IVA ZONALES'!$D$7:$D$40</c:f>
              <c:numCache>
                <c:formatCode>0.00%</c:formatCode>
                <c:ptCount val="13"/>
                <c:pt idx="0">
                  <c:v>1.3474752700186221E-2</c:v>
                </c:pt>
                <c:pt idx="1">
                  <c:v>2.422376596435375E-3</c:v>
                </c:pt>
                <c:pt idx="2">
                  <c:v>3.4910713991092891E-2</c:v>
                </c:pt>
                <c:pt idx="3">
                  <c:v>2.5176571933177606E-2</c:v>
                </c:pt>
                <c:pt idx="4">
                  <c:v>9.6841803206402805E-3</c:v>
                </c:pt>
                <c:pt idx="5">
                  <c:v>6.1996152283747198E-2</c:v>
                </c:pt>
                <c:pt idx="6">
                  <c:v>2.0377127170409827E-2</c:v>
                </c:pt>
                <c:pt idx="7">
                  <c:v>0.29881914540325527</c:v>
                </c:pt>
                <c:pt idx="8">
                  <c:v>0.53305760646100808</c:v>
                </c:pt>
                <c:pt idx="9">
                  <c:v>8.1373140047259293E-5</c:v>
                </c:pt>
                <c:pt idx="10" formatCode="0%">
                  <c:v>1</c:v>
                </c:pt>
              </c:numCache>
            </c:numRef>
          </c:val>
          <c:extLst>
            <c:ext xmlns:c16="http://schemas.microsoft.com/office/drawing/2014/chart" uri="{C3380CC4-5D6E-409C-BE32-E72D297353CC}">
              <c16:uniqueId val="{00000001-55A3-4B30-8E50-154BAA8EDEB0}"/>
            </c:ext>
          </c:extLst>
        </c:ser>
        <c:ser>
          <c:idx val="2"/>
          <c:order val="2"/>
          <c:tx>
            <c:strRef>
              <c:f>'R G IVA ZONALES'!$E$6</c:f>
              <c:strCache>
                <c:ptCount val="1"/>
                <c:pt idx="0">
                  <c:v>Ejercicio Fiscal 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IVA ZONALES'!$B$7:$B$40</c:f>
              <c:strCache>
                <c:ptCount val="13"/>
                <c:pt idx="0">
                  <c:v>Zonal 1</c:v>
                </c:pt>
                <c:pt idx="1">
                  <c:v>Zonal 2</c:v>
                </c:pt>
                <c:pt idx="2">
                  <c:v>Zonal 3</c:v>
                </c:pt>
                <c:pt idx="3">
                  <c:v>Zonal 4</c:v>
                </c:pt>
                <c:pt idx="4">
                  <c:v>Zonal 5</c:v>
                </c:pt>
                <c:pt idx="5">
                  <c:v>Zonal 6</c:v>
                </c:pt>
                <c:pt idx="6">
                  <c:v>Zonal 7</c:v>
                </c:pt>
                <c:pt idx="7">
                  <c:v>Zonal 8</c:v>
                </c:pt>
                <c:pt idx="8">
                  <c:v>Zonal 9</c:v>
                </c:pt>
                <c:pt idx="9">
                  <c:v>Sin domicilio asignado</c:v>
                </c:pt>
                <c:pt idx="10">
                  <c:v>Recaudación IVA Total</c:v>
                </c:pt>
                <c:pt idx="11">
                  <c:v>Recaudación Nacional</c:v>
                </c:pt>
                <c:pt idx="12">
                  <c:v>Participación de la Recaudación Nacional</c:v>
                </c:pt>
              </c:strCache>
            </c:strRef>
          </c:cat>
          <c:val>
            <c:numRef>
              <c:f>'R G IVA ZONALES'!$E$7:$E$40</c:f>
              <c:numCache>
                <c:formatCode>#,##0</c:formatCode>
                <c:ptCount val="13"/>
                <c:pt idx="0">
                  <c:v>87389959.460000008</c:v>
                </c:pt>
                <c:pt idx="1">
                  <c:v>22129828.470000003</c:v>
                </c:pt>
                <c:pt idx="2">
                  <c:v>226089970.97999999</c:v>
                </c:pt>
                <c:pt idx="3">
                  <c:v>160147603.15999997</c:v>
                </c:pt>
                <c:pt idx="4">
                  <c:v>67429934.239999995</c:v>
                </c:pt>
                <c:pt idx="5">
                  <c:v>398235547.29000008</c:v>
                </c:pt>
                <c:pt idx="6">
                  <c:v>135260473.96000001</c:v>
                </c:pt>
                <c:pt idx="7">
                  <c:v>1993471494.5599966</c:v>
                </c:pt>
                <c:pt idx="8">
                  <c:v>3594521812.650001</c:v>
                </c:pt>
                <c:pt idx="9">
                  <c:v>401112.37999999989</c:v>
                </c:pt>
                <c:pt idx="10">
                  <c:v>6685077737.1499977</c:v>
                </c:pt>
                <c:pt idx="11">
                  <c:v>14268843173.869497</c:v>
                </c:pt>
                <c:pt idx="12" formatCode="0.00%">
                  <c:v>0.46850874003523751</c:v>
                </c:pt>
              </c:numCache>
            </c:numRef>
          </c:val>
          <c:extLst>
            <c:ext xmlns:c16="http://schemas.microsoft.com/office/drawing/2014/chart" uri="{C3380CC4-5D6E-409C-BE32-E72D297353CC}">
              <c16:uniqueId val="{00000002-55A3-4B30-8E50-154BAA8EDEB0}"/>
            </c:ext>
          </c:extLst>
        </c:ser>
        <c:ser>
          <c:idx val="3"/>
          <c:order val="3"/>
          <c:tx>
            <c:strRef>
              <c:f>'R G IVA ZONALES'!$F$6</c:f>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IVA ZONALES'!$B$7:$B$40</c:f>
              <c:strCache>
                <c:ptCount val="13"/>
                <c:pt idx="0">
                  <c:v>Zonal 1</c:v>
                </c:pt>
                <c:pt idx="1">
                  <c:v>Zonal 2</c:v>
                </c:pt>
                <c:pt idx="2">
                  <c:v>Zonal 3</c:v>
                </c:pt>
                <c:pt idx="3">
                  <c:v>Zonal 4</c:v>
                </c:pt>
                <c:pt idx="4">
                  <c:v>Zonal 5</c:v>
                </c:pt>
                <c:pt idx="5">
                  <c:v>Zonal 6</c:v>
                </c:pt>
                <c:pt idx="6">
                  <c:v>Zonal 7</c:v>
                </c:pt>
                <c:pt idx="7">
                  <c:v>Zonal 8</c:v>
                </c:pt>
                <c:pt idx="8">
                  <c:v>Zonal 9</c:v>
                </c:pt>
                <c:pt idx="9">
                  <c:v>Sin domicilio asignado</c:v>
                </c:pt>
                <c:pt idx="10">
                  <c:v>Recaudación IVA Total</c:v>
                </c:pt>
                <c:pt idx="11">
                  <c:v>Recaudación Nacional</c:v>
                </c:pt>
                <c:pt idx="12">
                  <c:v>Participación de la Recaudación Nacional</c:v>
                </c:pt>
              </c:strCache>
            </c:strRef>
          </c:cat>
          <c:val>
            <c:numRef>
              <c:f>'R G IVA ZONALES'!$F$7:$F$40</c:f>
              <c:numCache>
                <c:formatCode>0.00%</c:formatCode>
                <c:ptCount val="13"/>
                <c:pt idx="0">
                  <c:v>1.3072392408297762E-2</c:v>
                </c:pt>
                <c:pt idx="1">
                  <c:v>3.3103322564255562E-3</c:v>
                </c:pt>
                <c:pt idx="2">
                  <c:v>3.3820096021259932E-2</c:v>
                </c:pt>
                <c:pt idx="3">
                  <c:v>2.3955982182530994E-2</c:v>
                </c:pt>
                <c:pt idx="4">
                  <c:v>1.0086634275811267E-2</c:v>
                </c:pt>
                <c:pt idx="5">
                  <c:v>5.9570817714945087E-2</c:v>
                </c:pt>
                <c:pt idx="6">
                  <c:v>2.0233193880205298E-2</c:v>
                </c:pt>
                <c:pt idx="7">
                  <c:v>0.29819720472089217</c:v>
                </c:pt>
                <c:pt idx="8">
                  <c:v>0.53769334538545366</c:v>
                </c:pt>
                <c:pt idx="9">
                  <c:v>6.0001154178201568E-5</c:v>
                </c:pt>
                <c:pt idx="10" formatCode="0%">
                  <c:v>0.99999999999999989</c:v>
                </c:pt>
              </c:numCache>
            </c:numRef>
          </c:val>
          <c:extLst>
            <c:ext xmlns:c16="http://schemas.microsoft.com/office/drawing/2014/chart" uri="{C3380CC4-5D6E-409C-BE32-E72D297353CC}">
              <c16:uniqueId val="{00000003-55A3-4B30-8E50-154BAA8EDEB0}"/>
            </c:ext>
          </c:extLst>
        </c:ser>
        <c:ser>
          <c:idx val="4"/>
          <c:order val="4"/>
          <c:tx>
            <c:strRef>
              <c:f>'R G IVA ZONALES'!$G$6</c:f>
              <c:strCache>
                <c:ptCount val="1"/>
                <c:pt idx="0">
                  <c:v>Ejercicio Fiscal 2020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'R G IVA ZONALES'!$B$7:$B$40</c:f>
              <c:strCache>
                <c:ptCount val="13"/>
                <c:pt idx="0">
                  <c:v>Zonal 1</c:v>
                </c:pt>
                <c:pt idx="1">
                  <c:v>Zonal 2</c:v>
                </c:pt>
                <c:pt idx="2">
                  <c:v>Zonal 3</c:v>
                </c:pt>
                <c:pt idx="3">
                  <c:v>Zonal 4</c:v>
                </c:pt>
                <c:pt idx="4">
                  <c:v>Zonal 5</c:v>
                </c:pt>
                <c:pt idx="5">
                  <c:v>Zonal 6</c:v>
                </c:pt>
                <c:pt idx="6">
                  <c:v>Zonal 7</c:v>
                </c:pt>
                <c:pt idx="7">
                  <c:v>Zonal 8</c:v>
                </c:pt>
                <c:pt idx="8">
                  <c:v>Zonal 9</c:v>
                </c:pt>
                <c:pt idx="9">
                  <c:v>Sin domicilio asignado</c:v>
                </c:pt>
                <c:pt idx="10">
                  <c:v>Recaudación IVA Total</c:v>
                </c:pt>
                <c:pt idx="11">
                  <c:v>Recaudación Nacional</c:v>
                </c:pt>
                <c:pt idx="12">
                  <c:v>Participación de la Recaudación Nacional</c:v>
                </c:pt>
              </c:strCache>
            </c:strRef>
          </c:cat>
          <c:val>
            <c:numRef>
              <c:f>'R G IVA ZONALES'!$G$7:$G$40</c:f>
              <c:numCache>
                <c:formatCode>#,##0</c:formatCode>
                <c:ptCount val="13"/>
                <c:pt idx="0">
                  <c:v>70775184.039999992</c:v>
                </c:pt>
                <c:pt idx="1">
                  <c:v>17708199.84</c:v>
                </c:pt>
                <c:pt idx="2">
                  <c:v>179025924.09999999</c:v>
                </c:pt>
                <c:pt idx="3">
                  <c:v>140373162.85999998</c:v>
                </c:pt>
                <c:pt idx="4">
                  <c:v>57838464.820000008</c:v>
                </c:pt>
                <c:pt idx="5">
                  <c:v>323541143.02000016</c:v>
                </c:pt>
                <c:pt idx="6">
                  <c:v>106488204.05</c:v>
                </c:pt>
                <c:pt idx="7">
                  <c:v>1755319302.5699959</c:v>
                </c:pt>
                <c:pt idx="8">
                  <c:v>2854634889.9600015</c:v>
                </c:pt>
                <c:pt idx="9">
                  <c:v>265092.43999999994</c:v>
                </c:pt>
                <c:pt idx="10">
                  <c:v>5505969567.6999969</c:v>
                </c:pt>
                <c:pt idx="11">
                  <c:v>12381553189.6565</c:v>
                </c:pt>
                <c:pt idx="12" formatCode="0.00%">
                  <c:v>0.44469134714856789</c:v>
                </c:pt>
              </c:numCache>
            </c:numRef>
          </c:val>
          <c:extLst>
            <c:ext xmlns:c16="http://schemas.microsoft.com/office/drawing/2014/chart" uri="{C3380CC4-5D6E-409C-BE32-E72D297353CC}">
              <c16:uniqueId val="{00000004-55A3-4B30-8E50-154BAA8EDEB0}"/>
            </c:ext>
          </c:extLst>
        </c:ser>
        <c:dLbls>
          <c:showLegendKey val="0"/>
          <c:showVal val="0"/>
          <c:showCatName val="0"/>
          <c:showSerName val="0"/>
          <c:showPercent val="0"/>
          <c:showBubbleSize val="0"/>
        </c:dLbls>
        <c:gapWidth val="219"/>
        <c:overlap val="-27"/>
        <c:axId val="531603544"/>
        <c:axId val="531608136"/>
      </c:barChart>
      <c:lineChart>
        <c:grouping val="standard"/>
        <c:varyColors val="0"/>
        <c:ser>
          <c:idx val="5"/>
          <c:order val="5"/>
          <c:tx>
            <c:strRef>
              <c:f>'R G IVA ZONALES'!$H$6</c:f>
              <c:strCache>
                <c:ptCount val="1"/>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'R G IVA ZONALES'!$B$7:$B$40</c:f>
              <c:strCache>
                <c:ptCount val="13"/>
                <c:pt idx="0">
                  <c:v>Zonal 1</c:v>
                </c:pt>
                <c:pt idx="1">
                  <c:v>Zonal 2</c:v>
                </c:pt>
                <c:pt idx="2">
                  <c:v>Zonal 3</c:v>
                </c:pt>
                <c:pt idx="3">
                  <c:v>Zonal 4</c:v>
                </c:pt>
                <c:pt idx="4">
                  <c:v>Zonal 5</c:v>
                </c:pt>
                <c:pt idx="5">
                  <c:v>Zonal 6</c:v>
                </c:pt>
                <c:pt idx="6">
                  <c:v>Zonal 7</c:v>
                </c:pt>
                <c:pt idx="7">
                  <c:v>Zonal 8</c:v>
                </c:pt>
                <c:pt idx="8">
                  <c:v>Zonal 9</c:v>
                </c:pt>
                <c:pt idx="9">
                  <c:v>Sin domicilio asignado</c:v>
                </c:pt>
                <c:pt idx="10">
                  <c:v>Recaudación IVA Total</c:v>
                </c:pt>
                <c:pt idx="11">
                  <c:v>Recaudación Nacional</c:v>
                </c:pt>
                <c:pt idx="12">
                  <c:v>Participación de la Recaudación Nacional</c:v>
                </c:pt>
              </c:strCache>
            </c:strRef>
          </c:cat>
          <c:val>
            <c:numRef>
              <c:f>'R G IVA ZONALES'!$H$7:$H$40</c:f>
              <c:numCache>
                <c:formatCode>0.00%</c:formatCode>
                <c:ptCount val="13"/>
                <c:pt idx="0">
                  <c:v>1.2854263571522941E-2</c:v>
                </c:pt>
                <c:pt idx="1">
                  <c:v>3.2161819316769724E-3</c:v>
                </c:pt>
                <c:pt idx="2">
                  <c:v>3.2514877152650938E-2</c:v>
                </c:pt>
                <c:pt idx="3">
                  <c:v>2.5494721889397932E-2</c:v>
                </c:pt>
                <c:pt idx="4">
                  <c:v>1.0504682982503444E-2</c:v>
                </c:pt>
                <c:pt idx="5">
                  <c:v>5.8761883632268724E-2</c:v>
                </c:pt>
                <c:pt idx="6">
                  <c:v>1.9340499932055239E-2</c:v>
                </c:pt>
                <c:pt idx="7">
                  <c:v>0.31880294305790063</c:v>
                </c:pt>
                <c:pt idx="8">
                  <c:v>0.51846179948147897</c:v>
                </c:pt>
                <c:pt idx="9">
                  <c:v>4.8146368544266532E-5</c:v>
                </c:pt>
                <c:pt idx="10" formatCode="0%">
                  <c:v>1</c:v>
                </c:pt>
              </c:numCache>
            </c:numRef>
          </c:val>
          <c:smooth val="0"/>
          <c:extLst>
            <c:ext xmlns:c16="http://schemas.microsoft.com/office/drawing/2014/chart" uri="{C3380CC4-5D6E-409C-BE32-E72D297353CC}">
              <c16:uniqueId val="{00000005-55A3-4B30-8E50-154BAA8EDEB0}"/>
            </c:ext>
          </c:extLst>
        </c:ser>
        <c:dLbls>
          <c:showLegendKey val="0"/>
          <c:showVal val="0"/>
          <c:showCatName val="0"/>
          <c:showSerName val="0"/>
          <c:showPercent val="0"/>
          <c:showBubbleSize val="0"/>
        </c:dLbls>
        <c:marker val="1"/>
        <c:smooth val="0"/>
        <c:axId val="531609120"/>
        <c:axId val="531608792"/>
      </c:lineChart>
      <c:catAx>
        <c:axId val="5316035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608136"/>
        <c:crosses val="autoZero"/>
        <c:auto val="1"/>
        <c:lblAlgn val="ctr"/>
        <c:lblOffset val="100"/>
        <c:noMultiLvlLbl val="0"/>
      </c:catAx>
      <c:valAx>
        <c:axId val="53160813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603544"/>
        <c:crosses val="autoZero"/>
        <c:crossBetween val="between"/>
      </c:valAx>
      <c:valAx>
        <c:axId val="53160879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609120"/>
        <c:crosses val="max"/>
        <c:crossBetween val="between"/>
      </c:valAx>
      <c:catAx>
        <c:axId val="531609120"/>
        <c:scaling>
          <c:orientation val="minMax"/>
        </c:scaling>
        <c:delete val="1"/>
        <c:axPos val="b"/>
        <c:numFmt formatCode="General" sourceLinked="1"/>
        <c:majorTickMark val="none"/>
        <c:minorTickMark val="none"/>
        <c:tickLblPos val="nextTo"/>
        <c:crossAx val="531608792"/>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Distribución Nacional de Artesanos Catastrados en el RUC -Miles-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'ARTESANOS POR D ZONALES'!$D$3</c:f>
              <c:strCache>
                <c:ptCount val="1"/>
                <c:pt idx="0">
                  <c:v>Ejercicio Fiscal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'ARTESANOS POR D ZONALES'!$C$4:$C$16</c:f>
              <c:strCache>
                <c:ptCount val="13"/>
                <c:pt idx="0">
                  <c:v>Zonal 1</c:v>
                </c:pt>
                <c:pt idx="1">
                  <c:v>Zonal 2</c:v>
                </c:pt>
                <c:pt idx="2">
                  <c:v>Zonal 3</c:v>
                </c:pt>
                <c:pt idx="3">
                  <c:v>Zonal 4</c:v>
                </c:pt>
                <c:pt idx="4">
                  <c:v>Zonal 5</c:v>
                </c:pt>
                <c:pt idx="5">
                  <c:v>Zonal 6</c:v>
                </c:pt>
                <c:pt idx="6">
                  <c:v>Zonal 7</c:v>
                </c:pt>
                <c:pt idx="7">
                  <c:v>Zonal 8</c:v>
                </c:pt>
                <c:pt idx="8">
                  <c:v>Zonal 9</c:v>
                </c:pt>
                <c:pt idx="9">
                  <c:v>Total Nacional</c:v>
                </c:pt>
                <c:pt idx="10">
                  <c:v>Variación 2018-2019</c:v>
                </c:pt>
                <c:pt idx="11">
                  <c:v>Variación 2018-2020</c:v>
                </c:pt>
                <c:pt idx="12">
                  <c:v>Variación 2019-2020</c:v>
                </c:pt>
              </c:strCache>
            </c:strRef>
          </c:cat>
          <c:val>
            <c:numRef>
              <c:f>'ARTESANOS POR D ZONALES'!$D$4:$D$16</c:f>
              <c:numCache>
                <c:formatCode>#,##0</c:formatCode>
                <c:ptCount val="13"/>
                <c:pt idx="0">
                  <c:v>4299</c:v>
                </c:pt>
                <c:pt idx="1">
                  <c:v>598</c:v>
                </c:pt>
                <c:pt idx="2">
                  <c:v>6222</c:v>
                </c:pt>
                <c:pt idx="3">
                  <c:v>7554</c:v>
                </c:pt>
                <c:pt idx="4">
                  <c:v>4004</c:v>
                </c:pt>
                <c:pt idx="5">
                  <c:v>5946</c:v>
                </c:pt>
                <c:pt idx="6">
                  <c:v>4744</c:v>
                </c:pt>
                <c:pt idx="7">
                  <c:v>10648</c:v>
                </c:pt>
                <c:pt idx="8">
                  <c:v>14651</c:v>
                </c:pt>
                <c:pt idx="9">
                  <c:v>58666</c:v>
                </c:pt>
              </c:numCache>
            </c:numRef>
          </c:val>
          <c:extLst>
            <c:ext xmlns:c16="http://schemas.microsoft.com/office/drawing/2014/chart" uri="{C3380CC4-5D6E-409C-BE32-E72D297353CC}">
              <c16:uniqueId val="{00000000-925B-405F-A6E5-BB8FEF1372C4}"/>
            </c:ext>
          </c:extLst>
        </c:ser>
        <c:ser>
          <c:idx val="1"/>
          <c:order val="1"/>
          <c:tx>
            <c:strRef>
              <c:f>'ARTESANOS POR D ZONALES'!$E$3</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'ARTESANOS POR D ZONALES'!$C$4:$C$16</c:f>
              <c:strCache>
                <c:ptCount val="13"/>
                <c:pt idx="0">
                  <c:v>Zonal 1</c:v>
                </c:pt>
                <c:pt idx="1">
                  <c:v>Zonal 2</c:v>
                </c:pt>
                <c:pt idx="2">
                  <c:v>Zonal 3</c:v>
                </c:pt>
                <c:pt idx="3">
                  <c:v>Zonal 4</c:v>
                </c:pt>
                <c:pt idx="4">
                  <c:v>Zonal 5</c:v>
                </c:pt>
                <c:pt idx="5">
                  <c:v>Zonal 6</c:v>
                </c:pt>
                <c:pt idx="6">
                  <c:v>Zonal 7</c:v>
                </c:pt>
                <c:pt idx="7">
                  <c:v>Zonal 8</c:v>
                </c:pt>
                <c:pt idx="8">
                  <c:v>Zonal 9</c:v>
                </c:pt>
                <c:pt idx="9">
                  <c:v>Total Nacional</c:v>
                </c:pt>
                <c:pt idx="10">
                  <c:v>Variación 2018-2019</c:v>
                </c:pt>
                <c:pt idx="11">
                  <c:v>Variación 2018-2020</c:v>
                </c:pt>
                <c:pt idx="12">
                  <c:v>Variación 2019-2020</c:v>
                </c:pt>
              </c:strCache>
            </c:strRef>
          </c:cat>
          <c:val>
            <c:numRef>
              <c:f>'ARTESANOS POR D ZONALES'!$E$4:$E$16</c:f>
              <c:numCache>
                <c:formatCode>0%</c:formatCode>
                <c:ptCount val="13"/>
                <c:pt idx="0">
                  <c:v>7.327924180956602E-2</c:v>
                </c:pt>
                <c:pt idx="1">
                  <c:v>1.0193297651109672E-2</c:v>
                </c:pt>
                <c:pt idx="2">
                  <c:v>0.1060580233866294</c:v>
                </c:pt>
                <c:pt idx="3">
                  <c:v>0.12876282685030513</c:v>
                </c:pt>
                <c:pt idx="4">
                  <c:v>6.8250775576995187E-2</c:v>
                </c:pt>
                <c:pt idx="5">
                  <c:v>0.10135342447073262</c:v>
                </c:pt>
                <c:pt idx="6">
                  <c:v>8.0864555279037256E-2</c:v>
                </c:pt>
                <c:pt idx="7">
                  <c:v>0.18150206252343776</c:v>
                </c:pt>
                <c:pt idx="8">
                  <c:v>0.24973579245218697</c:v>
                </c:pt>
                <c:pt idx="9">
                  <c:v>1</c:v>
                </c:pt>
              </c:numCache>
            </c:numRef>
          </c:val>
          <c:extLst>
            <c:ext xmlns:c16="http://schemas.microsoft.com/office/drawing/2014/chart" uri="{C3380CC4-5D6E-409C-BE32-E72D297353CC}">
              <c16:uniqueId val="{00000001-925B-405F-A6E5-BB8FEF1372C4}"/>
            </c:ext>
          </c:extLst>
        </c:ser>
        <c:ser>
          <c:idx val="2"/>
          <c:order val="2"/>
          <c:tx>
            <c:strRef>
              <c:f>'ARTESANOS POR D ZONALES'!$F$3</c:f>
              <c:strCache>
                <c:ptCount val="1"/>
                <c:pt idx="0">
                  <c:v>Ejercicio Fiscal 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'ARTESANOS POR D ZONALES'!$C$4:$C$16</c:f>
              <c:strCache>
                <c:ptCount val="13"/>
                <c:pt idx="0">
                  <c:v>Zonal 1</c:v>
                </c:pt>
                <c:pt idx="1">
                  <c:v>Zonal 2</c:v>
                </c:pt>
                <c:pt idx="2">
                  <c:v>Zonal 3</c:v>
                </c:pt>
                <c:pt idx="3">
                  <c:v>Zonal 4</c:v>
                </c:pt>
                <c:pt idx="4">
                  <c:v>Zonal 5</c:v>
                </c:pt>
                <c:pt idx="5">
                  <c:v>Zonal 6</c:v>
                </c:pt>
                <c:pt idx="6">
                  <c:v>Zonal 7</c:v>
                </c:pt>
                <c:pt idx="7">
                  <c:v>Zonal 8</c:v>
                </c:pt>
                <c:pt idx="8">
                  <c:v>Zonal 9</c:v>
                </c:pt>
                <c:pt idx="9">
                  <c:v>Total Nacional</c:v>
                </c:pt>
                <c:pt idx="10">
                  <c:v>Variación 2018-2019</c:v>
                </c:pt>
                <c:pt idx="11">
                  <c:v>Variación 2018-2020</c:v>
                </c:pt>
                <c:pt idx="12">
                  <c:v>Variación 2019-2020</c:v>
                </c:pt>
              </c:strCache>
            </c:strRef>
          </c:cat>
          <c:val>
            <c:numRef>
              <c:f>'ARTESANOS POR D ZONALES'!$F$4:$F$16</c:f>
              <c:numCache>
                <c:formatCode>#,##0</c:formatCode>
                <c:ptCount val="13"/>
                <c:pt idx="0">
                  <c:v>5346</c:v>
                </c:pt>
                <c:pt idx="1">
                  <c:v>731</c:v>
                </c:pt>
                <c:pt idx="2">
                  <c:v>7630</c:v>
                </c:pt>
                <c:pt idx="3">
                  <c:v>9137</c:v>
                </c:pt>
                <c:pt idx="4">
                  <c:v>4921</c:v>
                </c:pt>
                <c:pt idx="5">
                  <c:v>7099</c:v>
                </c:pt>
                <c:pt idx="6">
                  <c:v>6148</c:v>
                </c:pt>
                <c:pt idx="7">
                  <c:v>11917</c:v>
                </c:pt>
                <c:pt idx="8">
                  <c:v>16230</c:v>
                </c:pt>
                <c:pt idx="9">
                  <c:v>69159</c:v>
                </c:pt>
                <c:pt idx="10">
                  <c:v>10493</c:v>
                </c:pt>
              </c:numCache>
            </c:numRef>
          </c:val>
          <c:extLst>
            <c:ext xmlns:c16="http://schemas.microsoft.com/office/drawing/2014/chart" uri="{C3380CC4-5D6E-409C-BE32-E72D297353CC}">
              <c16:uniqueId val="{00000002-925B-405F-A6E5-BB8FEF1372C4}"/>
            </c:ext>
          </c:extLst>
        </c:ser>
        <c:ser>
          <c:idx val="3"/>
          <c:order val="3"/>
          <c:tx>
            <c:strRef>
              <c:f>'ARTESANOS POR D ZONALES'!$G$3</c:f>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'ARTESANOS POR D ZONALES'!$C$4:$C$16</c:f>
              <c:strCache>
                <c:ptCount val="13"/>
                <c:pt idx="0">
                  <c:v>Zonal 1</c:v>
                </c:pt>
                <c:pt idx="1">
                  <c:v>Zonal 2</c:v>
                </c:pt>
                <c:pt idx="2">
                  <c:v>Zonal 3</c:v>
                </c:pt>
                <c:pt idx="3">
                  <c:v>Zonal 4</c:v>
                </c:pt>
                <c:pt idx="4">
                  <c:v>Zonal 5</c:v>
                </c:pt>
                <c:pt idx="5">
                  <c:v>Zonal 6</c:v>
                </c:pt>
                <c:pt idx="6">
                  <c:v>Zonal 7</c:v>
                </c:pt>
                <c:pt idx="7">
                  <c:v>Zonal 8</c:v>
                </c:pt>
                <c:pt idx="8">
                  <c:v>Zonal 9</c:v>
                </c:pt>
                <c:pt idx="9">
                  <c:v>Total Nacional</c:v>
                </c:pt>
                <c:pt idx="10">
                  <c:v>Variación 2018-2019</c:v>
                </c:pt>
                <c:pt idx="11">
                  <c:v>Variación 2018-2020</c:v>
                </c:pt>
                <c:pt idx="12">
                  <c:v>Variación 2019-2020</c:v>
                </c:pt>
              </c:strCache>
            </c:strRef>
          </c:cat>
          <c:val>
            <c:numRef>
              <c:f>'ARTESANOS POR D ZONALES'!$G$4:$G$16</c:f>
              <c:numCache>
                <c:formatCode>0%</c:formatCode>
                <c:ptCount val="13"/>
                <c:pt idx="0">
                  <c:v>7.7300134472736731E-2</c:v>
                </c:pt>
                <c:pt idx="1">
                  <c:v>1.0569846296215966E-2</c:v>
                </c:pt>
                <c:pt idx="2">
                  <c:v>0.11032548186063998</c:v>
                </c:pt>
                <c:pt idx="3">
                  <c:v>0.13211584898567069</c:v>
                </c:pt>
                <c:pt idx="4">
                  <c:v>7.1154874998192577E-2</c:v>
                </c:pt>
                <c:pt idx="5">
                  <c:v>0.1026475223759742</c:v>
                </c:pt>
                <c:pt idx="6">
                  <c:v>8.8896600587053023E-2</c:v>
                </c:pt>
                <c:pt idx="7">
                  <c:v>0.17231307566621842</c:v>
                </c:pt>
                <c:pt idx="8">
                  <c:v>0.2346766147572984</c:v>
                </c:pt>
                <c:pt idx="9">
                  <c:v>1</c:v>
                </c:pt>
                <c:pt idx="10" formatCode="0.00%">
                  <c:v>0.15172284156798102</c:v>
                </c:pt>
              </c:numCache>
            </c:numRef>
          </c:val>
          <c:extLst>
            <c:ext xmlns:c16="http://schemas.microsoft.com/office/drawing/2014/chart" uri="{C3380CC4-5D6E-409C-BE32-E72D297353CC}">
              <c16:uniqueId val="{00000003-925B-405F-A6E5-BB8FEF1372C4}"/>
            </c:ext>
          </c:extLst>
        </c:ser>
        <c:ser>
          <c:idx val="4"/>
          <c:order val="4"/>
          <c:tx>
            <c:strRef>
              <c:f>'ARTESANOS POR D ZONALES'!$H$3</c:f>
              <c:strCache>
                <c:ptCount val="1"/>
                <c:pt idx="0">
                  <c:v>Ejercicio Fiscal 2020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'ARTESANOS POR D ZONALES'!$C$4:$C$16</c:f>
              <c:strCache>
                <c:ptCount val="13"/>
                <c:pt idx="0">
                  <c:v>Zonal 1</c:v>
                </c:pt>
                <c:pt idx="1">
                  <c:v>Zonal 2</c:v>
                </c:pt>
                <c:pt idx="2">
                  <c:v>Zonal 3</c:v>
                </c:pt>
                <c:pt idx="3">
                  <c:v>Zonal 4</c:v>
                </c:pt>
                <c:pt idx="4">
                  <c:v>Zonal 5</c:v>
                </c:pt>
                <c:pt idx="5">
                  <c:v>Zonal 6</c:v>
                </c:pt>
                <c:pt idx="6">
                  <c:v>Zonal 7</c:v>
                </c:pt>
                <c:pt idx="7">
                  <c:v>Zonal 8</c:v>
                </c:pt>
                <c:pt idx="8">
                  <c:v>Zonal 9</c:v>
                </c:pt>
                <c:pt idx="9">
                  <c:v>Total Nacional</c:v>
                </c:pt>
                <c:pt idx="10">
                  <c:v>Variación 2018-2019</c:v>
                </c:pt>
                <c:pt idx="11">
                  <c:v>Variación 2018-2020</c:v>
                </c:pt>
                <c:pt idx="12">
                  <c:v>Variación 2019-2020</c:v>
                </c:pt>
              </c:strCache>
            </c:strRef>
          </c:cat>
          <c:val>
            <c:numRef>
              <c:f>'ARTESANOS POR D ZONALES'!$H$4:$H$16</c:f>
              <c:numCache>
                <c:formatCode>#,##0</c:formatCode>
                <c:ptCount val="13"/>
                <c:pt idx="0">
                  <c:v>5875</c:v>
                </c:pt>
                <c:pt idx="1">
                  <c:v>767</c:v>
                </c:pt>
                <c:pt idx="2">
                  <c:v>8258</c:v>
                </c:pt>
                <c:pt idx="3">
                  <c:v>9551</c:v>
                </c:pt>
                <c:pt idx="4">
                  <c:v>5170</c:v>
                </c:pt>
                <c:pt idx="5">
                  <c:v>7452</c:v>
                </c:pt>
                <c:pt idx="6">
                  <c:v>6824</c:v>
                </c:pt>
                <c:pt idx="7">
                  <c:v>12153</c:v>
                </c:pt>
                <c:pt idx="8">
                  <c:v>16376</c:v>
                </c:pt>
                <c:pt idx="9">
                  <c:v>72426</c:v>
                </c:pt>
                <c:pt idx="11">
                  <c:v>13760</c:v>
                </c:pt>
                <c:pt idx="12">
                  <c:v>3267</c:v>
                </c:pt>
              </c:numCache>
            </c:numRef>
          </c:val>
          <c:extLst>
            <c:ext xmlns:c16="http://schemas.microsoft.com/office/drawing/2014/chart" uri="{C3380CC4-5D6E-409C-BE32-E72D297353CC}">
              <c16:uniqueId val="{00000004-925B-405F-A6E5-BB8FEF1372C4}"/>
            </c:ext>
          </c:extLst>
        </c:ser>
        <c:dLbls>
          <c:showLegendKey val="0"/>
          <c:showVal val="0"/>
          <c:showCatName val="0"/>
          <c:showSerName val="0"/>
          <c:showPercent val="0"/>
          <c:showBubbleSize val="0"/>
        </c:dLbls>
        <c:gapWidth val="219"/>
        <c:overlap val="-27"/>
        <c:axId val="534863168"/>
        <c:axId val="534865136"/>
      </c:barChart>
      <c:lineChart>
        <c:grouping val="standard"/>
        <c:varyColors val="0"/>
        <c:ser>
          <c:idx val="5"/>
          <c:order val="5"/>
          <c:tx>
            <c:strRef>
              <c:f>'ARTESANOS POR D ZONALES'!$I$3</c:f>
              <c:strCache>
                <c:ptCount val="1"/>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'ARTESANOS POR D ZONALES'!$C$4:$C$16</c:f>
              <c:strCache>
                <c:ptCount val="13"/>
                <c:pt idx="0">
                  <c:v>Zonal 1</c:v>
                </c:pt>
                <c:pt idx="1">
                  <c:v>Zonal 2</c:v>
                </c:pt>
                <c:pt idx="2">
                  <c:v>Zonal 3</c:v>
                </c:pt>
                <c:pt idx="3">
                  <c:v>Zonal 4</c:v>
                </c:pt>
                <c:pt idx="4">
                  <c:v>Zonal 5</c:v>
                </c:pt>
                <c:pt idx="5">
                  <c:v>Zonal 6</c:v>
                </c:pt>
                <c:pt idx="6">
                  <c:v>Zonal 7</c:v>
                </c:pt>
                <c:pt idx="7">
                  <c:v>Zonal 8</c:v>
                </c:pt>
                <c:pt idx="8">
                  <c:v>Zonal 9</c:v>
                </c:pt>
                <c:pt idx="9">
                  <c:v>Total Nacional</c:v>
                </c:pt>
                <c:pt idx="10">
                  <c:v>Variación 2018-2019</c:v>
                </c:pt>
                <c:pt idx="11">
                  <c:v>Variación 2018-2020</c:v>
                </c:pt>
                <c:pt idx="12">
                  <c:v>Variación 2019-2020</c:v>
                </c:pt>
              </c:strCache>
            </c:strRef>
          </c:cat>
          <c:val>
            <c:numRef>
              <c:f>'ARTESANOS POR D ZONALES'!$I$4:$I$16</c:f>
              <c:numCache>
                <c:formatCode>0%</c:formatCode>
                <c:ptCount val="13"/>
                <c:pt idx="0">
                  <c:v>8.1117278325463227E-2</c:v>
                </c:pt>
                <c:pt idx="1">
                  <c:v>1.059011957032005E-2</c:v>
                </c:pt>
                <c:pt idx="2">
                  <c:v>0.11401982713390219</c:v>
                </c:pt>
                <c:pt idx="3">
                  <c:v>0.13187253196365947</c:v>
                </c:pt>
                <c:pt idx="4">
                  <c:v>7.1383204926407637E-2</c:v>
                </c:pt>
                <c:pt idx="5">
                  <c:v>0.10289122690746418</c:v>
                </c:pt>
                <c:pt idx="6">
                  <c:v>9.4220307624333796E-2</c:v>
                </c:pt>
                <c:pt idx="7">
                  <c:v>0.16779885676414547</c:v>
                </c:pt>
                <c:pt idx="8">
                  <c:v>0.22610664678430398</c:v>
                </c:pt>
                <c:pt idx="9">
                  <c:v>1</c:v>
                </c:pt>
                <c:pt idx="11" formatCode="0.00%">
                  <c:v>0.18998702123546793</c:v>
                </c:pt>
                <c:pt idx="12" formatCode="0.00%">
                  <c:v>4.5108110347112915E-2</c:v>
                </c:pt>
              </c:numCache>
            </c:numRef>
          </c:val>
          <c:smooth val="0"/>
          <c:extLst>
            <c:ext xmlns:c16="http://schemas.microsoft.com/office/drawing/2014/chart" uri="{C3380CC4-5D6E-409C-BE32-E72D297353CC}">
              <c16:uniqueId val="{00000005-925B-405F-A6E5-BB8FEF1372C4}"/>
            </c:ext>
          </c:extLst>
        </c:ser>
        <c:dLbls>
          <c:showLegendKey val="0"/>
          <c:showVal val="0"/>
          <c:showCatName val="0"/>
          <c:showSerName val="0"/>
          <c:showPercent val="0"/>
          <c:showBubbleSize val="0"/>
        </c:dLbls>
        <c:marker val="1"/>
        <c:smooth val="0"/>
        <c:axId val="534871368"/>
        <c:axId val="534870712"/>
      </c:lineChart>
      <c:catAx>
        <c:axId val="5348631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865136"/>
        <c:crosses val="autoZero"/>
        <c:auto val="1"/>
        <c:lblAlgn val="ctr"/>
        <c:lblOffset val="100"/>
        <c:noMultiLvlLbl val="0"/>
      </c:catAx>
      <c:valAx>
        <c:axId val="53486513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863168"/>
        <c:crosses val="autoZero"/>
        <c:crossBetween val="between"/>
      </c:valAx>
      <c:valAx>
        <c:axId val="53487071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871368"/>
        <c:crosses val="max"/>
        <c:crossBetween val="between"/>
      </c:valAx>
      <c:catAx>
        <c:axId val="534871368"/>
        <c:scaling>
          <c:orientation val="minMax"/>
        </c:scaling>
        <c:delete val="1"/>
        <c:axPos val="b"/>
        <c:numFmt formatCode="General" sourceLinked="1"/>
        <c:majorTickMark val="none"/>
        <c:minorTickMark val="none"/>
        <c:tickLblPos val="nextTo"/>
        <c:crossAx val="534870712"/>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800" b="0" i="1" u="none" strike="noStrike" baseline="0" dirty="0"/>
              <a:t>Declaración Nacional Presentada por Artesanos -Miles de Dólares-</a:t>
            </a:r>
            <a:r>
              <a:rPr lang="es-ES" sz="1800" b="0" i="0" u="none" strike="noStrike" baseline="0" dirty="0"/>
              <a:t>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'VALOR FACTURADO 0%'!$D$4:$D$5</c:f>
              <c:strCache>
                <c:ptCount val="2"/>
                <c:pt idx="0">
                  <c:v>Ejercicio Fiscal 2018</c:v>
                </c:pt>
                <c:pt idx="1">
                  <c:v>Ventas 0% (casillero 413)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'VALOR FACTURADO 0%'!$C$6:$C$18</c:f>
              <c:strCache>
                <c:ptCount val="13"/>
                <c:pt idx="0">
                  <c:v>Zonal 1</c:v>
                </c:pt>
                <c:pt idx="1">
                  <c:v>Zonal 2</c:v>
                </c:pt>
                <c:pt idx="2">
                  <c:v>Zonal 3</c:v>
                </c:pt>
                <c:pt idx="3">
                  <c:v>Zonal 4</c:v>
                </c:pt>
                <c:pt idx="4">
                  <c:v>Zonal 5</c:v>
                </c:pt>
                <c:pt idx="5">
                  <c:v>Zonal 6</c:v>
                </c:pt>
                <c:pt idx="6">
                  <c:v>Zonal 7</c:v>
                </c:pt>
                <c:pt idx="7">
                  <c:v>Zonal 8</c:v>
                </c:pt>
                <c:pt idx="8">
                  <c:v>Zonal 9</c:v>
                </c:pt>
                <c:pt idx="9">
                  <c:v>Declaración Total</c:v>
                </c:pt>
                <c:pt idx="10">
                  <c:v>Variación Ventas 2018-2019</c:v>
                </c:pt>
                <c:pt idx="11">
                  <c:v>Variación Ventas 2018-2020</c:v>
                </c:pt>
                <c:pt idx="12">
                  <c:v>Variación Ventas 2019-2020</c:v>
                </c:pt>
              </c:strCache>
            </c:strRef>
          </c:cat>
          <c:val>
            <c:numRef>
              <c:f>'VALOR FACTURADO 0%'!$D$6:$D$18</c:f>
              <c:numCache>
                <c:formatCode>#,##0</c:formatCode>
                <c:ptCount val="13"/>
                <c:pt idx="0">
                  <c:v>71258541.569999993</c:v>
                </c:pt>
                <c:pt idx="1">
                  <c:v>8852449.5500000007</c:v>
                </c:pt>
                <c:pt idx="2">
                  <c:v>115386846.25</c:v>
                </c:pt>
                <c:pt idx="3">
                  <c:v>110723560.36</c:v>
                </c:pt>
                <c:pt idx="4">
                  <c:v>39858826.32</c:v>
                </c:pt>
                <c:pt idx="5">
                  <c:v>102381640.43000001</c:v>
                </c:pt>
                <c:pt idx="6">
                  <c:v>83110215.579999998</c:v>
                </c:pt>
                <c:pt idx="7">
                  <c:v>144315324.03999999</c:v>
                </c:pt>
                <c:pt idx="8">
                  <c:v>237154043.09</c:v>
                </c:pt>
                <c:pt idx="9">
                  <c:v>913041447.19000006</c:v>
                </c:pt>
              </c:numCache>
            </c:numRef>
          </c:val>
          <c:extLst>
            <c:ext xmlns:c16="http://schemas.microsoft.com/office/drawing/2014/chart" uri="{C3380CC4-5D6E-409C-BE32-E72D297353CC}">
              <c16:uniqueId val="{00000000-3C1B-47B8-83AA-AD8A27E52D83}"/>
            </c:ext>
          </c:extLst>
        </c:ser>
        <c:ser>
          <c:idx val="1"/>
          <c:order val="1"/>
          <c:tx>
            <c:strRef>
              <c:f>'VALOR FACTURADO 0%'!$E$4:$E$5</c:f>
              <c:strCache>
                <c:ptCount val="2"/>
                <c:pt idx="0">
                  <c:v>Ejercicio Fiscal 2018</c:v>
                </c:pt>
                <c:pt idx="1">
                  <c:v>Adquisiciones y pagos 12% (casillero 510)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'VALOR FACTURADO 0%'!$C$6:$C$18</c:f>
              <c:strCache>
                <c:ptCount val="13"/>
                <c:pt idx="0">
                  <c:v>Zonal 1</c:v>
                </c:pt>
                <c:pt idx="1">
                  <c:v>Zonal 2</c:v>
                </c:pt>
                <c:pt idx="2">
                  <c:v>Zonal 3</c:v>
                </c:pt>
                <c:pt idx="3">
                  <c:v>Zonal 4</c:v>
                </c:pt>
                <c:pt idx="4">
                  <c:v>Zonal 5</c:v>
                </c:pt>
                <c:pt idx="5">
                  <c:v>Zonal 6</c:v>
                </c:pt>
                <c:pt idx="6">
                  <c:v>Zonal 7</c:v>
                </c:pt>
                <c:pt idx="7">
                  <c:v>Zonal 8</c:v>
                </c:pt>
                <c:pt idx="8">
                  <c:v>Zonal 9</c:v>
                </c:pt>
                <c:pt idx="9">
                  <c:v>Declaración Total</c:v>
                </c:pt>
                <c:pt idx="10">
                  <c:v>Variación Ventas 2018-2019</c:v>
                </c:pt>
                <c:pt idx="11">
                  <c:v>Variación Ventas 2018-2020</c:v>
                </c:pt>
                <c:pt idx="12">
                  <c:v>Variación Ventas 2019-2020</c:v>
                </c:pt>
              </c:strCache>
            </c:strRef>
          </c:cat>
          <c:val>
            <c:numRef>
              <c:f>'VALOR FACTURADO 0%'!$E$6:$E$18</c:f>
              <c:numCache>
                <c:formatCode>#,##0</c:formatCode>
                <c:ptCount val="13"/>
                <c:pt idx="0">
                  <c:v>37965843.619999997</c:v>
                </c:pt>
                <c:pt idx="1">
                  <c:v>6103291.9800000004</c:v>
                </c:pt>
                <c:pt idx="2">
                  <c:v>84825605.890000001</c:v>
                </c:pt>
                <c:pt idx="3">
                  <c:v>50585378.240000002</c:v>
                </c:pt>
                <c:pt idx="4">
                  <c:v>21263079.190000001</c:v>
                </c:pt>
                <c:pt idx="5">
                  <c:v>55368881.93</c:v>
                </c:pt>
                <c:pt idx="6">
                  <c:v>30471702.949999999</c:v>
                </c:pt>
                <c:pt idx="7">
                  <c:v>90555528.310000002</c:v>
                </c:pt>
                <c:pt idx="8">
                  <c:v>145210340.21000001</c:v>
                </c:pt>
                <c:pt idx="9">
                  <c:v>522349652.32000005</c:v>
                </c:pt>
              </c:numCache>
            </c:numRef>
          </c:val>
          <c:extLst>
            <c:ext xmlns:c16="http://schemas.microsoft.com/office/drawing/2014/chart" uri="{C3380CC4-5D6E-409C-BE32-E72D297353CC}">
              <c16:uniqueId val="{00000001-3C1B-47B8-83AA-AD8A27E52D83}"/>
            </c:ext>
          </c:extLst>
        </c:ser>
        <c:ser>
          <c:idx val="2"/>
          <c:order val="2"/>
          <c:tx>
            <c:strRef>
              <c:f>'VALOR FACTURADO 0%'!$F$4:$F$5</c:f>
              <c:strCache>
                <c:ptCount val="2"/>
                <c:pt idx="0">
                  <c:v>Ejercicio Fiscal 2019</c:v>
                </c:pt>
                <c:pt idx="1">
                  <c:v>Ventas 0% (casillero 413)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'VALOR FACTURADO 0%'!$C$6:$C$18</c:f>
              <c:strCache>
                <c:ptCount val="13"/>
                <c:pt idx="0">
                  <c:v>Zonal 1</c:v>
                </c:pt>
                <c:pt idx="1">
                  <c:v>Zonal 2</c:v>
                </c:pt>
                <c:pt idx="2">
                  <c:v>Zonal 3</c:v>
                </c:pt>
                <c:pt idx="3">
                  <c:v>Zonal 4</c:v>
                </c:pt>
                <c:pt idx="4">
                  <c:v>Zonal 5</c:v>
                </c:pt>
                <c:pt idx="5">
                  <c:v>Zonal 6</c:v>
                </c:pt>
                <c:pt idx="6">
                  <c:v>Zonal 7</c:v>
                </c:pt>
                <c:pt idx="7">
                  <c:v>Zonal 8</c:v>
                </c:pt>
                <c:pt idx="8">
                  <c:v>Zonal 9</c:v>
                </c:pt>
                <c:pt idx="9">
                  <c:v>Declaración Total</c:v>
                </c:pt>
                <c:pt idx="10">
                  <c:v>Variación Ventas 2018-2019</c:v>
                </c:pt>
                <c:pt idx="11">
                  <c:v>Variación Ventas 2018-2020</c:v>
                </c:pt>
                <c:pt idx="12">
                  <c:v>Variación Ventas 2019-2020</c:v>
                </c:pt>
              </c:strCache>
            </c:strRef>
          </c:cat>
          <c:val>
            <c:numRef>
              <c:f>'VALOR FACTURADO 0%'!$F$6:$F$18</c:f>
              <c:numCache>
                <c:formatCode>#,##0</c:formatCode>
                <c:ptCount val="13"/>
                <c:pt idx="0">
                  <c:v>93590669.349999994</c:v>
                </c:pt>
                <c:pt idx="1">
                  <c:v>12086618.84</c:v>
                </c:pt>
                <c:pt idx="2">
                  <c:v>157751496.13999999</c:v>
                </c:pt>
                <c:pt idx="3">
                  <c:v>135703248</c:v>
                </c:pt>
                <c:pt idx="4">
                  <c:v>54086597.18</c:v>
                </c:pt>
                <c:pt idx="5">
                  <c:v>130241299.51000001</c:v>
                </c:pt>
                <c:pt idx="6">
                  <c:v>127708684.15000001</c:v>
                </c:pt>
                <c:pt idx="7">
                  <c:v>179090074.47999999</c:v>
                </c:pt>
                <c:pt idx="8">
                  <c:v>294921683.86000001</c:v>
                </c:pt>
                <c:pt idx="9">
                  <c:v>1185180371.51</c:v>
                </c:pt>
                <c:pt idx="10">
                  <c:v>272138924.31999993</c:v>
                </c:pt>
              </c:numCache>
            </c:numRef>
          </c:val>
          <c:extLst>
            <c:ext xmlns:c16="http://schemas.microsoft.com/office/drawing/2014/chart" uri="{C3380CC4-5D6E-409C-BE32-E72D297353CC}">
              <c16:uniqueId val="{00000002-3C1B-47B8-83AA-AD8A27E52D83}"/>
            </c:ext>
          </c:extLst>
        </c:ser>
        <c:ser>
          <c:idx val="3"/>
          <c:order val="3"/>
          <c:tx>
            <c:strRef>
              <c:f>'VALOR FACTURADO 0%'!$G$4:$G$5</c:f>
              <c:strCache>
                <c:ptCount val="2"/>
                <c:pt idx="0">
                  <c:v>Ejercicio Fiscal 2019</c:v>
                </c:pt>
                <c:pt idx="1">
                  <c:v>Adquisiciones y pagos 12% (casillero 510)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'VALOR FACTURADO 0%'!$C$6:$C$18</c:f>
              <c:strCache>
                <c:ptCount val="13"/>
                <c:pt idx="0">
                  <c:v>Zonal 1</c:v>
                </c:pt>
                <c:pt idx="1">
                  <c:v>Zonal 2</c:v>
                </c:pt>
                <c:pt idx="2">
                  <c:v>Zonal 3</c:v>
                </c:pt>
                <c:pt idx="3">
                  <c:v>Zonal 4</c:v>
                </c:pt>
                <c:pt idx="4">
                  <c:v>Zonal 5</c:v>
                </c:pt>
                <c:pt idx="5">
                  <c:v>Zonal 6</c:v>
                </c:pt>
                <c:pt idx="6">
                  <c:v>Zonal 7</c:v>
                </c:pt>
                <c:pt idx="7">
                  <c:v>Zonal 8</c:v>
                </c:pt>
                <c:pt idx="8">
                  <c:v>Zonal 9</c:v>
                </c:pt>
                <c:pt idx="9">
                  <c:v>Declaración Total</c:v>
                </c:pt>
                <c:pt idx="10">
                  <c:v>Variación Ventas 2018-2019</c:v>
                </c:pt>
                <c:pt idx="11">
                  <c:v>Variación Ventas 2018-2020</c:v>
                </c:pt>
                <c:pt idx="12">
                  <c:v>Variación Ventas 2019-2020</c:v>
                </c:pt>
              </c:strCache>
            </c:strRef>
          </c:cat>
          <c:val>
            <c:numRef>
              <c:f>'VALOR FACTURADO 0%'!$G$6:$G$18</c:f>
              <c:numCache>
                <c:formatCode>#,##0</c:formatCode>
                <c:ptCount val="13"/>
                <c:pt idx="0">
                  <c:v>51998847.219999999</c:v>
                </c:pt>
                <c:pt idx="1">
                  <c:v>7816312.6399999997</c:v>
                </c:pt>
                <c:pt idx="2">
                  <c:v>104631485.87</c:v>
                </c:pt>
                <c:pt idx="3">
                  <c:v>64743638.479999997</c:v>
                </c:pt>
                <c:pt idx="4">
                  <c:v>31899590.359999999</c:v>
                </c:pt>
                <c:pt idx="5">
                  <c:v>69606915.319999993</c:v>
                </c:pt>
                <c:pt idx="6">
                  <c:v>45792366.390000001</c:v>
                </c:pt>
                <c:pt idx="7">
                  <c:v>110313186.15000001</c:v>
                </c:pt>
                <c:pt idx="8">
                  <c:v>169238958.62</c:v>
                </c:pt>
                <c:pt idx="9">
                  <c:v>656041301.04999995</c:v>
                </c:pt>
                <c:pt idx="10" formatCode="0.00%">
                  <c:v>0.22961814999794211</c:v>
                </c:pt>
              </c:numCache>
            </c:numRef>
          </c:val>
          <c:extLst>
            <c:ext xmlns:c16="http://schemas.microsoft.com/office/drawing/2014/chart" uri="{C3380CC4-5D6E-409C-BE32-E72D297353CC}">
              <c16:uniqueId val="{00000003-3C1B-47B8-83AA-AD8A27E52D83}"/>
            </c:ext>
          </c:extLst>
        </c:ser>
        <c:ser>
          <c:idx val="4"/>
          <c:order val="4"/>
          <c:tx>
            <c:strRef>
              <c:f>'VALOR FACTURADO 0%'!$H$4:$H$5</c:f>
              <c:strCache>
                <c:ptCount val="2"/>
                <c:pt idx="0">
                  <c:v>Ejercicio Fiscal 2020</c:v>
                </c:pt>
                <c:pt idx="1">
                  <c:v>Ventas 0% (casillero 413)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'VALOR FACTURADO 0%'!$C$6:$C$18</c:f>
              <c:strCache>
                <c:ptCount val="13"/>
                <c:pt idx="0">
                  <c:v>Zonal 1</c:v>
                </c:pt>
                <c:pt idx="1">
                  <c:v>Zonal 2</c:v>
                </c:pt>
                <c:pt idx="2">
                  <c:v>Zonal 3</c:v>
                </c:pt>
                <c:pt idx="3">
                  <c:v>Zonal 4</c:v>
                </c:pt>
                <c:pt idx="4">
                  <c:v>Zonal 5</c:v>
                </c:pt>
                <c:pt idx="5">
                  <c:v>Zonal 6</c:v>
                </c:pt>
                <c:pt idx="6">
                  <c:v>Zonal 7</c:v>
                </c:pt>
                <c:pt idx="7">
                  <c:v>Zonal 8</c:v>
                </c:pt>
                <c:pt idx="8">
                  <c:v>Zonal 9</c:v>
                </c:pt>
                <c:pt idx="9">
                  <c:v>Declaración Total</c:v>
                </c:pt>
                <c:pt idx="10">
                  <c:v>Variación Ventas 2018-2019</c:v>
                </c:pt>
                <c:pt idx="11">
                  <c:v>Variación Ventas 2018-2020</c:v>
                </c:pt>
                <c:pt idx="12">
                  <c:v>Variación Ventas 2019-2020</c:v>
                </c:pt>
              </c:strCache>
            </c:strRef>
          </c:cat>
          <c:val>
            <c:numRef>
              <c:f>'VALOR FACTURADO 0%'!$H$6:$H$18</c:f>
              <c:numCache>
                <c:formatCode>#,##0</c:formatCode>
                <c:ptCount val="13"/>
                <c:pt idx="0">
                  <c:v>61582625.75</c:v>
                </c:pt>
                <c:pt idx="1">
                  <c:v>6907275.96</c:v>
                </c:pt>
                <c:pt idx="2">
                  <c:v>114805885.40000001</c:v>
                </c:pt>
                <c:pt idx="3">
                  <c:v>105804443.59999999</c:v>
                </c:pt>
                <c:pt idx="4">
                  <c:v>39336936.140000001</c:v>
                </c:pt>
                <c:pt idx="5">
                  <c:v>90904708.549999997</c:v>
                </c:pt>
                <c:pt idx="6">
                  <c:v>87653360.090000004</c:v>
                </c:pt>
                <c:pt idx="7">
                  <c:v>134087958.56999999</c:v>
                </c:pt>
                <c:pt idx="8">
                  <c:v>181379779.22999999</c:v>
                </c:pt>
                <c:pt idx="9">
                  <c:v>822462973.28999996</c:v>
                </c:pt>
                <c:pt idx="11">
                  <c:v>-90578473.900000095</c:v>
                </c:pt>
                <c:pt idx="12">
                  <c:v>-362717398.22000003</c:v>
                </c:pt>
              </c:numCache>
            </c:numRef>
          </c:val>
          <c:extLst>
            <c:ext xmlns:c16="http://schemas.microsoft.com/office/drawing/2014/chart" uri="{C3380CC4-5D6E-409C-BE32-E72D297353CC}">
              <c16:uniqueId val="{00000004-3C1B-47B8-83AA-AD8A27E52D83}"/>
            </c:ext>
          </c:extLst>
        </c:ser>
        <c:ser>
          <c:idx val="5"/>
          <c:order val="5"/>
          <c:tx>
            <c:strRef>
              <c:f>'VALOR FACTURADO 0%'!$I$4:$I$5</c:f>
              <c:strCache>
                <c:ptCount val="2"/>
                <c:pt idx="0">
                  <c:v>Ejercicio Fiscal 2020</c:v>
                </c:pt>
                <c:pt idx="1">
                  <c:v>Adquisiciones y pagos 12% (casillero 510)</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'VALOR FACTURADO 0%'!$C$6:$C$18</c:f>
              <c:strCache>
                <c:ptCount val="13"/>
                <c:pt idx="0">
                  <c:v>Zonal 1</c:v>
                </c:pt>
                <c:pt idx="1">
                  <c:v>Zonal 2</c:v>
                </c:pt>
                <c:pt idx="2">
                  <c:v>Zonal 3</c:v>
                </c:pt>
                <c:pt idx="3">
                  <c:v>Zonal 4</c:v>
                </c:pt>
                <c:pt idx="4">
                  <c:v>Zonal 5</c:v>
                </c:pt>
                <c:pt idx="5">
                  <c:v>Zonal 6</c:v>
                </c:pt>
                <c:pt idx="6">
                  <c:v>Zonal 7</c:v>
                </c:pt>
                <c:pt idx="7">
                  <c:v>Zonal 8</c:v>
                </c:pt>
                <c:pt idx="8">
                  <c:v>Zonal 9</c:v>
                </c:pt>
                <c:pt idx="9">
                  <c:v>Declaración Total</c:v>
                </c:pt>
                <c:pt idx="10">
                  <c:v>Variación Ventas 2018-2019</c:v>
                </c:pt>
                <c:pt idx="11">
                  <c:v>Variación Ventas 2018-2020</c:v>
                </c:pt>
                <c:pt idx="12">
                  <c:v>Variación Ventas 2019-2020</c:v>
                </c:pt>
              </c:strCache>
            </c:strRef>
          </c:cat>
          <c:val>
            <c:numRef>
              <c:f>'VALOR FACTURADO 0%'!$I$6:$I$18</c:f>
              <c:numCache>
                <c:formatCode>#,##0</c:formatCode>
                <c:ptCount val="13"/>
                <c:pt idx="0">
                  <c:v>40012718.899999999</c:v>
                </c:pt>
                <c:pt idx="1">
                  <c:v>5473736.3799999999</c:v>
                </c:pt>
                <c:pt idx="2">
                  <c:v>69370103.459999993</c:v>
                </c:pt>
                <c:pt idx="3">
                  <c:v>47176297.469999999</c:v>
                </c:pt>
                <c:pt idx="4">
                  <c:v>26652598.800000001</c:v>
                </c:pt>
                <c:pt idx="5">
                  <c:v>53732802.270000003</c:v>
                </c:pt>
                <c:pt idx="6">
                  <c:v>38835399.950000003</c:v>
                </c:pt>
                <c:pt idx="7">
                  <c:v>83061640.079999998</c:v>
                </c:pt>
                <c:pt idx="8">
                  <c:v>113574305.06999999</c:v>
                </c:pt>
                <c:pt idx="9">
                  <c:v>477889602.38</c:v>
                </c:pt>
                <c:pt idx="11" formatCode="0.00%">
                  <c:v>-7.6425897759846456E-2</c:v>
                </c:pt>
                <c:pt idx="12" formatCode="0.00%">
                  <c:v>-0.30604404775778854</c:v>
                </c:pt>
              </c:numCache>
            </c:numRef>
          </c:val>
          <c:extLst>
            <c:ext xmlns:c16="http://schemas.microsoft.com/office/drawing/2014/chart" uri="{C3380CC4-5D6E-409C-BE32-E72D297353CC}">
              <c16:uniqueId val="{00000005-3C1B-47B8-83AA-AD8A27E52D83}"/>
            </c:ext>
          </c:extLst>
        </c:ser>
        <c:dLbls>
          <c:showLegendKey val="0"/>
          <c:showVal val="0"/>
          <c:showCatName val="0"/>
          <c:showSerName val="0"/>
          <c:showPercent val="0"/>
          <c:showBubbleSize val="0"/>
        </c:dLbls>
        <c:gapWidth val="100"/>
        <c:overlap val="-24"/>
        <c:axId val="513523808"/>
        <c:axId val="513524136"/>
      </c:barChart>
      <c:catAx>
        <c:axId val="5135238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3524136"/>
        <c:crosses val="autoZero"/>
        <c:auto val="1"/>
        <c:lblAlgn val="ctr"/>
        <c:lblOffset val="100"/>
        <c:noMultiLvlLbl val="0"/>
      </c:catAx>
      <c:valAx>
        <c:axId val="51352413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352380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Incidencia Recaudatoria de IVA en las Direcciones Zonales. Ejercicio Fiscal 2018 -Miles de Dólares-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'INCIDENCIA R DE IVA'!$D$4</c:f>
              <c:strCache>
                <c:ptCount val="1"/>
                <c:pt idx="0">
                  <c:v>Ventas 12% (casillero 411) (a)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IVA'!$C$5:$C$14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IVA'!$D$5:$D$14</c:f>
              <c:numCache>
                <c:formatCode>#,##0</c:formatCode>
                <c:ptCount val="10"/>
                <c:pt idx="0">
                  <c:v>71258541.569999993</c:v>
                </c:pt>
                <c:pt idx="1">
                  <c:v>8852449.5500000007</c:v>
                </c:pt>
                <c:pt idx="2">
                  <c:v>115386846.25</c:v>
                </c:pt>
                <c:pt idx="3">
                  <c:v>110723560.36</c:v>
                </c:pt>
                <c:pt idx="4">
                  <c:v>39858826.32</c:v>
                </c:pt>
                <c:pt idx="5">
                  <c:v>102381640.43000001</c:v>
                </c:pt>
                <c:pt idx="6">
                  <c:v>83110215.579999998</c:v>
                </c:pt>
                <c:pt idx="7">
                  <c:v>144315324.03999999</c:v>
                </c:pt>
                <c:pt idx="8">
                  <c:v>237154043.09</c:v>
                </c:pt>
                <c:pt idx="9">
                  <c:v>913041447.19000006</c:v>
                </c:pt>
              </c:numCache>
            </c:numRef>
          </c:val>
          <c:extLst>
            <c:ext xmlns:c16="http://schemas.microsoft.com/office/drawing/2014/chart" uri="{C3380CC4-5D6E-409C-BE32-E72D297353CC}">
              <c16:uniqueId val="{00000000-308E-4270-AB36-4AE9D127125B}"/>
            </c:ext>
          </c:extLst>
        </c:ser>
        <c:ser>
          <c:idx val="1"/>
          <c:order val="1"/>
          <c:tx>
            <c:strRef>
              <c:f>'INCIDENCIA R DE IVA'!$E$4</c:f>
              <c:strCache>
                <c:ptCount val="1"/>
                <c:pt idx="0">
                  <c:v>Adquisiciones y pagos 12% (casillero 510) (b)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IVA'!$C$5:$C$14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IVA'!$E$5:$E$14</c:f>
              <c:numCache>
                <c:formatCode>#,##0</c:formatCode>
                <c:ptCount val="10"/>
                <c:pt idx="0">
                  <c:v>37965843.619999997</c:v>
                </c:pt>
                <c:pt idx="1">
                  <c:v>6103291.9800000004</c:v>
                </c:pt>
                <c:pt idx="2">
                  <c:v>84825605.890000001</c:v>
                </c:pt>
                <c:pt idx="3">
                  <c:v>50585378.240000002</c:v>
                </c:pt>
                <c:pt idx="4">
                  <c:v>21263079.190000001</c:v>
                </c:pt>
                <c:pt idx="5">
                  <c:v>55368881.93</c:v>
                </c:pt>
                <c:pt idx="6">
                  <c:v>30471702.949999999</c:v>
                </c:pt>
                <c:pt idx="7">
                  <c:v>90555528.310000002</c:v>
                </c:pt>
                <c:pt idx="8">
                  <c:v>145210340.21000001</c:v>
                </c:pt>
                <c:pt idx="9">
                  <c:v>522349652.32000005</c:v>
                </c:pt>
              </c:numCache>
            </c:numRef>
          </c:val>
          <c:extLst>
            <c:ext xmlns:c16="http://schemas.microsoft.com/office/drawing/2014/chart" uri="{C3380CC4-5D6E-409C-BE32-E72D297353CC}">
              <c16:uniqueId val="{00000001-308E-4270-AB36-4AE9D127125B}"/>
            </c:ext>
          </c:extLst>
        </c:ser>
        <c:ser>
          <c:idx val="2"/>
          <c:order val="2"/>
          <c:tx>
            <c:strRef>
              <c:f>'INCIDENCIA R DE IVA'!$F$4</c:f>
              <c:strCache>
                <c:ptCount val="1"/>
                <c:pt idx="0">
                  <c:v>IVA Ventas (c) = a * 12%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IVA'!$C$5:$C$14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IVA'!$F$5:$F$14</c:f>
              <c:numCache>
                <c:formatCode>#,##0</c:formatCode>
                <c:ptCount val="10"/>
                <c:pt idx="0">
                  <c:v>8551024.9883999992</c:v>
                </c:pt>
                <c:pt idx="1">
                  <c:v>1062293.946</c:v>
                </c:pt>
                <c:pt idx="2">
                  <c:v>13846421.549999999</c:v>
                </c:pt>
                <c:pt idx="3">
                  <c:v>13286827.243199999</c:v>
                </c:pt>
                <c:pt idx="4">
                  <c:v>4783059.1584000001</c:v>
                </c:pt>
                <c:pt idx="5">
                  <c:v>12285796.851600001</c:v>
                </c:pt>
                <c:pt idx="6">
                  <c:v>9973225.8695999999</c:v>
                </c:pt>
                <c:pt idx="7">
                  <c:v>17317838.884799998</c:v>
                </c:pt>
                <c:pt idx="8">
                  <c:v>28458485.1708</c:v>
                </c:pt>
                <c:pt idx="9">
                  <c:v>109564973.66279998</c:v>
                </c:pt>
              </c:numCache>
            </c:numRef>
          </c:val>
          <c:extLst>
            <c:ext xmlns:c16="http://schemas.microsoft.com/office/drawing/2014/chart" uri="{C3380CC4-5D6E-409C-BE32-E72D297353CC}">
              <c16:uniqueId val="{00000002-308E-4270-AB36-4AE9D127125B}"/>
            </c:ext>
          </c:extLst>
        </c:ser>
        <c:ser>
          <c:idx val="3"/>
          <c:order val="3"/>
          <c:tx>
            <c:strRef>
              <c:f>'INCIDENCIA R DE IVA'!$G$4</c:f>
              <c:strCache>
                <c:ptCount val="1"/>
                <c:pt idx="0">
                  <c:v>IVA Compras (d) = b * 12%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IVA'!$C$5:$C$14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IVA'!$G$5:$G$14</c:f>
              <c:numCache>
                <c:formatCode>#,##0</c:formatCode>
                <c:ptCount val="10"/>
                <c:pt idx="0">
                  <c:v>4555901.2343999995</c:v>
                </c:pt>
                <c:pt idx="1">
                  <c:v>732395.03760000004</c:v>
                </c:pt>
                <c:pt idx="2">
                  <c:v>10179072.706799999</c:v>
                </c:pt>
                <c:pt idx="3">
                  <c:v>6070245.3887999998</c:v>
                </c:pt>
                <c:pt idx="4">
                  <c:v>2551569.5027999999</c:v>
                </c:pt>
                <c:pt idx="5">
                  <c:v>6644265.8316000002</c:v>
                </c:pt>
                <c:pt idx="6">
                  <c:v>3656604.3539999998</c:v>
                </c:pt>
                <c:pt idx="7">
                  <c:v>10866663.3972</c:v>
                </c:pt>
                <c:pt idx="8">
                  <c:v>17425240.825199999</c:v>
                </c:pt>
                <c:pt idx="9">
                  <c:v>62681958.278399996</c:v>
                </c:pt>
              </c:numCache>
            </c:numRef>
          </c:val>
          <c:extLst>
            <c:ext xmlns:c16="http://schemas.microsoft.com/office/drawing/2014/chart" uri="{C3380CC4-5D6E-409C-BE32-E72D297353CC}">
              <c16:uniqueId val="{00000003-308E-4270-AB36-4AE9D127125B}"/>
            </c:ext>
          </c:extLst>
        </c:ser>
        <c:ser>
          <c:idx val="4"/>
          <c:order val="4"/>
          <c:tx>
            <c:strRef>
              <c:f>'INCIDENCIA R DE IVA'!$H$4</c:f>
              <c:strCache>
                <c:ptCount val="1"/>
                <c:pt idx="0">
                  <c:v>IVA a Pagar (e) = c - 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IVA'!$C$5:$C$14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IVA'!$H$5:$H$14</c:f>
              <c:numCache>
                <c:formatCode>#,##0</c:formatCode>
                <c:ptCount val="10"/>
                <c:pt idx="0">
                  <c:v>3995123.7539999997</c:v>
                </c:pt>
                <c:pt idx="1">
                  <c:v>329898.90839999996</c:v>
                </c:pt>
                <c:pt idx="2">
                  <c:v>3667348.8432</c:v>
                </c:pt>
                <c:pt idx="3">
                  <c:v>7216581.8543999987</c:v>
                </c:pt>
                <c:pt idx="4">
                  <c:v>2231489.6556000002</c:v>
                </c:pt>
                <c:pt idx="5">
                  <c:v>5641531.0200000005</c:v>
                </c:pt>
                <c:pt idx="6">
                  <c:v>6316621.5155999996</c:v>
                </c:pt>
                <c:pt idx="7">
                  <c:v>6451175.4875999987</c:v>
                </c:pt>
                <c:pt idx="8">
                  <c:v>11033244.345600002</c:v>
                </c:pt>
                <c:pt idx="9">
                  <c:v>46883015.384400003</c:v>
                </c:pt>
              </c:numCache>
            </c:numRef>
          </c:val>
          <c:extLst>
            <c:ext xmlns:c16="http://schemas.microsoft.com/office/drawing/2014/chart" uri="{C3380CC4-5D6E-409C-BE32-E72D297353CC}">
              <c16:uniqueId val="{00000004-308E-4270-AB36-4AE9D127125B}"/>
            </c:ext>
          </c:extLst>
        </c:ser>
        <c:dLbls>
          <c:showLegendKey val="0"/>
          <c:showVal val="0"/>
          <c:showCatName val="0"/>
          <c:showSerName val="0"/>
          <c:showPercent val="0"/>
          <c:showBubbleSize val="0"/>
        </c:dLbls>
        <c:gapWidth val="219"/>
        <c:overlap val="-27"/>
        <c:axId val="516900712"/>
        <c:axId val="516902352"/>
      </c:barChart>
      <c:lineChart>
        <c:grouping val="standard"/>
        <c:varyColors val="0"/>
        <c:ser>
          <c:idx val="5"/>
          <c:order val="5"/>
          <c:tx>
            <c:strRef>
              <c:f>'INCIDENCIA R DE IVA'!$I$4</c:f>
              <c:strCache>
                <c:ptCount val="1"/>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'INCIDENCIA R DE IVA'!$C$5:$C$14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IVA'!$I$5:$I$14</c:f>
              <c:numCache>
                <c:formatCode>0.00%</c:formatCode>
                <c:ptCount val="10"/>
                <c:pt idx="0">
                  <c:v>8.521473546962488E-2</c:v>
                </c:pt>
                <c:pt idx="1">
                  <c:v>7.0366401498520408E-3</c:v>
                </c:pt>
                <c:pt idx="2">
                  <c:v>7.8223399521786835E-2</c:v>
                </c:pt>
                <c:pt idx="3">
                  <c:v>0.15392742542753055</c:v>
                </c:pt>
                <c:pt idx="4">
                  <c:v>4.7596973814583457E-2</c:v>
                </c:pt>
                <c:pt idx="5">
                  <c:v>0.12033208559100447</c:v>
                </c:pt>
                <c:pt idx="6">
                  <c:v>0.13473155392862832</c:v>
                </c:pt>
                <c:pt idx="7">
                  <c:v>0.13760154791038851</c:v>
                </c:pt>
                <c:pt idx="8">
                  <c:v>0.23533563818660089</c:v>
                </c:pt>
                <c:pt idx="9" formatCode="0%">
                  <c:v>0.99999999999999989</c:v>
                </c:pt>
              </c:numCache>
            </c:numRef>
          </c:val>
          <c:smooth val="0"/>
          <c:extLst>
            <c:ext xmlns:c16="http://schemas.microsoft.com/office/drawing/2014/chart" uri="{C3380CC4-5D6E-409C-BE32-E72D297353CC}">
              <c16:uniqueId val="{00000005-308E-4270-AB36-4AE9D127125B}"/>
            </c:ext>
          </c:extLst>
        </c:ser>
        <c:dLbls>
          <c:showLegendKey val="0"/>
          <c:showVal val="0"/>
          <c:showCatName val="0"/>
          <c:showSerName val="0"/>
          <c:showPercent val="0"/>
          <c:showBubbleSize val="0"/>
        </c:dLbls>
        <c:marker val="1"/>
        <c:smooth val="0"/>
        <c:axId val="441788344"/>
        <c:axId val="516901696"/>
      </c:lineChart>
      <c:catAx>
        <c:axId val="5169007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6902352"/>
        <c:crosses val="autoZero"/>
        <c:auto val="1"/>
        <c:lblAlgn val="ctr"/>
        <c:lblOffset val="100"/>
        <c:noMultiLvlLbl val="0"/>
      </c:catAx>
      <c:valAx>
        <c:axId val="5169023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16900712"/>
        <c:crosses val="autoZero"/>
        <c:crossBetween val="between"/>
      </c:valAx>
      <c:valAx>
        <c:axId val="51690169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1788344"/>
        <c:crosses val="max"/>
        <c:crossBetween val="between"/>
      </c:valAx>
      <c:catAx>
        <c:axId val="441788344"/>
        <c:scaling>
          <c:orientation val="minMax"/>
        </c:scaling>
        <c:delete val="1"/>
        <c:axPos val="b"/>
        <c:numFmt formatCode="General" sourceLinked="1"/>
        <c:majorTickMark val="none"/>
        <c:minorTickMark val="none"/>
        <c:tickLblPos val="nextTo"/>
        <c:crossAx val="516901696"/>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Incidencia Recaudatoria de IVA en las Direcciones Zonales. Ejercicio Fiscal 2019 -Miles de Dólares-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'INCIDENCIA R DE IVA'!$L$4</c:f>
              <c:strCache>
                <c:ptCount val="1"/>
                <c:pt idx="0">
                  <c:v>Ventas 12% (casillero 411) (a)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IVA'!$K$5:$K$14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IVA'!$L$5:$L$14</c:f>
              <c:numCache>
                <c:formatCode>#,##0</c:formatCode>
                <c:ptCount val="10"/>
                <c:pt idx="0">
                  <c:v>93590669.349999994</c:v>
                </c:pt>
                <c:pt idx="1">
                  <c:v>12086618.84</c:v>
                </c:pt>
                <c:pt idx="2">
                  <c:v>157751496.13999999</c:v>
                </c:pt>
                <c:pt idx="3">
                  <c:v>135703248</c:v>
                </c:pt>
                <c:pt idx="4">
                  <c:v>54086597.18</c:v>
                </c:pt>
                <c:pt idx="5">
                  <c:v>130241299.51000001</c:v>
                </c:pt>
                <c:pt idx="6">
                  <c:v>127708684.15000001</c:v>
                </c:pt>
                <c:pt idx="7">
                  <c:v>179090074.47999999</c:v>
                </c:pt>
                <c:pt idx="8">
                  <c:v>294921683.86000001</c:v>
                </c:pt>
                <c:pt idx="9">
                  <c:v>1185180371.51</c:v>
                </c:pt>
              </c:numCache>
            </c:numRef>
          </c:val>
          <c:extLst>
            <c:ext xmlns:c16="http://schemas.microsoft.com/office/drawing/2014/chart" uri="{C3380CC4-5D6E-409C-BE32-E72D297353CC}">
              <c16:uniqueId val="{00000000-AC62-4359-8C83-1A07A0F24D66}"/>
            </c:ext>
          </c:extLst>
        </c:ser>
        <c:ser>
          <c:idx val="1"/>
          <c:order val="1"/>
          <c:tx>
            <c:strRef>
              <c:f>'INCIDENCIA R DE IVA'!$M$4</c:f>
              <c:strCache>
                <c:ptCount val="1"/>
                <c:pt idx="0">
                  <c:v>Adquisiciones y pagos 12% (casillero 510) (b)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IVA'!$K$5:$K$14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IVA'!$M$5:$M$14</c:f>
              <c:numCache>
                <c:formatCode>#,##0</c:formatCode>
                <c:ptCount val="10"/>
                <c:pt idx="0">
                  <c:v>51998847.219999999</c:v>
                </c:pt>
                <c:pt idx="1">
                  <c:v>7816312.6399999997</c:v>
                </c:pt>
                <c:pt idx="2">
                  <c:v>104631485.87</c:v>
                </c:pt>
                <c:pt idx="3">
                  <c:v>64743638.479999997</c:v>
                </c:pt>
                <c:pt idx="4">
                  <c:v>31899590.359999999</c:v>
                </c:pt>
                <c:pt idx="5">
                  <c:v>69606915.319999993</c:v>
                </c:pt>
                <c:pt idx="6">
                  <c:v>45792366.390000001</c:v>
                </c:pt>
                <c:pt idx="7">
                  <c:v>110313186.15000001</c:v>
                </c:pt>
                <c:pt idx="8">
                  <c:v>169238958.62</c:v>
                </c:pt>
                <c:pt idx="9">
                  <c:v>656041301.04999995</c:v>
                </c:pt>
              </c:numCache>
            </c:numRef>
          </c:val>
          <c:extLst>
            <c:ext xmlns:c16="http://schemas.microsoft.com/office/drawing/2014/chart" uri="{C3380CC4-5D6E-409C-BE32-E72D297353CC}">
              <c16:uniqueId val="{00000001-AC62-4359-8C83-1A07A0F24D66}"/>
            </c:ext>
          </c:extLst>
        </c:ser>
        <c:ser>
          <c:idx val="2"/>
          <c:order val="2"/>
          <c:tx>
            <c:strRef>
              <c:f>'INCIDENCIA R DE IVA'!$N$4</c:f>
              <c:strCache>
                <c:ptCount val="1"/>
                <c:pt idx="0">
                  <c:v>IVA Ventas (c) = a * 12%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IVA'!$K$5:$K$14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IVA'!$N$5:$N$14</c:f>
              <c:numCache>
                <c:formatCode>#,##0</c:formatCode>
                <c:ptCount val="10"/>
                <c:pt idx="0">
                  <c:v>11230880.321999999</c:v>
                </c:pt>
                <c:pt idx="1">
                  <c:v>1450394.2607999998</c:v>
                </c:pt>
                <c:pt idx="2">
                  <c:v>18930179.536799997</c:v>
                </c:pt>
                <c:pt idx="3">
                  <c:v>16284389.76</c:v>
                </c:pt>
                <c:pt idx="4">
                  <c:v>6490391.6615999993</c:v>
                </c:pt>
                <c:pt idx="5">
                  <c:v>15628955.941199999</c:v>
                </c:pt>
                <c:pt idx="6">
                  <c:v>15325042.097999999</c:v>
                </c:pt>
                <c:pt idx="7">
                  <c:v>21490808.937599998</c:v>
                </c:pt>
                <c:pt idx="8">
                  <c:v>35390602.063199997</c:v>
                </c:pt>
                <c:pt idx="9">
                  <c:v>142221644.5812</c:v>
                </c:pt>
              </c:numCache>
            </c:numRef>
          </c:val>
          <c:extLst>
            <c:ext xmlns:c16="http://schemas.microsoft.com/office/drawing/2014/chart" uri="{C3380CC4-5D6E-409C-BE32-E72D297353CC}">
              <c16:uniqueId val="{00000002-AC62-4359-8C83-1A07A0F24D66}"/>
            </c:ext>
          </c:extLst>
        </c:ser>
        <c:ser>
          <c:idx val="3"/>
          <c:order val="3"/>
          <c:tx>
            <c:strRef>
              <c:f>'INCIDENCIA R DE IVA'!$O$4</c:f>
              <c:strCache>
                <c:ptCount val="1"/>
                <c:pt idx="0">
                  <c:v>IVA Compras (d) = b * 12%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IVA'!$K$5:$K$14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IVA'!$O$5:$O$14</c:f>
              <c:numCache>
                <c:formatCode>#,##0</c:formatCode>
                <c:ptCount val="10"/>
                <c:pt idx="0">
                  <c:v>6239861.6663999995</c:v>
                </c:pt>
                <c:pt idx="1">
                  <c:v>937957.51679999998</c:v>
                </c:pt>
                <c:pt idx="2">
                  <c:v>12555778.304400001</c:v>
                </c:pt>
                <c:pt idx="3">
                  <c:v>7769236.6175999995</c:v>
                </c:pt>
                <c:pt idx="4">
                  <c:v>3827950.8432</c:v>
                </c:pt>
                <c:pt idx="5">
                  <c:v>8352829.8383999988</c:v>
                </c:pt>
                <c:pt idx="6">
                  <c:v>5495083.9667999996</c:v>
                </c:pt>
                <c:pt idx="7">
                  <c:v>13237582.338</c:v>
                </c:pt>
                <c:pt idx="8">
                  <c:v>20308675.034400001</c:v>
                </c:pt>
                <c:pt idx="9">
                  <c:v>78724956.125999987</c:v>
                </c:pt>
              </c:numCache>
            </c:numRef>
          </c:val>
          <c:extLst>
            <c:ext xmlns:c16="http://schemas.microsoft.com/office/drawing/2014/chart" uri="{C3380CC4-5D6E-409C-BE32-E72D297353CC}">
              <c16:uniqueId val="{00000003-AC62-4359-8C83-1A07A0F24D66}"/>
            </c:ext>
          </c:extLst>
        </c:ser>
        <c:ser>
          <c:idx val="4"/>
          <c:order val="4"/>
          <c:tx>
            <c:strRef>
              <c:f>'INCIDENCIA R DE IVA'!$P$4</c:f>
              <c:strCache>
                <c:ptCount val="1"/>
                <c:pt idx="0">
                  <c:v>IVA a Pagar (e) = c - 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IVA'!$K$5:$K$14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IVA'!$P$5:$P$14</c:f>
              <c:numCache>
                <c:formatCode>#,##0</c:formatCode>
                <c:ptCount val="10"/>
                <c:pt idx="0">
                  <c:v>4991018.6555999992</c:v>
                </c:pt>
                <c:pt idx="1">
                  <c:v>512436.74399999983</c:v>
                </c:pt>
                <c:pt idx="2">
                  <c:v>6374401.2323999964</c:v>
                </c:pt>
                <c:pt idx="3">
                  <c:v>8515153.1424000002</c:v>
                </c:pt>
                <c:pt idx="4">
                  <c:v>2662440.8183999993</c:v>
                </c:pt>
                <c:pt idx="5">
                  <c:v>7276126.1028000005</c:v>
                </c:pt>
                <c:pt idx="6">
                  <c:v>9829958.1312000006</c:v>
                </c:pt>
                <c:pt idx="7">
                  <c:v>8253226.5995999984</c:v>
                </c:pt>
                <c:pt idx="8">
                  <c:v>15081927.028799996</c:v>
                </c:pt>
                <c:pt idx="9">
                  <c:v>63496688.455199987</c:v>
                </c:pt>
              </c:numCache>
            </c:numRef>
          </c:val>
          <c:extLst>
            <c:ext xmlns:c16="http://schemas.microsoft.com/office/drawing/2014/chart" uri="{C3380CC4-5D6E-409C-BE32-E72D297353CC}">
              <c16:uniqueId val="{00000004-AC62-4359-8C83-1A07A0F24D66}"/>
            </c:ext>
          </c:extLst>
        </c:ser>
        <c:dLbls>
          <c:showLegendKey val="0"/>
          <c:showVal val="0"/>
          <c:showCatName val="0"/>
          <c:showSerName val="0"/>
          <c:showPercent val="0"/>
          <c:showBubbleSize val="0"/>
        </c:dLbls>
        <c:gapWidth val="219"/>
        <c:overlap val="-27"/>
        <c:axId val="97701656"/>
        <c:axId val="97701328"/>
      </c:barChart>
      <c:lineChart>
        <c:grouping val="standard"/>
        <c:varyColors val="0"/>
        <c:ser>
          <c:idx val="5"/>
          <c:order val="5"/>
          <c:tx>
            <c:strRef>
              <c:f>'INCIDENCIA R DE IVA'!$Q$4</c:f>
              <c:strCache>
                <c:ptCount val="1"/>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'INCIDENCIA R DE IVA'!$K$5:$K$14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IVA'!$Q$5:$Q$14</c:f>
              <c:numCache>
                <c:formatCode>0.00%</c:formatCode>
                <c:ptCount val="10"/>
                <c:pt idx="0">
                  <c:v>7.8602818147302383E-2</c:v>
                </c:pt>
                <c:pt idx="1">
                  <c:v>8.0702908524363272E-3</c:v>
                </c:pt>
                <c:pt idx="2">
                  <c:v>0.10038950672045595</c:v>
                </c:pt>
                <c:pt idx="3">
                  <c:v>0.13410389344017298</c:v>
                </c:pt>
                <c:pt idx="4">
                  <c:v>4.1930388547404031E-2</c:v>
                </c:pt>
                <c:pt idx="5">
                  <c:v>0.11459063897377361</c:v>
                </c:pt>
                <c:pt idx="6">
                  <c:v>0.15481056367428542</c:v>
                </c:pt>
                <c:pt idx="7">
                  <c:v>0.1299788508722475</c:v>
                </c:pt>
                <c:pt idx="8">
                  <c:v>0.23752304877192187</c:v>
                </c:pt>
                <c:pt idx="9" formatCode="0%">
                  <c:v>1</c:v>
                </c:pt>
              </c:numCache>
            </c:numRef>
          </c:val>
          <c:smooth val="0"/>
          <c:extLst>
            <c:ext xmlns:c16="http://schemas.microsoft.com/office/drawing/2014/chart" uri="{C3380CC4-5D6E-409C-BE32-E72D297353CC}">
              <c16:uniqueId val="{00000005-AC62-4359-8C83-1A07A0F24D66}"/>
            </c:ext>
          </c:extLst>
        </c:ser>
        <c:dLbls>
          <c:showLegendKey val="0"/>
          <c:showVal val="0"/>
          <c:showCatName val="0"/>
          <c:showSerName val="0"/>
          <c:showPercent val="0"/>
          <c:showBubbleSize val="0"/>
        </c:dLbls>
        <c:marker val="1"/>
        <c:smooth val="0"/>
        <c:axId val="556065440"/>
        <c:axId val="97700344"/>
      </c:lineChart>
      <c:catAx>
        <c:axId val="977016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701328"/>
        <c:crosses val="autoZero"/>
        <c:auto val="1"/>
        <c:lblAlgn val="ctr"/>
        <c:lblOffset val="100"/>
        <c:noMultiLvlLbl val="0"/>
      </c:catAx>
      <c:valAx>
        <c:axId val="9770132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7701656"/>
        <c:crosses val="autoZero"/>
        <c:crossBetween val="between"/>
      </c:valAx>
      <c:valAx>
        <c:axId val="9770034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6065440"/>
        <c:crosses val="max"/>
        <c:crossBetween val="between"/>
      </c:valAx>
      <c:catAx>
        <c:axId val="556065440"/>
        <c:scaling>
          <c:orientation val="minMax"/>
        </c:scaling>
        <c:delete val="1"/>
        <c:axPos val="b"/>
        <c:numFmt formatCode="General" sourceLinked="1"/>
        <c:majorTickMark val="none"/>
        <c:minorTickMark val="none"/>
        <c:tickLblPos val="nextTo"/>
        <c:crossAx val="97700344"/>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Incidencia Recaudatoria de IVA en las Direcciones Zonales. Ejercicio Fiscal 2020 -Miles de Dólares-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'INCIDENCIA R DE IVA'!$T$4</c:f>
              <c:strCache>
                <c:ptCount val="1"/>
                <c:pt idx="0">
                  <c:v>Ventas 12% (casillero 411) (a)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IVA'!$S$5:$S$14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IVA'!$T$5:$T$14</c:f>
              <c:numCache>
                <c:formatCode>#,##0</c:formatCode>
                <c:ptCount val="10"/>
                <c:pt idx="0">
                  <c:v>61582625.75</c:v>
                </c:pt>
                <c:pt idx="1">
                  <c:v>6907275.96</c:v>
                </c:pt>
                <c:pt idx="2">
                  <c:v>114805885.40000001</c:v>
                </c:pt>
                <c:pt idx="3">
                  <c:v>105804443.59999999</c:v>
                </c:pt>
                <c:pt idx="4">
                  <c:v>39336936.140000001</c:v>
                </c:pt>
                <c:pt idx="5">
                  <c:v>90904708.549999997</c:v>
                </c:pt>
                <c:pt idx="6">
                  <c:v>87653360.090000004</c:v>
                </c:pt>
                <c:pt idx="7">
                  <c:v>134087958.56999999</c:v>
                </c:pt>
                <c:pt idx="8">
                  <c:v>181379779.22999999</c:v>
                </c:pt>
                <c:pt idx="9">
                  <c:v>822462973.28999996</c:v>
                </c:pt>
              </c:numCache>
            </c:numRef>
          </c:val>
          <c:extLst>
            <c:ext xmlns:c16="http://schemas.microsoft.com/office/drawing/2014/chart" uri="{C3380CC4-5D6E-409C-BE32-E72D297353CC}">
              <c16:uniqueId val="{00000000-21D5-48BA-96FD-364345D7B307}"/>
            </c:ext>
          </c:extLst>
        </c:ser>
        <c:ser>
          <c:idx val="1"/>
          <c:order val="1"/>
          <c:tx>
            <c:strRef>
              <c:f>'INCIDENCIA R DE IVA'!$U$4</c:f>
              <c:strCache>
                <c:ptCount val="1"/>
                <c:pt idx="0">
                  <c:v>Adquisiciones y pagos 12% (casillero 510) (b)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IVA'!$S$5:$S$14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IVA'!$U$5:$U$14</c:f>
              <c:numCache>
                <c:formatCode>#,##0</c:formatCode>
                <c:ptCount val="10"/>
                <c:pt idx="0">
                  <c:v>40012718.899999999</c:v>
                </c:pt>
                <c:pt idx="1">
                  <c:v>5473736.3799999999</c:v>
                </c:pt>
                <c:pt idx="2">
                  <c:v>69370103.459999993</c:v>
                </c:pt>
                <c:pt idx="3">
                  <c:v>47176297.469999999</c:v>
                </c:pt>
                <c:pt idx="4">
                  <c:v>26652598.800000001</c:v>
                </c:pt>
                <c:pt idx="5">
                  <c:v>53732802.270000003</c:v>
                </c:pt>
                <c:pt idx="6">
                  <c:v>38835399.950000003</c:v>
                </c:pt>
                <c:pt idx="7">
                  <c:v>83061640.079999998</c:v>
                </c:pt>
                <c:pt idx="8">
                  <c:v>113574305.06999999</c:v>
                </c:pt>
                <c:pt idx="9">
                  <c:v>477889602.38</c:v>
                </c:pt>
              </c:numCache>
            </c:numRef>
          </c:val>
          <c:extLst>
            <c:ext xmlns:c16="http://schemas.microsoft.com/office/drawing/2014/chart" uri="{C3380CC4-5D6E-409C-BE32-E72D297353CC}">
              <c16:uniqueId val="{00000001-21D5-48BA-96FD-364345D7B307}"/>
            </c:ext>
          </c:extLst>
        </c:ser>
        <c:ser>
          <c:idx val="2"/>
          <c:order val="2"/>
          <c:tx>
            <c:strRef>
              <c:f>'INCIDENCIA R DE IVA'!$V$4</c:f>
              <c:strCache>
                <c:ptCount val="1"/>
                <c:pt idx="0">
                  <c:v>IVA Ventas (c) = a * 12%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IVA'!$S$5:$S$14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IVA'!$V$5:$V$14</c:f>
              <c:numCache>
                <c:formatCode>#,##0</c:formatCode>
                <c:ptCount val="10"/>
                <c:pt idx="0">
                  <c:v>7389915.0899999999</c:v>
                </c:pt>
                <c:pt idx="1">
                  <c:v>828873.1152</c:v>
                </c:pt>
                <c:pt idx="2">
                  <c:v>13776706.248</c:v>
                </c:pt>
                <c:pt idx="3">
                  <c:v>12696533.231999999</c:v>
                </c:pt>
                <c:pt idx="4">
                  <c:v>4720432.3367999997</c:v>
                </c:pt>
                <c:pt idx="5">
                  <c:v>10908565.025999999</c:v>
                </c:pt>
                <c:pt idx="6">
                  <c:v>10518403.2108</c:v>
                </c:pt>
                <c:pt idx="7">
                  <c:v>16090555.028399998</c:v>
                </c:pt>
                <c:pt idx="8">
                  <c:v>21765573.507599998</c:v>
                </c:pt>
                <c:pt idx="9">
                  <c:v>98695556.794799998</c:v>
                </c:pt>
              </c:numCache>
            </c:numRef>
          </c:val>
          <c:extLst>
            <c:ext xmlns:c16="http://schemas.microsoft.com/office/drawing/2014/chart" uri="{C3380CC4-5D6E-409C-BE32-E72D297353CC}">
              <c16:uniqueId val="{00000002-21D5-48BA-96FD-364345D7B307}"/>
            </c:ext>
          </c:extLst>
        </c:ser>
        <c:ser>
          <c:idx val="3"/>
          <c:order val="3"/>
          <c:tx>
            <c:strRef>
              <c:f>'INCIDENCIA R DE IVA'!$W$4</c:f>
              <c:strCache>
                <c:ptCount val="1"/>
                <c:pt idx="0">
                  <c:v>IVA Compras (d) = b * 12%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IVA'!$S$5:$S$14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IVA'!$W$5:$W$14</c:f>
              <c:numCache>
                <c:formatCode>#,##0</c:formatCode>
                <c:ptCount val="10"/>
                <c:pt idx="0">
                  <c:v>4801526.2679999992</c:v>
                </c:pt>
                <c:pt idx="1">
                  <c:v>656848.36560000002</c:v>
                </c:pt>
                <c:pt idx="2">
                  <c:v>8324412.4151999988</c:v>
                </c:pt>
                <c:pt idx="3">
                  <c:v>5661155.6963999998</c:v>
                </c:pt>
                <c:pt idx="4">
                  <c:v>3198311.8560000001</c:v>
                </c:pt>
                <c:pt idx="5">
                  <c:v>6447936.2724000001</c:v>
                </c:pt>
                <c:pt idx="6">
                  <c:v>4660247.9939999999</c:v>
                </c:pt>
                <c:pt idx="7">
                  <c:v>9967396.8095999993</c:v>
                </c:pt>
                <c:pt idx="8">
                  <c:v>13628916.608399998</c:v>
                </c:pt>
                <c:pt idx="9">
                  <c:v>57346752.285600007</c:v>
                </c:pt>
              </c:numCache>
            </c:numRef>
          </c:val>
          <c:extLst>
            <c:ext xmlns:c16="http://schemas.microsoft.com/office/drawing/2014/chart" uri="{C3380CC4-5D6E-409C-BE32-E72D297353CC}">
              <c16:uniqueId val="{00000003-21D5-48BA-96FD-364345D7B307}"/>
            </c:ext>
          </c:extLst>
        </c:ser>
        <c:ser>
          <c:idx val="4"/>
          <c:order val="4"/>
          <c:tx>
            <c:strRef>
              <c:f>'INCIDENCIA R DE IVA'!$X$4</c:f>
              <c:strCache>
                <c:ptCount val="1"/>
                <c:pt idx="0">
                  <c:v>IVA a Pagar (e) = c - 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DE IVA'!$S$5:$S$14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IVA'!$X$5:$X$14</c:f>
              <c:numCache>
                <c:formatCode>#,##0</c:formatCode>
                <c:ptCount val="10"/>
                <c:pt idx="0">
                  <c:v>2588388.8220000006</c:v>
                </c:pt>
                <c:pt idx="1">
                  <c:v>172024.74959999998</c:v>
                </c:pt>
                <c:pt idx="2">
                  <c:v>5452293.8328000009</c:v>
                </c:pt>
                <c:pt idx="3">
                  <c:v>7035377.5355999991</c:v>
                </c:pt>
                <c:pt idx="4">
                  <c:v>1522120.4807999996</c:v>
                </c:pt>
                <c:pt idx="5">
                  <c:v>4460628.7535999985</c:v>
                </c:pt>
                <c:pt idx="6">
                  <c:v>5858155.2167999996</c:v>
                </c:pt>
                <c:pt idx="7">
                  <c:v>6123158.218799999</c:v>
                </c:pt>
                <c:pt idx="8">
                  <c:v>8136656.8991999999</c:v>
                </c:pt>
                <c:pt idx="9">
                  <c:v>41348804.509199999</c:v>
                </c:pt>
              </c:numCache>
            </c:numRef>
          </c:val>
          <c:extLst>
            <c:ext xmlns:c16="http://schemas.microsoft.com/office/drawing/2014/chart" uri="{C3380CC4-5D6E-409C-BE32-E72D297353CC}">
              <c16:uniqueId val="{00000004-21D5-48BA-96FD-364345D7B307}"/>
            </c:ext>
          </c:extLst>
        </c:ser>
        <c:dLbls>
          <c:showLegendKey val="0"/>
          <c:showVal val="0"/>
          <c:showCatName val="0"/>
          <c:showSerName val="0"/>
          <c:showPercent val="0"/>
          <c:showBubbleSize val="0"/>
        </c:dLbls>
        <c:gapWidth val="219"/>
        <c:overlap val="-27"/>
        <c:axId val="534870056"/>
        <c:axId val="534871696"/>
      </c:barChart>
      <c:lineChart>
        <c:grouping val="standard"/>
        <c:varyColors val="0"/>
        <c:ser>
          <c:idx val="5"/>
          <c:order val="5"/>
          <c:tx>
            <c:strRef>
              <c:f>'INCIDENCIA R DE IVA'!$Y$4</c:f>
              <c:strCache>
                <c:ptCount val="1"/>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'INCIDENCIA R DE IVA'!$S$5:$S$14</c:f>
              <c:strCache>
                <c:ptCount val="10"/>
                <c:pt idx="0">
                  <c:v>Zonal 1</c:v>
                </c:pt>
                <c:pt idx="1">
                  <c:v>Zonal 2</c:v>
                </c:pt>
                <c:pt idx="2">
                  <c:v>Zonal 3</c:v>
                </c:pt>
                <c:pt idx="3">
                  <c:v>Zonal 4</c:v>
                </c:pt>
                <c:pt idx="4">
                  <c:v>Zonal 5</c:v>
                </c:pt>
                <c:pt idx="5">
                  <c:v>Zonal 6</c:v>
                </c:pt>
                <c:pt idx="6">
                  <c:v>Zonal 7</c:v>
                </c:pt>
                <c:pt idx="7">
                  <c:v>Zonal 8</c:v>
                </c:pt>
                <c:pt idx="8">
                  <c:v>Zonal 9</c:v>
                </c:pt>
                <c:pt idx="9">
                  <c:v>Total</c:v>
                </c:pt>
              </c:strCache>
            </c:strRef>
          </c:cat>
          <c:val>
            <c:numRef>
              <c:f>'INCIDENCIA R DE IVA'!$Y$5:$Y$14</c:f>
              <c:numCache>
                <c:formatCode>0.00%</c:formatCode>
                <c:ptCount val="10"/>
                <c:pt idx="0">
                  <c:v>6.2598879283779316E-2</c:v>
                </c:pt>
                <c:pt idx="1">
                  <c:v>4.1603318800117889E-3</c:v>
                </c:pt>
                <c:pt idx="2">
                  <c:v>0.13186097875180117</c:v>
                </c:pt>
                <c:pt idx="3">
                  <c:v>0.17014706033483135</c:v>
                </c:pt>
                <c:pt idx="4">
                  <c:v>3.681171678038072E-2</c:v>
                </c:pt>
                <c:pt idx="5">
                  <c:v>0.10787805854477656</c:v>
                </c:pt>
                <c:pt idx="6">
                  <c:v>0.14167653179662246</c:v>
                </c:pt>
                <c:pt idx="7">
                  <c:v>0.14808549585605582</c:v>
                </c:pt>
                <c:pt idx="8">
                  <c:v>0.19678094677174077</c:v>
                </c:pt>
                <c:pt idx="9" formatCode="0%">
                  <c:v>0.99999999999999978</c:v>
                </c:pt>
              </c:numCache>
            </c:numRef>
          </c:val>
          <c:smooth val="0"/>
          <c:extLst>
            <c:ext xmlns:c16="http://schemas.microsoft.com/office/drawing/2014/chart" uri="{C3380CC4-5D6E-409C-BE32-E72D297353CC}">
              <c16:uniqueId val="{00000005-21D5-48BA-96FD-364345D7B307}"/>
            </c:ext>
          </c:extLst>
        </c:ser>
        <c:dLbls>
          <c:showLegendKey val="0"/>
          <c:showVal val="0"/>
          <c:showCatName val="0"/>
          <c:showSerName val="0"/>
          <c:showPercent val="0"/>
          <c:showBubbleSize val="0"/>
        </c:dLbls>
        <c:marker val="1"/>
        <c:smooth val="0"/>
        <c:axId val="534867432"/>
        <c:axId val="534874976"/>
      </c:lineChart>
      <c:catAx>
        <c:axId val="5348700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871696"/>
        <c:crosses val="autoZero"/>
        <c:auto val="1"/>
        <c:lblAlgn val="ctr"/>
        <c:lblOffset val="100"/>
        <c:noMultiLvlLbl val="0"/>
      </c:catAx>
      <c:valAx>
        <c:axId val="53487169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870056"/>
        <c:crosses val="autoZero"/>
        <c:crossBetween val="between"/>
      </c:valAx>
      <c:valAx>
        <c:axId val="53487497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4867432"/>
        <c:crosses val="max"/>
        <c:crossBetween val="between"/>
      </c:valAx>
      <c:catAx>
        <c:axId val="534867432"/>
        <c:scaling>
          <c:orientation val="minMax"/>
        </c:scaling>
        <c:delete val="1"/>
        <c:axPos val="b"/>
        <c:numFmt formatCode="General" sourceLinked="1"/>
        <c:majorTickMark val="none"/>
        <c:minorTickMark val="none"/>
        <c:tickLblPos val="nextTo"/>
        <c:crossAx val="534874976"/>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sz="1600" b="0" i="1" u="none" strike="noStrike" baseline="0">
                <a:effectLst>
                  <a:outerShdw blurRad="50800" dist="38100" dir="5400000" algn="t" rotWithShape="0">
                    <a:prstClr val="black">
                      <a:alpha val="40000"/>
                    </a:prstClr>
                  </a:outerShdw>
                </a:effectLst>
              </a:rPr>
              <a:t>Incidencia del IVA en la Recaudación Nacional. Períodos de Estudio 2018 al 2020 -Miles de Dólares- </a:t>
            </a:r>
            <a:endParaRPr lang="es-E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'INCIDENCIA R NACIONAL'!$C$3</c:f>
              <c:strCache>
                <c:ptCount val="1"/>
                <c:pt idx="0">
                  <c:v>Ejercicio Fiscal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NACIONAL'!$C$4:$C$16</c:f>
              <c:numCache>
                <c:formatCode>#,##0</c:formatCode>
                <c:ptCount val="3"/>
                <c:pt idx="0">
                  <c:v>15145071319.919094</c:v>
                </c:pt>
                <c:pt idx="1">
                  <c:v>46883015.384400003</c:v>
                </c:pt>
                <c:pt idx="2">
                  <c:v>15191954335.303493</c:v>
                </c:pt>
              </c:numCache>
            </c:numRef>
          </c:val>
          <c:extLst>
            <c:ext xmlns:c16="http://schemas.microsoft.com/office/drawing/2014/chart" uri="{C3380CC4-5D6E-409C-BE32-E72D297353CC}">
              <c16:uniqueId val="{00000000-B598-4610-A290-4C425296511D}"/>
            </c:ext>
          </c:extLst>
        </c:ser>
        <c:ser>
          <c:idx val="1"/>
          <c:order val="1"/>
          <c:tx>
            <c:strRef>
              <c:f>'INCIDENCIA R NACIONAL'!$D$3</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NACIONAL'!$D$4:$D$16</c:f>
              <c:numCache>
                <c:formatCode>0.00%</c:formatCode>
                <c:ptCount val="3"/>
                <c:pt idx="1">
                  <c:v>3.0955955501337615E-3</c:v>
                </c:pt>
              </c:numCache>
            </c:numRef>
          </c:val>
          <c:extLst>
            <c:ext xmlns:c16="http://schemas.microsoft.com/office/drawing/2014/chart" uri="{C3380CC4-5D6E-409C-BE32-E72D297353CC}">
              <c16:uniqueId val="{00000001-B598-4610-A290-4C425296511D}"/>
            </c:ext>
          </c:extLst>
        </c:ser>
        <c:ser>
          <c:idx val="2"/>
          <c:order val="2"/>
          <c:tx>
            <c:strRef>
              <c:f>'INCIDENCIA R NACIONAL'!$E$3</c:f>
              <c:strCache>
                <c:ptCount val="1"/>
                <c:pt idx="0">
                  <c:v>Ejercicio Fiscal 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NACIONAL'!$E$4:$E$16</c:f>
              <c:numCache>
                <c:formatCode>#,##0</c:formatCode>
                <c:ptCount val="3"/>
                <c:pt idx="0">
                  <c:v>14268843173.869497</c:v>
                </c:pt>
                <c:pt idx="1">
                  <c:v>63496688.455199987</c:v>
                </c:pt>
                <c:pt idx="2">
                  <c:v>14332339862.324697</c:v>
                </c:pt>
              </c:numCache>
            </c:numRef>
          </c:val>
          <c:extLst>
            <c:ext xmlns:c16="http://schemas.microsoft.com/office/drawing/2014/chart" uri="{C3380CC4-5D6E-409C-BE32-E72D297353CC}">
              <c16:uniqueId val="{00000002-B598-4610-A290-4C425296511D}"/>
            </c:ext>
          </c:extLst>
        </c:ser>
        <c:ser>
          <c:idx val="3"/>
          <c:order val="3"/>
          <c:tx>
            <c:strRef>
              <c:f>'INCIDENCIA R NACIONAL'!$F$3</c:f>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NACIONAL'!$F$4:$F$16</c:f>
              <c:numCache>
                <c:formatCode>0.00%</c:formatCode>
                <c:ptCount val="3"/>
                <c:pt idx="1">
                  <c:v>4.4500235710405274E-3</c:v>
                </c:pt>
              </c:numCache>
            </c:numRef>
          </c:val>
          <c:extLst>
            <c:ext xmlns:c16="http://schemas.microsoft.com/office/drawing/2014/chart" uri="{C3380CC4-5D6E-409C-BE32-E72D297353CC}">
              <c16:uniqueId val="{00000003-B598-4610-A290-4C425296511D}"/>
            </c:ext>
          </c:extLst>
        </c:ser>
        <c:ser>
          <c:idx val="4"/>
          <c:order val="4"/>
          <c:tx>
            <c:strRef>
              <c:f>'INCIDENCIA R NACIONAL'!$G$3</c:f>
              <c:strCache>
                <c:ptCount val="1"/>
                <c:pt idx="0">
                  <c:v>Ejercicio Fiscal 2020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NACIONAL'!$G$4:$G$16</c:f>
              <c:numCache>
                <c:formatCode>#,##0</c:formatCode>
                <c:ptCount val="3"/>
                <c:pt idx="0">
                  <c:v>12381553189.6565</c:v>
                </c:pt>
                <c:pt idx="1">
                  <c:v>41348804.509199999</c:v>
                </c:pt>
                <c:pt idx="2">
                  <c:v>12422901994.165699</c:v>
                </c:pt>
              </c:numCache>
            </c:numRef>
          </c:val>
          <c:extLst>
            <c:ext xmlns:c16="http://schemas.microsoft.com/office/drawing/2014/chart" uri="{C3380CC4-5D6E-409C-BE32-E72D297353CC}">
              <c16:uniqueId val="{00000004-B598-4610-A290-4C425296511D}"/>
            </c:ext>
          </c:extLst>
        </c:ser>
        <c:ser>
          <c:idx val="5"/>
          <c:order val="5"/>
          <c:tx>
            <c:strRef>
              <c:f>'INCIDENCIA R NACIONAL'!$H$3</c:f>
              <c:strCache>
                <c:ptCount val="1"/>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NACIONAL'!$H$4:$H$16</c:f>
              <c:numCache>
                <c:formatCode>0.00%</c:formatCode>
                <c:ptCount val="3"/>
                <c:pt idx="1">
                  <c:v>3.3395490756153779E-3</c:v>
                </c:pt>
              </c:numCache>
            </c:numRef>
          </c:val>
          <c:extLst>
            <c:ext xmlns:c16="http://schemas.microsoft.com/office/drawing/2014/chart" uri="{C3380CC4-5D6E-409C-BE32-E72D297353CC}">
              <c16:uniqueId val="{00000005-B598-4610-A290-4C425296511D}"/>
            </c:ext>
          </c:extLst>
        </c:ser>
        <c:ser>
          <c:idx val="6"/>
          <c:order val="6"/>
          <c:tx>
            <c:strRef>
              <c:f>'INCIDENCIA R NACIONAL'!$I$3</c:f>
              <c:strCache>
                <c:ptCount val="1"/>
                <c:pt idx="0">
                  <c:v>Total, no recaudado en los períodos de estudio </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'INCIDENCIA R NACIONAL'!$B$4:$B$16</c:f>
              <c:strCache>
                <c:ptCount val="3"/>
                <c:pt idx="0">
                  <c:v>Recaudación Nacional</c:v>
                </c:pt>
                <c:pt idx="1">
                  <c:v>IVA no recaudado</c:v>
                </c:pt>
                <c:pt idx="2">
                  <c:v>Recaudación Nacional sin incidencia</c:v>
                </c:pt>
              </c:strCache>
            </c:strRef>
          </c:cat>
          <c:val>
            <c:numRef>
              <c:f>'INCIDENCIA R NACIONAL'!$I$4:$I$16</c:f>
              <c:numCache>
                <c:formatCode>#,##0</c:formatCode>
                <c:ptCount val="3"/>
                <c:pt idx="1">
                  <c:v>151728508.3488</c:v>
                </c:pt>
              </c:numCache>
            </c:numRef>
          </c:val>
          <c:extLst>
            <c:ext xmlns:c16="http://schemas.microsoft.com/office/drawing/2014/chart" uri="{C3380CC4-5D6E-409C-BE32-E72D297353CC}">
              <c16:uniqueId val="{00000006-B598-4610-A290-4C425296511D}"/>
            </c:ext>
          </c:extLst>
        </c:ser>
        <c:dLbls>
          <c:showLegendKey val="0"/>
          <c:showVal val="0"/>
          <c:showCatName val="0"/>
          <c:showSerName val="0"/>
          <c:showPercent val="0"/>
          <c:showBubbleSize val="0"/>
        </c:dLbls>
        <c:gapWidth val="100"/>
        <c:overlap val="-24"/>
        <c:axId val="441784568"/>
        <c:axId val="441785224"/>
      </c:barChart>
      <c:catAx>
        <c:axId val="4417845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1785224"/>
        <c:crosses val="autoZero"/>
        <c:auto val="1"/>
        <c:lblAlgn val="ctr"/>
        <c:lblOffset val="100"/>
        <c:noMultiLvlLbl val="0"/>
      </c:catAx>
      <c:valAx>
        <c:axId val="44178522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178456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4AC26-30D9-4FA5-8F3A-125C28EB4FE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790662F-64B3-455C-8E7B-87545CDDB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2C92864-50F6-41C6-A43B-F7F28C3280A1}"/>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5" name="Marcador de pie de página 4">
            <a:extLst>
              <a:ext uri="{FF2B5EF4-FFF2-40B4-BE49-F238E27FC236}">
                <a16:creationId xmlns:a16="http://schemas.microsoft.com/office/drawing/2014/main" id="{528F46EC-637B-4E37-B175-9E689190B0D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CC079D1-E0D4-4684-AC9B-EDB335B36C58}"/>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112393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390D2-B38E-4548-900D-E8ED7312586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E1D306-FC2D-43B8-9AA4-C8C28880CCD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4A64EA-7B41-4818-A8B8-06DDE8FF475C}"/>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5" name="Marcador de pie de página 4">
            <a:extLst>
              <a:ext uri="{FF2B5EF4-FFF2-40B4-BE49-F238E27FC236}">
                <a16:creationId xmlns:a16="http://schemas.microsoft.com/office/drawing/2014/main" id="{CCAF54CE-D844-4FB5-B113-DD3A25B99E2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D6ABAAE-3909-4F08-931D-626FC7D10917}"/>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239929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084D3B-035B-43FD-A018-1DD591C3D1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7693055-46B6-4A58-996E-2CC598AE21E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A93D6D-3569-47CE-BFBC-88C82B26D815}"/>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5" name="Marcador de pie de página 4">
            <a:extLst>
              <a:ext uri="{FF2B5EF4-FFF2-40B4-BE49-F238E27FC236}">
                <a16:creationId xmlns:a16="http://schemas.microsoft.com/office/drawing/2014/main" id="{F638122F-699D-48BC-B54F-1A3FB42D5FF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1A2BC40-BBB2-463C-959D-74ED63C790BB}"/>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346929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2A851-7989-41CD-9EDB-044BB46AA6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D07B8E-326C-437B-B818-12AAFC9696E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12251E-8CC9-4260-B7B0-A6228F357A3E}"/>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5" name="Marcador de pie de página 4">
            <a:extLst>
              <a:ext uri="{FF2B5EF4-FFF2-40B4-BE49-F238E27FC236}">
                <a16:creationId xmlns:a16="http://schemas.microsoft.com/office/drawing/2014/main" id="{FA2021D3-E50F-4FDE-A708-93A05923E1F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030E734-B928-4E23-9400-209CFA622058}"/>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57507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EFEFB-A862-47DF-A0BD-4675B04E765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B19425-4E3E-405E-BE7B-37159F4C6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9202FC1-C492-472B-9B39-ACCB5A6023E3}"/>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5" name="Marcador de pie de página 4">
            <a:extLst>
              <a:ext uri="{FF2B5EF4-FFF2-40B4-BE49-F238E27FC236}">
                <a16:creationId xmlns:a16="http://schemas.microsoft.com/office/drawing/2014/main" id="{DF0ECB6B-BC63-4C6B-ABD0-BF57E5EF497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3C9AB64-2649-4AF4-9465-AFD193A701DD}"/>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408050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D3E33-3E6A-4803-A6F5-A79F397D45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FBC13F-B2F0-4910-89F2-3234669EF92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3C5EA5-789A-46EF-A3DD-FD3DAACC184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E1004C6-CD8F-49C6-9CE1-2A7A2BCDA2A0}"/>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6" name="Marcador de pie de página 5">
            <a:extLst>
              <a:ext uri="{FF2B5EF4-FFF2-40B4-BE49-F238E27FC236}">
                <a16:creationId xmlns:a16="http://schemas.microsoft.com/office/drawing/2014/main" id="{17D4A683-EA42-4B04-9CA2-B9D31D7883C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7CA7FD5-337B-4F65-A693-BC011B353D2E}"/>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240834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D84F5-D045-4924-B4AF-E3FEC6151AA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FCFD07-8F60-4D1B-87B1-E63C97A92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052FCA8-19E9-4CA9-BB28-862FD9BEA43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31AE77F-89A7-4443-AE0E-4B975A969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16DFB1C-3780-44E3-881D-EFDD775EDBE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D9C9BD-EC7B-46B1-BF0D-E9962A48D286}"/>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8" name="Marcador de pie de página 7">
            <a:extLst>
              <a:ext uri="{FF2B5EF4-FFF2-40B4-BE49-F238E27FC236}">
                <a16:creationId xmlns:a16="http://schemas.microsoft.com/office/drawing/2014/main" id="{787D4BFA-8E58-4D77-8523-C60FB175C42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7E2E3BE1-4A49-4A68-BB5A-345E60A3B218}"/>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188097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4609C-F0BC-4107-94B8-5811705A7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F82AE59-89AF-4A4C-84E2-ECFA4E41A1CE}"/>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4" name="Marcador de pie de página 3">
            <a:extLst>
              <a:ext uri="{FF2B5EF4-FFF2-40B4-BE49-F238E27FC236}">
                <a16:creationId xmlns:a16="http://schemas.microsoft.com/office/drawing/2014/main" id="{4C9DDA09-EB31-4599-B969-E6CEB8E879D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0E5EF70F-2BB0-4F02-B291-579930402C5F}"/>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41873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AE8A22-A3CA-4386-88E3-5C1F6026DEFD}"/>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3" name="Marcador de pie de página 2">
            <a:extLst>
              <a:ext uri="{FF2B5EF4-FFF2-40B4-BE49-F238E27FC236}">
                <a16:creationId xmlns:a16="http://schemas.microsoft.com/office/drawing/2014/main" id="{95E8907F-A2F2-4721-B9B3-8C14174860E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2FC9C06-B272-4839-80B0-490F6E971D92}"/>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234376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5D72F-6EA9-4E13-8094-CF006A1423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6B8C525-162D-4214-BD24-5DDB2023E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1AF0A-088A-4475-AE22-DA43E28AD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2ABE9A0-7479-4E62-9A90-B4DD3025CD68}"/>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6" name="Marcador de pie de página 5">
            <a:extLst>
              <a:ext uri="{FF2B5EF4-FFF2-40B4-BE49-F238E27FC236}">
                <a16:creationId xmlns:a16="http://schemas.microsoft.com/office/drawing/2014/main" id="{C5B0482A-708C-4F22-BEBA-44A39F1564E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C9FB382-2E63-4512-8B7C-30B09E0154B8}"/>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305918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A8A2E-AF0B-4AA0-A529-0AFA85778E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EC49802-6E67-49D6-849A-1F43E272D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18BA59-CAF8-40E2-BBFC-A7C893460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EA74D45-605D-4928-8FD5-9FA1994AC8D0}"/>
              </a:ext>
            </a:extLst>
          </p:cNvPr>
          <p:cNvSpPr>
            <a:spLocks noGrp="1"/>
          </p:cNvSpPr>
          <p:nvPr>
            <p:ph type="dt" sz="half" idx="10"/>
          </p:nvPr>
        </p:nvSpPr>
        <p:spPr/>
        <p:txBody>
          <a:bodyPr/>
          <a:lstStyle/>
          <a:p>
            <a:fld id="{AC0038B7-EC5A-42F1-B9A0-C7A99796E371}" type="datetimeFigureOut">
              <a:rPr lang="es-EC" smtClean="0"/>
              <a:t>12/6/2021</a:t>
            </a:fld>
            <a:endParaRPr lang="es-EC"/>
          </a:p>
        </p:txBody>
      </p:sp>
      <p:sp>
        <p:nvSpPr>
          <p:cNvPr id="6" name="Marcador de pie de página 5">
            <a:extLst>
              <a:ext uri="{FF2B5EF4-FFF2-40B4-BE49-F238E27FC236}">
                <a16:creationId xmlns:a16="http://schemas.microsoft.com/office/drawing/2014/main" id="{C4E3579B-4FC1-422D-9B33-17C07CF82DE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A58712C-88AF-4028-BBE9-BC7D92859964}"/>
              </a:ext>
            </a:extLst>
          </p:cNvPr>
          <p:cNvSpPr>
            <a:spLocks noGrp="1"/>
          </p:cNvSpPr>
          <p:nvPr>
            <p:ph type="sldNum" sz="quarter" idx="12"/>
          </p:nvPr>
        </p:nvSpPr>
        <p:spPr/>
        <p:txBody>
          <a:bodyPr/>
          <a:lstStyle/>
          <a:p>
            <a:fld id="{1012C88B-1693-4E74-A173-BEAD3731E57C}" type="slidenum">
              <a:rPr lang="es-EC" smtClean="0"/>
              <a:t>‹Nº›</a:t>
            </a:fld>
            <a:endParaRPr lang="es-EC"/>
          </a:p>
        </p:txBody>
      </p:sp>
    </p:spTree>
    <p:extLst>
      <p:ext uri="{BB962C8B-B14F-4D97-AF65-F5344CB8AC3E}">
        <p14:creationId xmlns:p14="http://schemas.microsoft.com/office/powerpoint/2010/main" val="340206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9A9633-BA7E-4A27-B38C-BC4FFCD3B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161EE3-70CE-470F-BEB2-09D9A5493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2D6D8EA-14A2-4D57-8411-D8183946F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038B7-EC5A-42F1-B9A0-C7A99796E371}" type="datetimeFigureOut">
              <a:rPr lang="es-EC" smtClean="0"/>
              <a:t>12/6/2021</a:t>
            </a:fld>
            <a:endParaRPr lang="es-EC"/>
          </a:p>
        </p:txBody>
      </p:sp>
      <p:sp>
        <p:nvSpPr>
          <p:cNvPr id="5" name="Marcador de pie de página 4">
            <a:extLst>
              <a:ext uri="{FF2B5EF4-FFF2-40B4-BE49-F238E27FC236}">
                <a16:creationId xmlns:a16="http://schemas.microsoft.com/office/drawing/2014/main" id="{701CFC0F-2A31-45CE-B32A-27E4629F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02DE576-16E2-4214-99EE-A1CA1EED5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2C88B-1693-4E74-A173-BEAD3731E57C}" type="slidenum">
              <a:rPr lang="es-EC" smtClean="0"/>
              <a:t>‹Nº›</a:t>
            </a:fld>
            <a:endParaRPr lang="es-EC"/>
          </a:p>
        </p:txBody>
      </p:sp>
    </p:spTree>
    <p:extLst>
      <p:ext uri="{BB962C8B-B14F-4D97-AF65-F5344CB8AC3E}">
        <p14:creationId xmlns:p14="http://schemas.microsoft.com/office/powerpoint/2010/main" val="31872776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a:extLst>
              <a:ext uri="{FF2B5EF4-FFF2-40B4-BE49-F238E27FC236}">
                <a16:creationId xmlns:a16="http://schemas.microsoft.com/office/drawing/2014/main" id="{86E7329F-D4B0-4F5D-8E47-97DF36C42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5490"/>
          </a:xfrm>
          <a:prstGeom prst="rect">
            <a:avLst/>
          </a:prstGeom>
        </p:spPr>
      </p:pic>
    </p:spTree>
    <p:extLst>
      <p:ext uri="{BB962C8B-B14F-4D97-AF65-F5344CB8AC3E}">
        <p14:creationId xmlns:p14="http://schemas.microsoft.com/office/powerpoint/2010/main" val="32315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a:extLst>
              <a:ext uri="{FF2B5EF4-FFF2-40B4-BE49-F238E27FC236}">
                <a16:creationId xmlns:a16="http://schemas.microsoft.com/office/drawing/2014/main" id="{EDA4A063-361E-439A-933C-07FB29FD9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5008484" y="5371777"/>
            <a:ext cx="2175029" cy="553998"/>
          </a:xfrm>
          <a:prstGeom prst="rect">
            <a:avLst/>
          </a:prstGeom>
          <a:noFill/>
        </p:spPr>
        <p:txBody>
          <a:bodyPr wrap="square" rtlCol="0">
            <a:spAutoFit/>
          </a:bodyPr>
          <a:lstStyle/>
          <a:p>
            <a:pPr algn="ctr"/>
            <a:r>
              <a:rPr lang="es-ES" sz="1000" b="1" dirty="0"/>
              <a:t>Gráfico 2</a:t>
            </a:r>
          </a:p>
          <a:p>
            <a:r>
              <a:rPr lang="es-ES" sz="1000" b="1" dirty="0"/>
              <a:t>Fuente: </a:t>
            </a:r>
            <a:r>
              <a:rPr lang="es-ES" sz="1000" dirty="0"/>
              <a:t>Servicio de Rentas Internas</a:t>
            </a:r>
            <a:endParaRPr lang="es-ES" sz="1000" b="1" dirty="0"/>
          </a:p>
          <a:p>
            <a:r>
              <a:rPr lang="es-ES" sz="1000" b="1" dirty="0"/>
              <a:t>Elaboración: </a:t>
            </a:r>
            <a:r>
              <a:rPr lang="es-ES" sz="1000" dirty="0"/>
              <a:t>Autores</a:t>
            </a:r>
          </a:p>
        </p:txBody>
      </p:sp>
      <p:graphicFrame>
        <p:nvGraphicFramePr>
          <p:cNvPr id="10" name="Gráfico 9">
            <a:extLst>
              <a:ext uri="{FF2B5EF4-FFF2-40B4-BE49-F238E27FC236}">
                <a16:creationId xmlns:a16="http://schemas.microsoft.com/office/drawing/2014/main" id="{ADA10583-147A-4DAC-9A14-509A83888215}"/>
              </a:ext>
            </a:extLst>
          </p:cNvPr>
          <p:cNvGraphicFramePr>
            <a:graphicFrameLocks/>
          </p:cNvGraphicFramePr>
          <p:nvPr>
            <p:extLst>
              <p:ext uri="{D42A27DB-BD31-4B8C-83A1-F6EECF244321}">
                <p14:modId xmlns:p14="http://schemas.microsoft.com/office/powerpoint/2010/main" val="3176532833"/>
              </p:ext>
            </p:extLst>
          </p:nvPr>
        </p:nvGraphicFramePr>
        <p:xfrm>
          <a:off x="476434" y="1657243"/>
          <a:ext cx="11239130" cy="3739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62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Imagen">
            <a:extLst>
              <a:ext uri="{FF2B5EF4-FFF2-40B4-BE49-F238E27FC236}">
                <a16:creationId xmlns:a16="http://schemas.microsoft.com/office/drawing/2014/main" id="{B9966FCC-44F6-42BF-81D9-7C564D9B8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5255580" y="5396865"/>
            <a:ext cx="2175029" cy="553998"/>
          </a:xfrm>
          <a:prstGeom prst="rect">
            <a:avLst/>
          </a:prstGeom>
          <a:noFill/>
        </p:spPr>
        <p:txBody>
          <a:bodyPr wrap="square" rtlCol="0">
            <a:spAutoFit/>
          </a:bodyPr>
          <a:lstStyle/>
          <a:p>
            <a:pPr algn="ctr"/>
            <a:r>
              <a:rPr lang="es-ES" sz="1000" b="1" dirty="0"/>
              <a:t>Gráfico 3</a:t>
            </a:r>
          </a:p>
          <a:p>
            <a:r>
              <a:rPr lang="es-ES" sz="1000" b="1" dirty="0"/>
              <a:t>Fuente: </a:t>
            </a:r>
            <a:r>
              <a:rPr lang="es-ES" sz="1000" dirty="0"/>
              <a:t>Servicio de Rentas Internas</a:t>
            </a:r>
            <a:endParaRPr lang="es-ES" sz="1000" b="1" dirty="0"/>
          </a:p>
          <a:p>
            <a:r>
              <a:rPr lang="es-ES" sz="1000" b="1" dirty="0"/>
              <a:t>Elaboración: </a:t>
            </a:r>
            <a:r>
              <a:rPr lang="es-ES" sz="1000" dirty="0"/>
              <a:t>Autores</a:t>
            </a:r>
          </a:p>
        </p:txBody>
      </p:sp>
      <p:graphicFrame>
        <p:nvGraphicFramePr>
          <p:cNvPr id="8" name="Gráfico 7">
            <a:extLst>
              <a:ext uri="{FF2B5EF4-FFF2-40B4-BE49-F238E27FC236}">
                <a16:creationId xmlns:a16="http://schemas.microsoft.com/office/drawing/2014/main" id="{6A95A93C-095D-406A-8994-CE70271A6236}"/>
              </a:ext>
            </a:extLst>
          </p:cNvPr>
          <p:cNvGraphicFramePr>
            <a:graphicFrameLocks/>
          </p:cNvGraphicFramePr>
          <p:nvPr>
            <p:extLst>
              <p:ext uri="{D42A27DB-BD31-4B8C-83A1-F6EECF244321}">
                <p14:modId xmlns:p14="http://schemas.microsoft.com/office/powerpoint/2010/main" val="1573853056"/>
              </p:ext>
            </p:extLst>
          </p:nvPr>
        </p:nvGraphicFramePr>
        <p:xfrm>
          <a:off x="2152158" y="1670207"/>
          <a:ext cx="8381872" cy="3768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76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a:extLst>
              <a:ext uri="{FF2B5EF4-FFF2-40B4-BE49-F238E27FC236}">
                <a16:creationId xmlns:a16="http://schemas.microsoft.com/office/drawing/2014/main" id="{CF7F34E5-DBB2-4ECE-85EC-1F45DA5680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5008483" y="5371777"/>
            <a:ext cx="2175029" cy="553998"/>
          </a:xfrm>
          <a:prstGeom prst="rect">
            <a:avLst/>
          </a:prstGeom>
          <a:noFill/>
        </p:spPr>
        <p:txBody>
          <a:bodyPr wrap="square" rtlCol="0">
            <a:spAutoFit/>
          </a:bodyPr>
          <a:lstStyle/>
          <a:p>
            <a:pPr algn="ctr"/>
            <a:r>
              <a:rPr lang="es-ES" sz="1000" b="1" dirty="0"/>
              <a:t>Gráfico 4</a:t>
            </a:r>
          </a:p>
          <a:p>
            <a:r>
              <a:rPr lang="es-ES" sz="1000" b="1" dirty="0"/>
              <a:t>Fuente: </a:t>
            </a:r>
            <a:r>
              <a:rPr lang="es-ES" sz="1000" dirty="0"/>
              <a:t>Servicio de Rentas Internas</a:t>
            </a:r>
            <a:endParaRPr lang="es-ES" sz="1000" b="1" dirty="0"/>
          </a:p>
          <a:p>
            <a:r>
              <a:rPr lang="es-ES" sz="1000" b="1" dirty="0"/>
              <a:t>Elaboración: </a:t>
            </a:r>
            <a:r>
              <a:rPr lang="es-ES" sz="1000" dirty="0"/>
              <a:t>Autores</a:t>
            </a:r>
          </a:p>
        </p:txBody>
      </p:sp>
      <p:graphicFrame>
        <p:nvGraphicFramePr>
          <p:cNvPr id="9" name="Gráfico 8">
            <a:extLst>
              <a:ext uri="{FF2B5EF4-FFF2-40B4-BE49-F238E27FC236}">
                <a16:creationId xmlns:a16="http://schemas.microsoft.com/office/drawing/2014/main" id="{276CE0D2-EA56-46F1-AF04-5AC3C65EF888}"/>
              </a:ext>
            </a:extLst>
          </p:cNvPr>
          <p:cNvGraphicFramePr>
            <a:graphicFrameLocks/>
          </p:cNvGraphicFramePr>
          <p:nvPr>
            <p:extLst>
              <p:ext uri="{D42A27DB-BD31-4B8C-83A1-F6EECF244321}">
                <p14:modId xmlns:p14="http://schemas.microsoft.com/office/powerpoint/2010/main" val="1426828908"/>
              </p:ext>
            </p:extLst>
          </p:nvPr>
        </p:nvGraphicFramePr>
        <p:xfrm>
          <a:off x="396533" y="1684913"/>
          <a:ext cx="11398927" cy="3713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06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a:extLst>
              <a:ext uri="{FF2B5EF4-FFF2-40B4-BE49-F238E27FC236}">
                <a16:creationId xmlns:a16="http://schemas.microsoft.com/office/drawing/2014/main" id="{15F1064A-5CB7-4432-8989-B55FA78D9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4716260" y="5329640"/>
            <a:ext cx="2759478" cy="553998"/>
          </a:xfrm>
          <a:prstGeom prst="rect">
            <a:avLst/>
          </a:prstGeom>
          <a:noFill/>
        </p:spPr>
        <p:txBody>
          <a:bodyPr wrap="square" rtlCol="0">
            <a:spAutoFit/>
          </a:bodyPr>
          <a:lstStyle/>
          <a:p>
            <a:pPr algn="ctr"/>
            <a:r>
              <a:rPr lang="es-ES" sz="1000" b="1" dirty="0"/>
              <a:t>Gráfico 5</a:t>
            </a:r>
          </a:p>
          <a:p>
            <a:r>
              <a:rPr lang="es-ES" sz="1000" b="1" dirty="0"/>
              <a:t>Fuente: </a:t>
            </a:r>
            <a:r>
              <a:rPr lang="es-ES" sz="1000" dirty="0"/>
              <a:t>Adaptado del Servicio de Rentas Internas</a:t>
            </a:r>
            <a:endParaRPr lang="es-ES" sz="1000" b="1" dirty="0"/>
          </a:p>
          <a:p>
            <a:r>
              <a:rPr lang="es-ES" sz="1000" b="1" dirty="0"/>
              <a:t>Elaboración: </a:t>
            </a:r>
            <a:r>
              <a:rPr lang="es-ES" sz="1000" dirty="0"/>
              <a:t>Autores</a:t>
            </a:r>
          </a:p>
        </p:txBody>
      </p:sp>
      <p:graphicFrame>
        <p:nvGraphicFramePr>
          <p:cNvPr id="10" name="Gráfico 9">
            <a:extLst>
              <a:ext uri="{FF2B5EF4-FFF2-40B4-BE49-F238E27FC236}">
                <a16:creationId xmlns:a16="http://schemas.microsoft.com/office/drawing/2014/main" id="{0B5F5247-30F9-4A1B-A976-7E78F0397317}"/>
              </a:ext>
            </a:extLst>
          </p:cNvPr>
          <p:cNvGraphicFramePr>
            <a:graphicFrameLocks/>
          </p:cNvGraphicFramePr>
          <p:nvPr>
            <p:extLst>
              <p:ext uri="{D42A27DB-BD31-4B8C-83A1-F6EECF244321}">
                <p14:modId xmlns:p14="http://schemas.microsoft.com/office/powerpoint/2010/main" val="2806582013"/>
              </p:ext>
            </p:extLst>
          </p:nvPr>
        </p:nvGraphicFramePr>
        <p:xfrm>
          <a:off x="1346446" y="1735932"/>
          <a:ext cx="9499106" cy="3575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24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Imagen">
            <a:extLst>
              <a:ext uri="{FF2B5EF4-FFF2-40B4-BE49-F238E27FC236}">
                <a16:creationId xmlns:a16="http://schemas.microsoft.com/office/drawing/2014/main" id="{69311137-0935-4118-89A9-EDB69E176B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4716259" y="5314923"/>
            <a:ext cx="2759478" cy="553998"/>
          </a:xfrm>
          <a:prstGeom prst="rect">
            <a:avLst/>
          </a:prstGeom>
          <a:noFill/>
        </p:spPr>
        <p:txBody>
          <a:bodyPr wrap="square" rtlCol="0">
            <a:spAutoFit/>
          </a:bodyPr>
          <a:lstStyle/>
          <a:p>
            <a:pPr algn="ctr"/>
            <a:r>
              <a:rPr lang="es-ES" sz="1000" b="1" dirty="0"/>
              <a:t>Gráfico 6</a:t>
            </a:r>
          </a:p>
          <a:p>
            <a:r>
              <a:rPr lang="es-ES" sz="1000" b="1" dirty="0"/>
              <a:t>Fuente: </a:t>
            </a:r>
            <a:r>
              <a:rPr lang="es-ES" sz="1000" dirty="0"/>
              <a:t>Adaptado del Servicio de Rentas Internas</a:t>
            </a:r>
            <a:endParaRPr lang="es-ES" sz="1000" b="1" dirty="0"/>
          </a:p>
          <a:p>
            <a:r>
              <a:rPr lang="es-ES" sz="1000" b="1" dirty="0"/>
              <a:t>Elaboración: </a:t>
            </a:r>
            <a:r>
              <a:rPr lang="es-ES" sz="1000" dirty="0"/>
              <a:t>Autores</a:t>
            </a:r>
          </a:p>
        </p:txBody>
      </p:sp>
      <p:graphicFrame>
        <p:nvGraphicFramePr>
          <p:cNvPr id="8" name="Gráfico 7">
            <a:extLst>
              <a:ext uri="{FF2B5EF4-FFF2-40B4-BE49-F238E27FC236}">
                <a16:creationId xmlns:a16="http://schemas.microsoft.com/office/drawing/2014/main" id="{71CE1D18-AEA0-4EAE-BE1D-E54FD6D828A4}"/>
              </a:ext>
            </a:extLst>
          </p:cNvPr>
          <p:cNvGraphicFramePr>
            <a:graphicFrameLocks/>
          </p:cNvGraphicFramePr>
          <p:nvPr>
            <p:extLst>
              <p:ext uri="{D42A27DB-BD31-4B8C-83A1-F6EECF244321}">
                <p14:modId xmlns:p14="http://schemas.microsoft.com/office/powerpoint/2010/main" val="1792574201"/>
              </p:ext>
            </p:extLst>
          </p:nvPr>
        </p:nvGraphicFramePr>
        <p:xfrm>
          <a:off x="1316927" y="1750696"/>
          <a:ext cx="9558143" cy="3536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28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2BF87C28-C690-4BC2-B052-FF6E64BDF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4716259" y="5314923"/>
            <a:ext cx="2759478" cy="553998"/>
          </a:xfrm>
          <a:prstGeom prst="rect">
            <a:avLst/>
          </a:prstGeom>
          <a:noFill/>
        </p:spPr>
        <p:txBody>
          <a:bodyPr wrap="square" rtlCol="0">
            <a:spAutoFit/>
          </a:bodyPr>
          <a:lstStyle/>
          <a:p>
            <a:pPr algn="ctr"/>
            <a:r>
              <a:rPr lang="es-ES" sz="1000" b="1" dirty="0"/>
              <a:t>Gráfico 7</a:t>
            </a:r>
          </a:p>
          <a:p>
            <a:r>
              <a:rPr lang="es-ES" sz="1000" b="1" dirty="0"/>
              <a:t>Fuente: </a:t>
            </a:r>
            <a:r>
              <a:rPr lang="es-ES" sz="1000" dirty="0"/>
              <a:t>Adaptado del Servicio de Rentas Internas</a:t>
            </a:r>
            <a:endParaRPr lang="es-ES" sz="1000" b="1" dirty="0"/>
          </a:p>
          <a:p>
            <a:r>
              <a:rPr lang="es-ES" sz="1000" b="1" dirty="0"/>
              <a:t>Elaboración: </a:t>
            </a:r>
            <a:r>
              <a:rPr lang="es-ES" sz="1000" dirty="0"/>
              <a:t>Autores</a:t>
            </a:r>
          </a:p>
        </p:txBody>
      </p:sp>
      <p:graphicFrame>
        <p:nvGraphicFramePr>
          <p:cNvPr id="9" name="Gráfico 8">
            <a:extLst>
              <a:ext uri="{FF2B5EF4-FFF2-40B4-BE49-F238E27FC236}">
                <a16:creationId xmlns:a16="http://schemas.microsoft.com/office/drawing/2014/main" id="{6DE9D3B9-D804-47E6-A576-E36CDCD11B67}"/>
              </a:ext>
            </a:extLst>
          </p:cNvPr>
          <p:cNvGraphicFramePr>
            <a:graphicFrameLocks/>
          </p:cNvGraphicFramePr>
          <p:nvPr>
            <p:extLst>
              <p:ext uri="{D42A27DB-BD31-4B8C-83A1-F6EECF244321}">
                <p14:modId xmlns:p14="http://schemas.microsoft.com/office/powerpoint/2010/main" val="718609557"/>
              </p:ext>
            </p:extLst>
          </p:nvPr>
        </p:nvGraphicFramePr>
        <p:xfrm>
          <a:off x="1303020" y="1739264"/>
          <a:ext cx="9585960" cy="3550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47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9BC4E689-6D05-4842-BD81-4FD45C5C6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4716259" y="5314923"/>
            <a:ext cx="2759478" cy="553998"/>
          </a:xfrm>
          <a:prstGeom prst="rect">
            <a:avLst/>
          </a:prstGeom>
          <a:noFill/>
        </p:spPr>
        <p:txBody>
          <a:bodyPr wrap="square" rtlCol="0">
            <a:spAutoFit/>
          </a:bodyPr>
          <a:lstStyle/>
          <a:p>
            <a:pPr algn="ctr"/>
            <a:r>
              <a:rPr lang="es-ES" sz="1000" b="1" dirty="0"/>
              <a:t>Gráfico 8</a:t>
            </a:r>
          </a:p>
          <a:p>
            <a:r>
              <a:rPr lang="es-ES" sz="1000" b="1" dirty="0"/>
              <a:t>Fuente: </a:t>
            </a:r>
            <a:r>
              <a:rPr lang="es-ES" sz="1000" dirty="0"/>
              <a:t>Adaptado del Servicio de Rentas Internas</a:t>
            </a:r>
            <a:endParaRPr lang="es-ES" sz="1000" b="1" dirty="0"/>
          </a:p>
          <a:p>
            <a:r>
              <a:rPr lang="es-ES" sz="1000" b="1" dirty="0"/>
              <a:t>Elaboración: </a:t>
            </a:r>
            <a:r>
              <a:rPr lang="es-ES" sz="1000" dirty="0"/>
              <a:t>Autores</a:t>
            </a:r>
          </a:p>
        </p:txBody>
      </p:sp>
      <p:graphicFrame>
        <p:nvGraphicFramePr>
          <p:cNvPr id="8" name="Gráfico 7">
            <a:extLst>
              <a:ext uri="{FF2B5EF4-FFF2-40B4-BE49-F238E27FC236}">
                <a16:creationId xmlns:a16="http://schemas.microsoft.com/office/drawing/2014/main" id="{0A0D5513-D07D-49A5-9793-2A08FB32D187}"/>
              </a:ext>
            </a:extLst>
          </p:cNvPr>
          <p:cNvGraphicFramePr>
            <a:graphicFrameLocks/>
          </p:cNvGraphicFramePr>
          <p:nvPr>
            <p:extLst>
              <p:ext uri="{D42A27DB-BD31-4B8C-83A1-F6EECF244321}">
                <p14:modId xmlns:p14="http://schemas.microsoft.com/office/powerpoint/2010/main" val="2868486412"/>
              </p:ext>
            </p:extLst>
          </p:nvPr>
        </p:nvGraphicFramePr>
        <p:xfrm>
          <a:off x="2857500" y="1731145"/>
          <a:ext cx="6477000" cy="3578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612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BD8FFF63-B8A9-45A3-BB39-329145D5E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DISCUSIÓN</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8DCA15E8-135B-447B-AA59-2A3E01CFE2B2}"/>
              </a:ext>
            </a:extLst>
          </p:cNvPr>
          <p:cNvSpPr txBox="1"/>
          <p:nvPr/>
        </p:nvSpPr>
        <p:spPr>
          <a:xfrm>
            <a:off x="2678120" y="2458570"/>
            <a:ext cx="6835757" cy="2637966"/>
          </a:xfrm>
          <a:prstGeom prst="rect">
            <a:avLst/>
          </a:prstGeom>
          <a:noFill/>
        </p:spPr>
        <p:txBody>
          <a:bodyPr wrap="square" rtlCol="0">
            <a:spAutoFit/>
          </a:bodyPr>
          <a:lstStyle/>
          <a:p>
            <a:pPr algn="just">
              <a:lnSpc>
                <a:spcPct val="150000"/>
              </a:lnSpc>
            </a:pPr>
            <a:r>
              <a:rPr lang="es-ES" sz="1600" dirty="0"/>
              <a:t>Considerando el universo de estudio y la muestra, se comprueba la incidencia del IVA para artesanos. Cuantitativamente fueron 58.666 los artesanos registrados en el año 2018, 69.159 en el 2019 y 72.426 en el 2020. Los valores no recaudados en el año 2018 fueron USD 46 millones, en el 2019 USD 63 millones y en el 2020 USD 41 millones.</a:t>
            </a:r>
          </a:p>
          <a:p>
            <a:pPr algn="just">
              <a:lnSpc>
                <a:spcPct val="150000"/>
              </a:lnSpc>
            </a:pPr>
            <a:r>
              <a:rPr lang="es-ES" sz="1600" dirty="0"/>
              <a:t>Los resultados en esta investigación concuerdan con el análisis realizado por Villagómez Guamán (2017) y Benavides Toapanta (2019).</a:t>
            </a:r>
          </a:p>
        </p:txBody>
      </p:sp>
    </p:spTree>
    <p:extLst>
      <p:ext uri="{BB962C8B-B14F-4D97-AF65-F5344CB8AC3E}">
        <p14:creationId xmlns:p14="http://schemas.microsoft.com/office/powerpoint/2010/main" val="374197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F7577C4B-1B4A-4E16-956A-403D41CFC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CONCLUSIONES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00B6F68D-F484-4B76-81AD-62E8BEDE372F}"/>
              </a:ext>
            </a:extLst>
          </p:cNvPr>
          <p:cNvSpPr txBox="1"/>
          <p:nvPr/>
        </p:nvSpPr>
        <p:spPr>
          <a:xfrm>
            <a:off x="2680869" y="2727923"/>
            <a:ext cx="6830260" cy="189930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dirty="0"/>
              <a:t>El incremento de artesanos catastrados incide en la recaudación tributaria.</a:t>
            </a:r>
          </a:p>
          <a:p>
            <a:pPr marL="285750" indent="-285750" algn="just">
              <a:lnSpc>
                <a:spcPct val="150000"/>
              </a:lnSpc>
              <a:buFont typeface="Wingdings" panose="05000000000000000000" pitchFamily="2" charset="2"/>
              <a:buChar char="ü"/>
            </a:pPr>
            <a:r>
              <a:rPr lang="es-ES" sz="1600" dirty="0"/>
              <a:t>En las direcciones zonales del SRI, la facturación de IVA de los artesanos no se refleja en la recaudación tributaria.</a:t>
            </a:r>
          </a:p>
          <a:p>
            <a:pPr marL="285750" indent="-285750" algn="just">
              <a:lnSpc>
                <a:spcPct val="150000"/>
              </a:lnSpc>
              <a:buFont typeface="Wingdings" panose="05000000000000000000" pitchFamily="2" charset="2"/>
              <a:buChar char="ü"/>
            </a:pPr>
            <a:r>
              <a:rPr lang="es-ES" sz="1600" dirty="0"/>
              <a:t>La participación del IVA en la recaudación nacional en el año 2018 fue del 44%, 47% en el año 2019 y 44% en el año 2020.</a:t>
            </a:r>
          </a:p>
        </p:txBody>
      </p:sp>
    </p:spTree>
    <p:extLst>
      <p:ext uri="{BB962C8B-B14F-4D97-AF65-F5344CB8AC3E}">
        <p14:creationId xmlns:p14="http://schemas.microsoft.com/office/powerpoint/2010/main" val="322253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20EB5C6F-9143-4FFD-BD41-7FC2049F8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LIMITACIONES Y RECOMENDACIONES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A6E28274-E98F-4C07-837A-E68FEB5A5068}"/>
              </a:ext>
            </a:extLst>
          </p:cNvPr>
          <p:cNvSpPr txBox="1"/>
          <p:nvPr/>
        </p:nvSpPr>
        <p:spPr>
          <a:xfrm>
            <a:off x="3540338" y="2797194"/>
            <a:ext cx="5111321" cy="1899302"/>
          </a:xfrm>
          <a:prstGeom prst="rect">
            <a:avLst/>
          </a:prstGeom>
          <a:noFill/>
        </p:spPr>
        <p:txBody>
          <a:bodyPr wrap="square" rtlCol="0">
            <a:spAutoFit/>
          </a:bodyPr>
          <a:lstStyle/>
          <a:p>
            <a:pPr algn="just">
              <a:lnSpc>
                <a:spcPct val="150000"/>
              </a:lnSpc>
            </a:pPr>
            <a:r>
              <a:rPr lang="es-ES" sz="1600" dirty="0"/>
              <a:t>Por la situación mundial de la pandemia, no se pudieron coordinar capacitaciones, ni realizar investigación de campo.</a:t>
            </a:r>
          </a:p>
          <a:p>
            <a:pPr algn="just">
              <a:lnSpc>
                <a:spcPct val="150000"/>
              </a:lnSpc>
            </a:pPr>
            <a:r>
              <a:rPr lang="es-ES" sz="1600" dirty="0"/>
              <a:t>Se recomienda actualizar este estudio al finalizar cada ciclo de un gobierno.</a:t>
            </a:r>
          </a:p>
        </p:txBody>
      </p:sp>
    </p:spTree>
    <p:extLst>
      <p:ext uri="{BB962C8B-B14F-4D97-AF65-F5344CB8AC3E}">
        <p14:creationId xmlns:p14="http://schemas.microsoft.com/office/powerpoint/2010/main" val="321771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796F5C66-40AE-4162-AEF8-00206009D3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CuadroTexto 2">
            <a:extLst>
              <a:ext uri="{FF2B5EF4-FFF2-40B4-BE49-F238E27FC236}">
                <a16:creationId xmlns:a16="http://schemas.microsoft.com/office/drawing/2014/main" id="{8F0FF206-E581-434F-8CE4-6768C28D8B86}"/>
              </a:ext>
            </a:extLst>
          </p:cNvPr>
          <p:cNvSpPr txBox="1"/>
          <p:nvPr/>
        </p:nvSpPr>
        <p:spPr>
          <a:xfrm>
            <a:off x="3046705" y="1961479"/>
            <a:ext cx="6098590" cy="1429622"/>
          </a:xfrm>
          <a:prstGeom prst="rect">
            <a:avLst/>
          </a:prstGeom>
          <a:noFill/>
        </p:spPr>
        <p:txBody>
          <a:bodyPr wrap="square" rtlCol="0">
            <a:spAutoFit/>
          </a:bodyPr>
          <a:lstStyle/>
          <a:p>
            <a:pPr algn="ctr">
              <a:lnSpc>
                <a:spcPct val="150000"/>
              </a:lnSpc>
            </a:pPr>
            <a:r>
              <a:rPr lang="es-EC" sz="2000" dirty="0">
                <a:solidFill>
                  <a:schemeClr val="tx2">
                    <a:lumMod val="50000"/>
                  </a:schemeClr>
                </a:solidFill>
                <a:latin typeface="Nexa Bold" panose="02000000000000000000"/>
              </a:rPr>
              <a:t> </a:t>
            </a:r>
            <a:r>
              <a:rPr lang="es-EC" sz="2000" dirty="0">
                <a:solidFill>
                  <a:schemeClr val="tx2">
                    <a:lumMod val="50000"/>
                  </a:schemeClr>
                </a:solidFill>
              </a:rPr>
              <a:t>INCIDENCIA DEL IMPUESTO AL VALOR AGREGADO PARA ARTESANOS EN LA RECAUDACIÓN TRIBUTARIA PERIODOS FISCALES 2018-2020 </a:t>
            </a:r>
            <a:r>
              <a:rPr lang="es-EC" sz="1600" dirty="0">
                <a:solidFill>
                  <a:schemeClr val="tx2">
                    <a:lumMod val="50000"/>
                  </a:schemeClr>
                </a:solidFill>
              </a:rPr>
              <a:t>  </a:t>
            </a:r>
            <a:endParaRPr lang="es-ES" sz="1600" b="1" dirty="0">
              <a:solidFill>
                <a:schemeClr val="tx2">
                  <a:lumMod val="50000"/>
                </a:schemeClr>
              </a:solidFill>
            </a:endParaRPr>
          </a:p>
        </p:txBody>
      </p:sp>
      <p:sp>
        <p:nvSpPr>
          <p:cNvPr id="5" name="CuadroTexto 4">
            <a:extLst>
              <a:ext uri="{FF2B5EF4-FFF2-40B4-BE49-F238E27FC236}">
                <a16:creationId xmlns:a16="http://schemas.microsoft.com/office/drawing/2014/main" id="{CB7B7F0B-7595-4549-83E4-CA3A36D44C1F}"/>
              </a:ext>
            </a:extLst>
          </p:cNvPr>
          <p:cNvSpPr txBox="1"/>
          <p:nvPr/>
        </p:nvSpPr>
        <p:spPr>
          <a:xfrm>
            <a:off x="6710991" y="4056244"/>
            <a:ext cx="4077810" cy="1716111"/>
          </a:xfrm>
          <a:prstGeom prst="rect">
            <a:avLst/>
          </a:prstGeom>
          <a:noFill/>
        </p:spPr>
        <p:txBody>
          <a:bodyPr wrap="square" rtlCol="0">
            <a:spAutoFit/>
          </a:bodyPr>
          <a:lstStyle/>
          <a:p>
            <a:pPr>
              <a:lnSpc>
                <a:spcPct val="150000"/>
              </a:lnSpc>
            </a:pPr>
            <a:r>
              <a:rPr lang="es-EC" sz="1400" b="1" dirty="0">
                <a:solidFill>
                  <a:schemeClr val="tx2">
                    <a:lumMod val="50000"/>
                  </a:schemeClr>
                </a:solidFill>
              </a:rPr>
              <a:t>INVESTIGADORES:</a:t>
            </a:r>
          </a:p>
          <a:p>
            <a:pPr>
              <a:lnSpc>
                <a:spcPct val="150000"/>
              </a:lnSpc>
            </a:pPr>
            <a:r>
              <a:rPr lang="es-EC" sz="1400" dirty="0">
                <a:solidFill>
                  <a:schemeClr val="tx2">
                    <a:lumMod val="50000"/>
                  </a:schemeClr>
                </a:solidFill>
              </a:rPr>
              <a:t>ING. LUIS ENRIQUE FRANCO RODRÍGUEZ</a:t>
            </a:r>
          </a:p>
          <a:p>
            <a:pPr>
              <a:lnSpc>
                <a:spcPct val="150000"/>
              </a:lnSpc>
            </a:pPr>
            <a:r>
              <a:rPr lang="es-EC" sz="1400" dirty="0">
                <a:solidFill>
                  <a:schemeClr val="tx2">
                    <a:lumMod val="50000"/>
                  </a:schemeClr>
                </a:solidFill>
              </a:rPr>
              <a:t>ING. FLOR MARÍA CALERO GUEVARA, PhD.</a:t>
            </a:r>
          </a:p>
          <a:p>
            <a:pPr>
              <a:lnSpc>
                <a:spcPct val="150000"/>
              </a:lnSpc>
            </a:pPr>
            <a:r>
              <a:rPr lang="es-EC" sz="1400" dirty="0">
                <a:solidFill>
                  <a:schemeClr val="tx2">
                    <a:lumMod val="50000"/>
                  </a:schemeClr>
                </a:solidFill>
              </a:rPr>
              <a:t>ING. BRICCIO ROBERTO MORAN GONZALEZ </a:t>
            </a:r>
          </a:p>
          <a:p>
            <a:pPr algn="ctr">
              <a:lnSpc>
                <a:spcPct val="150000"/>
              </a:lnSpc>
            </a:pPr>
            <a:r>
              <a:rPr lang="es-EC" sz="1400" dirty="0">
                <a:solidFill>
                  <a:schemeClr val="tx2">
                    <a:lumMod val="50000"/>
                  </a:schemeClr>
                </a:solidFill>
              </a:rPr>
              <a:t>    JUNIO, 2021</a:t>
            </a:r>
            <a:r>
              <a:rPr lang="es-EC" sz="1600" dirty="0">
                <a:solidFill>
                  <a:schemeClr val="tx2">
                    <a:lumMod val="50000"/>
                  </a:schemeClr>
                </a:solidFill>
              </a:rPr>
              <a:t> </a:t>
            </a:r>
            <a:endParaRPr lang="es-ES" sz="1600" b="1" dirty="0">
              <a:solidFill>
                <a:schemeClr val="tx2">
                  <a:lumMod val="50000"/>
                </a:schemeClr>
              </a:solidFill>
            </a:endParaRPr>
          </a:p>
        </p:txBody>
      </p:sp>
      <p:sp>
        <p:nvSpPr>
          <p:cNvPr id="8" name="Título 1">
            <a:extLst>
              <a:ext uri="{FF2B5EF4-FFF2-40B4-BE49-F238E27FC236}">
                <a16:creationId xmlns:a16="http://schemas.microsoft.com/office/drawing/2014/main" id="{64E94597-F202-42D6-9755-635B384BEA9F}"/>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PONENCIA</a:t>
            </a:r>
            <a:endParaRPr lang="es-EC" sz="1800" b="1" dirty="0">
              <a:solidFill>
                <a:schemeClr val="bg1"/>
              </a:solidFill>
              <a:latin typeface="Nexa Bold" panose="02000000000000000000" pitchFamily="50" charset="0"/>
            </a:endParaRPr>
          </a:p>
        </p:txBody>
      </p:sp>
    </p:spTree>
    <p:extLst>
      <p:ext uri="{BB962C8B-B14F-4D97-AF65-F5344CB8AC3E}">
        <p14:creationId xmlns:p14="http://schemas.microsoft.com/office/powerpoint/2010/main" val="1708801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83E64F9D-E127-43A2-81B1-AA7E0B140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REFERENCIAS BIBLIOGRÁFICAS</a:t>
            </a:r>
            <a:endParaRPr lang="es-EC" sz="1800" b="1" dirty="0">
              <a:solidFill>
                <a:schemeClr val="bg1"/>
              </a:solidFill>
              <a:latin typeface="Nexa Bold" panose="02000000000000000000" pitchFamily="50" charset="0"/>
            </a:endParaRPr>
          </a:p>
        </p:txBody>
      </p:sp>
      <p:sp>
        <p:nvSpPr>
          <p:cNvPr id="3" name="CuadroTexto 2">
            <a:extLst>
              <a:ext uri="{FF2B5EF4-FFF2-40B4-BE49-F238E27FC236}">
                <a16:creationId xmlns:a16="http://schemas.microsoft.com/office/drawing/2014/main" id="{2DEC55B5-E3EB-405B-8331-D54673C9C794}"/>
              </a:ext>
            </a:extLst>
          </p:cNvPr>
          <p:cNvSpPr txBox="1"/>
          <p:nvPr/>
        </p:nvSpPr>
        <p:spPr>
          <a:xfrm>
            <a:off x="929195" y="1739837"/>
            <a:ext cx="10333608" cy="411529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s-ES" sz="1600" dirty="0"/>
              <a:t>Constitución de la República del Ecuador, 144 (2008). https://www.lexis.com.ec/</a:t>
            </a:r>
          </a:p>
          <a:p>
            <a:pPr marL="285750" indent="-285750">
              <a:lnSpc>
                <a:spcPct val="150000"/>
              </a:lnSpc>
              <a:buFont typeface="Wingdings" panose="05000000000000000000" pitchFamily="2" charset="2"/>
              <a:buChar char="ü"/>
            </a:pPr>
            <a:r>
              <a:rPr lang="es-ES" sz="1600" dirty="0"/>
              <a:t>Benavides Toapanta, N. V. (2019). Análisis de la recaudación del impuesto al valor agregado (IVA), en los años fiscales 2015, 2016 y 2017, en el Ecuador [Tesis de Maestría, Universidad Central del Ecuador]. http://www.dspace.uce.edu.ec/handle/25000/21070</a:t>
            </a:r>
          </a:p>
          <a:p>
            <a:pPr marL="285750" indent="-285750">
              <a:lnSpc>
                <a:spcPct val="150000"/>
              </a:lnSpc>
              <a:buFont typeface="Wingdings" panose="05000000000000000000" pitchFamily="2" charset="2"/>
              <a:buChar char="ü"/>
            </a:pPr>
            <a:r>
              <a:rPr lang="es-ES" sz="1600" dirty="0"/>
              <a:t>Ley de Fomento Artesanal, 1 (1986). https://www.lexis.com.ec/</a:t>
            </a:r>
          </a:p>
          <a:p>
            <a:pPr marL="285750" indent="-285750">
              <a:lnSpc>
                <a:spcPct val="150000"/>
              </a:lnSpc>
              <a:buFont typeface="Wingdings" panose="05000000000000000000" pitchFamily="2" charset="2"/>
              <a:buChar char="ü"/>
            </a:pPr>
            <a:r>
              <a:rPr lang="es-ES" sz="1600" dirty="0"/>
              <a:t>Ley de Régimen Tributario Interno, LRTI, 62 (2004). https://www.lexis.com.ec/</a:t>
            </a:r>
          </a:p>
          <a:p>
            <a:pPr marL="285750" indent="-285750">
              <a:lnSpc>
                <a:spcPct val="150000"/>
              </a:lnSpc>
              <a:buFont typeface="Wingdings" panose="05000000000000000000" pitchFamily="2" charset="2"/>
              <a:buChar char="ü"/>
            </a:pPr>
            <a:r>
              <a:rPr lang="es-ES" sz="1600" dirty="0"/>
              <a:t>Código Tributario, 2 (2005). https://www.lexis.com.ec/</a:t>
            </a:r>
          </a:p>
          <a:p>
            <a:pPr marL="285750" indent="-285750">
              <a:lnSpc>
                <a:spcPct val="150000"/>
              </a:lnSpc>
              <a:buFont typeface="Wingdings" panose="05000000000000000000" pitchFamily="2" charset="2"/>
              <a:buChar char="ü"/>
            </a:pPr>
            <a:r>
              <a:rPr lang="es-ES" sz="1600" dirty="0"/>
              <a:t>Ley de Defensa del Artesano, 1 (1997). https://www.lexis.com.ec/</a:t>
            </a:r>
          </a:p>
          <a:p>
            <a:pPr marL="285750" indent="-285750">
              <a:lnSpc>
                <a:spcPct val="150000"/>
              </a:lnSpc>
              <a:buFont typeface="Wingdings" panose="05000000000000000000" pitchFamily="2" charset="2"/>
              <a:buChar char="ü"/>
            </a:pPr>
            <a:r>
              <a:rPr lang="es-ES" sz="1600" dirty="0"/>
              <a:t>Villagómez Guamán, C. E. (2017). La aplicación de la normativa en los beneficios tributarios por los artesanos calificados de la junta nacional de defensa del artesano y la recaudación del IVA en la ciudad de Riobamba [Tesis de Maestría, Instituto de Altos Estudios Nacionales de Ecuador]. http://repositorio.iaen.edu.ec/handle/24000/4625</a:t>
            </a:r>
          </a:p>
        </p:txBody>
      </p:sp>
    </p:spTree>
    <p:extLst>
      <p:ext uri="{BB962C8B-B14F-4D97-AF65-F5344CB8AC3E}">
        <p14:creationId xmlns:p14="http://schemas.microsoft.com/office/powerpoint/2010/main" val="147551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extLst>
              <a:ext uri="{FF2B5EF4-FFF2-40B4-BE49-F238E27FC236}">
                <a16:creationId xmlns:a16="http://schemas.microsoft.com/office/drawing/2014/main" id="{B9AE6123-7BD9-4845-9AB0-E6C42A2DD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endParaRPr lang="es-EC" sz="1800" b="1" dirty="0">
              <a:solidFill>
                <a:schemeClr val="bg1"/>
              </a:solidFill>
              <a:latin typeface="Nexa Bold" panose="02000000000000000000" pitchFamily="50" charset="0"/>
            </a:endParaRPr>
          </a:p>
        </p:txBody>
      </p:sp>
      <p:sp>
        <p:nvSpPr>
          <p:cNvPr id="2" name="Rectángulo 1">
            <a:extLst>
              <a:ext uri="{FF2B5EF4-FFF2-40B4-BE49-F238E27FC236}">
                <a16:creationId xmlns:a16="http://schemas.microsoft.com/office/drawing/2014/main" id="{583357E6-0E87-42AD-B992-98719264E5D5}"/>
              </a:ext>
            </a:extLst>
          </p:cNvPr>
          <p:cNvSpPr/>
          <p:nvPr/>
        </p:nvSpPr>
        <p:spPr>
          <a:xfrm>
            <a:off x="1294171" y="3315888"/>
            <a:ext cx="9603655"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¡Muchas gracias por su atención!</a:t>
            </a:r>
          </a:p>
        </p:txBody>
      </p:sp>
    </p:spTree>
    <p:extLst>
      <p:ext uri="{BB962C8B-B14F-4D97-AF65-F5344CB8AC3E}">
        <p14:creationId xmlns:p14="http://schemas.microsoft.com/office/powerpoint/2010/main" val="172965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72D7DF49-2A7D-416C-8956-90239B681B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PROBLEMÁTICA</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A741D542-EE3E-4DD1-9C11-2261D7785604}"/>
              </a:ext>
            </a:extLst>
          </p:cNvPr>
          <p:cNvSpPr txBox="1"/>
          <p:nvPr/>
        </p:nvSpPr>
        <p:spPr>
          <a:xfrm>
            <a:off x="2813479" y="2273904"/>
            <a:ext cx="6565039" cy="2268634"/>
          </a:xfrm>
          <a:prstGeom prst="rect">
            <a:avLst/>
          </a:prstGeom>
          <a:noFill/>
        </p:spPr>
        <p:txBody>
          <a:bodyPr wrap="square" rtlCol="0">
            <a:spAutoFit/>
          </a:bodyPr>
          <a:lstStyle/>
          <a:p>
            <a:pPr algn="just">
              <a:lnSpc>
                <a:spcPct val="150000"/>
              </a:lnSpc>
            </a:pPr>
            <a:r>
              <a:rPr lang="es-ES" sz="1600" dirty="0"/>
              <a:t>Los contribuyentes que cuentan con una calificación artesanal vigente, y que se encuentran catastrados por el Servicio de Rentas Internas, facturan los servicios que prestan con tarifa 0% de IVA.</a:t>
            </a:r>
          </a:p>
          <a:p>
            <a:pPr algn="just">
              <a:lnSpc>
                <a:spcPct val="150000"/>
              </a:lnSpc>
            </a:pPr>
            <a:r>
              <a:rPr lang="es-ES" sz="1600" dirty="0"/>
              <a:t>Pese a lo establecido en las normas tributarias, los artesanos por decisión propia o por desconocimiento incumplen sus obligaciones y no se les realiza controles posteriores.</a:t>
            </a:r>
          </a:p>
        </p:txBody>
      </p:sp>
    </p:spTree>
    <p:extLst>
      <p:ext uri="{BB962C8B-B14F-4D97-AF65-F5344CB8AC3E}">
        <p14:creationId xmlns:p14="http://schemas.microsoft.com/office/powerpoint/2010/main" val="63311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B4993537-B95D-4169-A6A0-6721E9A87C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JUSTIFICACIÓN</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64980A30-05C4-4901-AFE5-D545D11A29F8}"/>
              </a:ext>
            </a:extLst>
          </p:cNvPr>
          <p:cNvSpPr txBox="1"/>
          <p:nvPr/>
        </p:nvSpPr>
        <p:spPr>
          <a:xfrm>
            <a:off x="2630585" y="2273904"/>
            <a:ext cx="6930827" cy="3007298"/>
          </a:xfrm>
          <a:prstGeom prst="rect">
            <a:avLst/>
          </a:prstGeom>
          <a:noFill/>
        </p:spPr>
        <p:txBody>
          <a:bodyPr wrap="square" rtlCol="0">
            <a:spAutoFit/>
          </a:bodyPr>
          <a:lstStyle/>
          <a:p>
            <a:pPr algn="just">
              <a:lnSpc>
                <a:spcPct val="150000"/>
              </a:lnSpc>
            </a:pPr>
            <a:r>
              <a:rPr lang="es-ES" sz="1600" dirty="0"/>
              <a:t>El IVA proporciona al país importantes ingresos, pese a la existencia de las tarifas 12% y 0%, siendo esta última la que contempla exenciones tributarias (artesanos). Debido a su importancia, éste ha sido tema de investigación por diferentes autores.</a:t>
            </a:r>
          </a:p>
          <a:p>
            <a:pPr algn="just">
              <a:lnSpc>
                <a:spcPct val="150000"/>
              </a:lnSpc>
            </a:pPr>
            <a:r>
              <a:rPr lang="es-ES" sz="1600" dirty="0"/>
              <a:t>Por ello, contando con la información proporcionada por el SRI, resulta importante y justificable realizar el presente estudio desde la perspectiva de la Administración Tributaria, cuyos resultados permitirán demostrar y confirmar la hipótesis que define esta investigación.</a:t>
            </a:r>
          </a:p>
        </p:txBody>
      </p:sp>
    </p:spTree>
    <p:extLst>
      <p:ext uri="{BB962C8B-B14F-4D97-AF65-F5344CB8AC3E}">
        <p14:creationId xmlns:p14="http://schemas.microsoft.com/office/powerpoint/2010/main" val="121525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1006DCD1-87EA-4453-8C40-BB896F353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OBJETIVOS</a:t>
            </a:r>
            <a:endParaRPr lang="es-EC" sz="1800" b="1" dirty="0">
              <a:solidFill>
                <a:schemeClr val="bg1"/>
              </a:solidFill>
              <a:latin typeface="Nexa Bold" panose="02000000000000000000" pitchFamily="50" charset="0"/>
            </a:endParaRPr>
          </a:p>
        </p:txBody>
      </p:sp>
      <p:sp>
        <p:nvSpPr>
          <p:cNvPr id="3" name="CuadroTexto 2">
            <a:extLst>
              <a:ext uri="{FF2B5EF4-FFF2-40B4-BE49-F238E27FC236}">
                <a16:creationId xmlns:a16="http://schemas.microsoft.com/office/drawing/2014/main" id="{4DF2D78B-8F0E-4CA4-B531-1D377F7378E9}"/>
              </a:ext>
            </a:extLst>
          </p:cNvPr>
          <p:cNvSpPr txBox="1"/>
          <p:nvPr/>
        </p:nvSpPr>
        <p:spPr>
          <a:xfrm>
            <a:off x="1204403" y="1829269"/>
            <a:ext cx="9783191" cy="4062651"/>
          </a:xfrm>
          <a:prstGeom prst="rect">
            <a:avLst/>
          </a:prstGeom>
          <a:noFill/>
        </p:spPr>
        <p:txBody>
          <a:bodyPr wrap="square" rtlCol="0">
            <a:spAutoFit/>
          </a:bodyPr>
          <a:lstStyle/>
          <a:p>
            <a:pPr algn="ctr">
              <a:lnSpc>
                <a:spcPct val="150000"/>
              </a:lnSpc>
            </a:pPr>
            <a:r>
              <a:rPr lang="es-ES" sz="1600" b="1" dirty="0"/>
              <a:t>Objetivo General</a:t>
            </a:r>
          </a:p>
          <a:p>
            <a:pPr algn="just">
              <a:lnSpc>
                <a:spcPct val="150000"/>
              </a:lnSpc>
            </a:pPr>
            <a:r>
              <a:rPr lang="es-ES" sz="1600" dirty="0"/>
              <a:t>Determinar la incidencia del Impuesto al Valor Agregado para artesanos en la recaudación tributaria de los periodos fiscales 2018-2020.</a:t>
            </a:r>
          </a:p>
          <a:p>
            <a:pPr algn="ctr">
              <a:lnSpc>
                <a:spcPct val="150000"/>
              </a:lnSpc>
            </a:pPr>
            <a:r>
              <a:rPr lang="es-ES" sz="1600" b="1" dirty="0"/>
              <a:t>Objetivos Específicos</a:t>
            </a:r>
          </a:p>
          <a:p>
            <a:pPr marL="285750" indent="-285750" algn="just">
              <a:lnSpc>
                <a:spcPct val="150000"/>
              </a:lnSpc>
              <a:buFont typeface="Wingdings" panose="05000000000000000000" pitchFamily="2" charset="2"/>
              <a:buChar char="ü"/>
            </a:pPr>
            <a:r>
              <a:rPr lang="es-ES" sz="1600" dirty="0"/>
              <a:t>Cuantificar los contribuyentes que aplican el Impuesto al Valor Agregado para artesanos, que incidieron en la recaudación tributaria de los periodos fiscales 2018-2020.</a:t>
            </a:r>
          </a:p>
          <a:p>
            <a:pPr marL="285750" indent="-285750" algn="just">
              <a:lnSpc>
                <a:spcPct val="150000"/>
              </a:lnSpc>
              <a:buFont typeface="Wingdings" panose="05000000000000000000" pitchFamily="2" charset="2"/>
              <a:buChar char="ü"/>
            </a:pPr>
            <a:r>
              <a:rPr lang="es-ES" sz="1600" dirty="0"/>
              <a:t>Cuantificar por direcciones zonales la incidencia del Impuesto al Valor Agregado para artesanos en la recaudación tributaria de los periodos fiscales 2018-2020.</a:t>
            </a:r>
          </a:p>
          <a:p>
            <a:pPr marL="285750" indent="-285750" algn="just">
              <a:lnSpc>
                <a:spcPct val="150000"/>
              </a:lnSpc>
              <a:buFont typeface="Wingdings" panose="05000000000000000000" pitchFamily="2" charset="2"/>
              <a:buChar char="ü"/>
            </a:pPr>
            <a:r>
              <a:rPr lang="es-ES" sz="1600" dirty="0"/>
              <a:t>Cuantificar a nivel nacional la incidencia del Impuesto al Valor Agregado para artesanos en la recaudación tributaria de los periodos fiscales 2018-2020.</a:t>
            </a:r>
          </a:p>
          <a:p>
            <a:endParaRPr lang="es-ES" dirty="0"/>
          </a:p>
        </p:txBody>
      </p:sp>
    </p:spTree>
    <p:extLst>
      <p:ext uri="{BB962C8B-B14F-4D97-AF65-F5344CB8AC3E}">
        <p14:creationId xmlns:p14="http://schemas.microsoft.com/office/powerpoint/2010/main" val="236545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5F4119ED-5405-465E-A8AD-0D6387ADA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REVISIÓN LITERARIA</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880ED6C7-168D-4B13-9CAE-85B25131F45C}"/>
              </a:ext>
            </a:extLst>
          </p:cNvPr>
          <p:cNvSpPr txBox="1"/>
          <p:nvPr/>
        </p:nvSpPr>
        <p:spPr>
          <a:xfrm>
            <a:off x="2356285" y="2216232"/>
            <a:ext cx="7479427" cy="2637966"/>
          </a:xfrm>
          <a:prstGeom prst="rect">
            <a:avLst/>
          </a:prstGeom>
          <a:noFill/>
        </p:spPr>
        <p:txBody>
          <a:bodyPr wrap="square" rtlCol="0">
            <a:spAutoFit/>
          </a:bodyPr>
          <a:lstStyle/>
          <a:p>
            <a:pPr algn="just">
              <a:lnSpc>
                <a:spcPct val="150000"/>
              </a:lnSpc>
            </a:pPr>
            <a:r>
              <a:rPr lang="es-ES" sz="1600" b="1" dirty="0"/>
              <a:t>Impuesto al Valor Agregado para artesanos</a:t>
            </a:r>
          </a:p>
          <a:p>
            <a:pPr algn="just">
              <a:lnSpc>
                <a:spcPct val="150000"/>
              </a:lnSpc>
            </a:pPr>
            <a:r>
              <a:rPr lang="es-ES" sz="1600" dirty="0"/>
              <a:t>El Impuesto al Valor Agregado es de naturaleza indirecta, es general (tiene exenciones).</a:t>
            </a:r>
          </a:p>
          <a:p>
            <a:pPr algn="just">
              <a:lnSpc>
                <a:spcPct val="150000"/>
              </a:lnSpc>
            </a:pPr>
            <a:r>
              <a:rPr lang="es-ES" sz="1600" dirty="0"/>
              <a:t>La definición legal de artesano la encontramos en el artículo 2 de la Ley de Defensa del Artesano.</a:t>
            </a:r>
            <a:endParaRPr lang="es-ES" sz="1600" b="1" dirty="0"/>
          </a:p>
          <a:p>
            <a:pPr algn="just">
              <a:lnSpc>
                <a:spcPct val="150000"/>
              </a:lnSpc>
            </a:pPr>
            <a:r>
              <a:rPr lang="es-ES" sz="1600" b="1" dirty="0"/>
              <a:t>La recaudación tributaria</a:t>
            </a:r>
          </a:p>
          <a:p>
            <a:pPr algn="just">
              <a:lnSpc>
                <a:spcPct val="150000"/>
              </a:lnSpc>
            </a:pPr>
            <a:r>
              <a:rPr lang="es-ES" sz="1600" dirty="0"/>
              <a:t>La recaudación tributaria que gestiona el SRI, proviene de los impuestos directos e indirectos. Es afectada por la evasión y la elusión fiscal.</a:t>
            </a:r>
          </a:p>
        </p:txBody>
      </p:sp>
    </p:spTree>
    <p:extLst>
      <p:ext uri="{BB962C8B-B14F-4D97-AF65-F5344CB8AC3E}">
        <p14:creationId xmlns:p14="http://schemas.microsoft.com/office/powerpoint/2010/main" val="203439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B2FFEDEF-FB84-459F-84C8-763D2A10E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4363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REVISIÓN LITERARIA</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880ED6C7-168D-4B13-9CAE-85B25131F45C}"/>
              </a:ext>
            </a:extLst>
          </p:cNvPr>
          <p:cNvSpPr txBox="1"/>
          <p:nvPr/>
        </p:nvSpPr>
        <p:spPr>
          <a:xfrm>
            <a:off x="2382555" y="1846232"/>
            <a:ext cx="7426888" cy="3516412"/>
          </a:xfrm>
          <a:prstGeom prst="rect">
            <a:avLst/>
          </a:prstGeom>
          <a:noFill/>
        </p:spPr>
        <p:txBody>
          <a:bodyPr wrap="square" rtlCol="0">
            <a:spAutoFit/>
          </a:bodyPr>
          <a:lstStyle/>
          <a:p>
            <a:pPr algn="ctr">
              <a:lnSpc>
                <a:spcPct val="150000"/>
              </a:lnSpc>
            </a:pPr>
            <a:r>
              <a:rPr lang="es-ES" sz="1500" dirty="0"/>
              <a:t>División del SRI.</a:t>
            </a:r>
          </a:p>
          <a:p>
            <a:pPr algn="just">
              <a:lnSpc>
                <a:spcPct val="150000"/>
              </a:lnSpc>
            </a:pPr>
            <a:r>
              <a:rPr lang="es-ES" sz="1500" dirty="0"/>
              <a:t>✓ Dirección Zonal 1. Sede: Ibarra. Provincias: Imbabura, Carchi, Esmeraldas y Sucumbíos.</a:t>
            </a:r>
          </a:p>
          <a:p>
            <a:pPr algn="just">
              <a:lnSpc>
                <a:spcPct val="150000"/>
              </a:lnSpc>
            </a:pPr>
            <a:r>
              <a:rPr lang="es-ES" sz="1500" dirty="0"/>
              <a:t>✓ Dirección Zonal 2. Sede: Tena. Provincias: Orellana y Napo.</a:t>
            </a:r>
          </a:p>
          <a:p>
            <a:pPr algn="just">
              <a:lnSpc>
                <a:spcPct val="150000"/>
              </a:lnSpc>
            </a:pPr>
            <a:r>
              <a:rPr lang="es-ES" sz="1500" dirty="0"/>
              <a:t>✓ Dirección Zonal 3. Sede: Ambato. Provincias: Tungurahua, Chimborazo, Cotopaxi y Pastaza.</a:t>
            </a:r>
          </a:p>
          <a:p>
            <a:pPr algn="just">
              <a:lnSpc>
                <a:spcPct val="150000"/>
              </a:lnSpc>
            </a:pPr>
            <a:r>
              <a:rPr lang="es-ES" sz="1500" dirty="0"/>
              <a:t>✓ Dirección Zonal 4. Sede: Portoviejo. Provincias: Manabí y Santo Domingo de los Tsáchilas.</a:t>
            </a:r>
          </a:p>
          <a:p>
            <a:pPr algn="just">
              <a:lnSpc>
                <a:spcPct val="150000"/>
              </a:lnSpc>
            </a:pPr>
            <a:r>
              <a:rPr lang="es-ES" sz="1500" dirty="0"/>
              <a:t>✓ Dirección Zonal 5. Sede: Babahoyo. Provincias: Los Ríos, Santa Elena, Galápagos y Bolívar.</a:t>
            </a:r>
          </a:p>
          <a:p>
            <a:pPr algn="just">
              <a:lnSpc>
                <a:spcPct val="150000"/>
              </a:lnSpc>
            </a:pPr>
            <a:r>
              <a:rPr lang="es-ES" sz="1500" dirty="0"/>
              <a:t>✓ Dirección Zonal 6. Sede: Cuenca. Provincias: Azuay, Cañar y Morona Santiago.</a:t>
            </a:r>
          </a:p>
          <a:p>
            <a:pPr algn="just">
              <a:lnSpc>
                <a:spcPct val="150000"/>
              </a:lnSpc>
            </a:pPr>
            <a:r>
              <a:rPr lang="es-ES" sz="1500" dirty="0"/>
              <a:t>✓ Dirección Zonal 7. Sede: Loja. Provincias: Loja, El Oro y Zamora.</a:t>
            </a:r>
          </a:p>
          <a:p>
            <a:pPr algn="just">
              <a:lnSpc>
                <a:spcPct val="150000"/>
              </a:lnSpc>
            </a:pPr>
            <a:r>
              <a:rPr lang="es-ES" sz="1500" dirty="0"/>
              <a:t>✓ Dirección Zonal 8. Sede: Guayaquil. Provincia: Guayas (Durán, Samborondón).</a:t>
            </a:r>
          </a:p>
          <a:p>
            <a:pPr algn="just">
              <a:lnSpc>
                <a:spcPct val="150000"/>
              </a:lnSpc>
            </a:pPr>
            <a:r>
              <a:rPr lang="es-ES" sz="1500" dirty="0"/>
              <a:t>✓ Dirección Zonal 9. Sede: Quito. Provincia: Pichincha.</a:t>
            </a:r>
          </a:p>
        </p:txBody>
      </p:sp>
    </p:spTree>
    <p:extLst>
      <p:ext uri="{BB962C8B-B14F-4D97-AF65-F5344CB8AC3E}">
        <p14:creationId xmlns:p14="http://schemas.microsoft.com/office/powerpoint/2010/main" val="424982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a:extLst>
              <a:ext uri="{FF2B5EF4-FFF2-40B4-BE49-F238E27FC236}">
                <a16:creationId xmlns:a16="http://schemas.microsoft.com/office/drawing/2014/main" id="{D14A6E4C-E251-471A-8367-B2B174B75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MÉTODOS Y TÉCNICAS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CE0A3049-444B-4C85-AA67-8BE8278CDC24}"/>
              </a:ext>
            </a:extLst>
          </p:cNvPr>
          <p:cNvSpPr txBox="1"/>
          <p:nvPr/>
        </p:nvSpPr>
        <p:spPr>
          <a:xfrm>
            <a:off x="2711412" y="1925351"/>
            <a:ext cx="6769174" cy="3007298"/>
          </a:xfrm>
          <a:prstGeom prst="rect">
            <a:avLst/>
          </a:prstGeom>
          <a:noFill/>
        </p:spPr>
        <p:txBody>
          <a:bodyPr wrap="square" rtlCol="0">
            <a:spAutoFit/>
          </a:bodyPr>
          <a:lstStyle/>
          <a:p>
            <a:pPr algn="just">
              <a:lnSpc>
                <a:spcPct val="150000"/>
              </a:lnSpc>
            </a:pPr>
            <a:r>
              <a:rPr lang="es-ES" sz="1600" dirty="0"/>
              <a:t>Para la metodología aplicada, se utilizó la modalidad de investigación bibliográfica documental, de tipo correlacional, con enfoque cuantitativo, para lo cual se elaboró un instrumento de recolección de información de manera directa, obtenida de fuente primaria. Esta información corresponde a periodos tributarios que ya fueron ejecutados.</a:t>
            </a:r>
          </a:p>
          <a:p>
            <a:pPr algn="just">
              <a:lnSpc>
                <a:spcPct val="150000"/>
              </a:lnSpc>
            </a:pPr>
            <a:r>
              <a:rPr lang="es-ES" sz="1600" dirty="0"/>
              <a:t>El universo de información fue la recaudación tributaria de los periodos fiscales 2018-2020. La muestra fue el 100% del IVA declarado en esos periodos por los artesanos registrados en el catastro del RUC en los años de estudio.</a:t>
            </a:r>
          </a:p>
        </p:txBody>
      </p:sp>
    </p:spTree>
    <p:extLst>
      <p:ext uri="{BB962C8B-B14F-4D97-AF65-F5344CB8AC3E}">
        <p14:creationId xmlns:p14="http://schemas.microsoft.com/office/powerpoint/2010/main" val="374968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a:extLst>
              <a:ext uri="{FF2B5EF4-FFF2-40B4-BE49-F238E27FC236}">
                <a16:creationId xmlns:a16="http://schemas.microsoft.com/office/drawing/2014/main" id="{F5CC4F91-4DD3-4AD8-B0B0-106FFCA27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ítulo 1">
            <a:extLst>
              <a:ext uri="{FF2B5EF4-FFF2-40B4-BE49-F238E27FC236}">
                <a16:creationId xmlns:a16="http://schemas.microsoft.com/office/drawing/2014/main" id="{0F58D13E-96FE-423C-9771-96F2CC3306D2}"/>
              </a:ext>
            </a:extLst>
          </p:cNvPr>
          <p:cNvSpPr txBox="1">
            <a:spLocks/>
          </p:cNvSpPr>
          <p:nvPr/>
        </p:nvSpPr>
        <p:spPr>
          <a:xfrm>
            <a:off x="0" y="1288026"/>
            <a:ext cx="12191999" cy="344129"/>
          </a:xfrm>
          <a:prstGeom prst="rect">
            <a:avLst/>
          </a:prstGeom>
          <a:solidFill>
            <a:schemeClr val="tx2">
              <a:lumMod val="75000"/>
            </a:schemeClr>
          </a:solidFill>
        </p:spPr>
        <p:txBody>
          <a:bodyPr vert="horz" lIns="91440" tIns="45720" rIns="91440" bIns="45720" rtlCol="0" anchor="ctr">
            <a:normAutofit fontScale="97500"/>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r>
              <a:rPr lang="es-EC" sz="1800" b="1" cap="none" dirty="0">
                <a:solidFill>
                  <a:schemeClr val="bg1"/>
                </a:solidFill>
                <a:latin typeface="Nexa Bold" panose="02000000000000000000" pitchFamily="50" charset="0"/>
              </a:rPr>
              <a:t>RESULTADOS</a:t>
            </a:r>
            <a:endParaRPr lang="es-EC" sz="1800" b="1" dirty="0">
              <a:solidFill>
                <a:schemeClr val="bg1"/>
              </a:solidFill>
              <a:latin typeface="Nexa Bold" panose="02000000000000000000" pitchFamily="50" charset="0"/>
            </a:endParaRPr>
          </a:p>
        </p:txBody>
      </p:sp>
      <p:sp>
        <p:nvSpPr>
          <p:cNvPr id="2" name="CuadroTexto 1">
            <a:extLst>
              <a:ext uri="{FF2B5EF4-FFF2-40B4-BE49-F238E27FC236}">
                <a16:creationId xmlns:a16="http://schemas.microsoft.com/office/drawing/2014/main" id="{4C3E13BA-2547-46B0-84B7-AE9BC398326C}"/>
              </a:ext>
            </a:extLst>
          </p:cNvPr>
          <p:cNvSpPr txBox="1"/>
          <p:nvPr/>
        </p:nvSpPr>
        <p:spPr>
          <a:xfrm>
            <a:off x="5008483" y="5371019"/>
            <a:ext cx="2175029" cy="553998"/>
          </a:xfrm>
          <a:prstGeom prst="rect">
            <a:avLst/>
          </a:prstGeom>
          <a:noFill/>
        </p:spPr>
        <p:txBody>
          <a:bodyPr wrap="square" rtlCol="0">
            <a:spAutoFit/>
          </a:bodyPr>
          <a:lstStyle/>
          <a:p>
            <a:pPr algn="ctr"/>
            <a:r>
              <a:rPr lang="es-ES" sz="1000" b="1" dirty="0"/>
              <a:t>Gráfico 1</a:t>
            </a:r>
          </a:p>
          <a:p>
            <a:r>
              <a:rPr lang="es-ES" sz="1000" b="1" dirty="0"/>
              <a:t>Fuente: </a:t>
            </a:r>
            <a:r>
              <a:rPr lang="es-ES" sz="1000" dirty="0"/>
              <a:t>Servicio de Rentas Internas</a:t>
            </a:r>
            <a:endParaRPr lang="es-ES" sz="1000" b="1" dirty="0"/>
          </a:p>
          <a:p>
            <a:r>
              <a:rPr lang="es-ES" sz="1000" b="1" dirty="0"/>
              <a:t>Elaboración: </a:t>
            </a:r>
            <a:r>
              <a:rPr lang="es-ES" sz="1000" dirty="0"/>
              <a:t>Autores</a:t>
            </a:r>
          </a:p>
        </p:txBody>
      </p:sp>
      <p:graphicFrame>
        <p:nvGraphicFramePr>
          <p:cNvPr id="9" name="Gráfico 8">
            <a:extLst>
              <a:ext uri="{FF2B5EF4-FFF2-40B4-BE49-F238E27FC236}">
                <a16:creationId xmlns:a16="http://schemas.microsoft.com/office/drawing/2014/main" id="{56AC1C01-0E92-4BB2-974D-5D91A34A6DCB}"/>
              </a:ext>
            </a:extLst>
          </p:cNvPr>
          <p:cNvGraphicFramePr>
            <a:graphicFrameLocks/>
          </p:cNvGraphicFramePr>
          <p:nvPr>
            <p:extLst>
              <p:ext uri="{D42A27DB-BD31-4B8C-83A1-F6EECF244321}">
                <p14:modId xmlns:p14="http://schemas.microsoft.com/office/powerpoint/2010/main" val="2157823565"/>
              </p:ext>
            </p:extLst>
          </p:nvPr>
        </p:nvGraphicFramePr>
        <p:xfrm>
          <a:off x="489750" y="1677400"/>
          <a:ext cx="11212497" cy="3719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5531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1016</TotalTime>
  <Words>1253</Words>
  <Application>Microsoft Office PowerPoint</Application>
  <PresentationFormat>Panorámica</PresentationFormat>
  <Paragraphs>99</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Nexa 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dc:creator>
  <cp:lastModifiedBy>Flor Maria Calero</cp:lastModifiedBy>
  <cp:revision>142</cp:revision>
  <dcterms:created xsi:type="dcterms:W3CDTF">2018-07-08T08:17:46Z</dcterms:created>
  <dcterms:modified xsi:type="dcterms:W3CDTF">2021-06-12T20:25:07Z</dcterms:modified>
</cp:coreProperties>
</file>